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158.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ms-office.activeX"/>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activeX/activeX1.xml" ContentType="application/vnd.ms-office.activeX+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89" r:id="rId1"/>
  </p:sldMasterIdLst>
  <p:notesMasterIdLst>
    <p:notesMasterId r:id="rId168"/>
  </p:notesMasterIdLst>
  <p:sldIdLst>
    <p:sldId id="256" r:id="rId2"/>
    <p:sldId id="379" r:id="rId3"/>
    <p:sldId id="380" r:id="rId4"/>
    <p:sldId id="381" r:id="rId5"/>
    <p:sldId id="382" r:id="rId6"/>
    <p:sldId id="383" r:id="rId7"/>
    <p:sldId id="384" r:id="rId8"/>
    <p:sldId id="385" r:id="rId9"/>
    <p:sldId id="386" r:id="rId10"/>
    <p:sldId id="387" r:id="rId11"/>
    <p:sldId id="388" r:id="rId12"/>
    <p:sldId id="390" r:id="rId13"/>
    <p:sldId id="391" r:id="rId14"/>
    <p:sldId id="392" r:id="rId15"/>
    <p:sldId id="393" r:id="rId16"/>
    <p:sldId id="394" r:id="rId17"/>
    <p:sldId id="395" r:id="rId18"/>
    <p:sldId id="389" r:id="rId19"/>
    <p:sldId id="396" r:id="rId20"/>
    <p:sldId id="397" r:id="rId21"/>
    <p:sldId id="398" r:id="rId22"/>
    <p:sldId id="399" r:id="rId23"/>
    <p:sldId id="400" r:id="rId24"/>
    <p:sldId id="401" r:id="rId25"/>
    <p:sldId id="402" r:id="rId26"/>
    <p:sldId id="403" r:id="rId27"/>
    <p:sldId id="404" r:id="rId28"/>
    <p:sldId id="405" r:id="rId29"/>
    <p:sldId id="406" r:id="rId30"/>
    <p:sldId id="408" r:id="rId31"/>
    <p:sldId id="409" r:id="rId32"/>
    <p:sldId id="410" r:id="rId33"/>
    <p:sldId id="411" r:id="rId34"/>
    <p:sldId id="412" r:id="rId35"/>
    <p:sldId id="413" r:id="rId36"/>
    <p:sldId id="414" r:id="rId37"/>
    <p:sldId id="257" r:id="rId38"/>
    <p:sldId id="258" r:id="rId39"/>
    <p:sldId id="301" r:id="rId40"/>
    <p:sldId id="303" r:id="rId41"/>
    <p:sldId id="260" r:id="rId42"/>
    <p:sldId id="261" r:id="rId43"/>
    <p:sldId id="304" r:id="rId44"/>
    <p:sldId id="305" r:id="rId45"/>
    <p:sldId id="306" r:id="rId46"/>
    <p:sldId id="450" r:id="rId47"/>
    <p:sldId id="446" r:id="rId48"/>
    <p:sldId id="447" r:id="rId49"/>
    <p:sldId id="448" r:id="rId50"/>
    <p:sldId id="449"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9" r:id="rId72"/>
    <p:sldId id="330" r:id="rId73"/>
    <p:sldId id="328" r:id="rId74"/>
    <p:sldId id="333" r:id="rId75"/>
    <p:sldId id="334" r:id="rId76"/>
    <p:sldId id="335" r:id="rId77"/>
    <p:sldId id="336" r:id="rId78"/>
    <p:sldId id="337" r:id="rId79"/>
    <p:sldId id="338" r:id="rId80"/>
    <p:sldId id="339" r:id="rId81"/>
    <p:sldId id="340" r:id="rId82"/>
    <p:sldId id="430" r:id="rId83"/>
    <p:sldId id="451" r:id="rId84"/>
    <p:sldId id="452" r:id="rId85"/>
    <p:sldId id="341" r:id="rId86"/>
    <p:sldId id="342" r:id="rId87"/>
    <p:sldId id="343" r:id="rId88"/>
    <p:sldId id="344" r:id="rId89"/>
    <p:sldId id="453" r:id="rId90"/>
    <p:sldId id="345" r:id="rId91"/>
    <p:sldId id="346" r:id="rId92"/>
    <p:sldId id="347" r:id="rId93"/>
    <p:sldId id="348" r:id="rId94"/>
    <p:sldId id="349" r:id="rId95"/>
    <p:sldId id="350" r:id="rId96"/>
    <p:sldId id="351" r:id="rId97"/>
    <p:sldId id="352" r:id="rId98"/>
    <p:sldId id="354" r:id="rId99"/>
    <p:sldId id="355" r:id="rId100"/>
    <p:sldId id="356" r:id="rId101"/>
    <p:sldId id="357" r:id="rId102"/>
    <p:sldId id="358" r:id="rId103"/>
    <p:sldId id="359" r:id="rId104"/>
    <p:sldId id="360" r:id="rId105"/>
    <p:sldId id="362" r:id="rId106"/>
    <p:sldId id="363" r:id="rId107"/>
    <p:sldId id="366" r:id="rId108"/>
    <p:sldId id="415" r:id="rId109"/>
    <p:sldId id="417" r:id="rId110"/>
    <p:sldId id="418" r:id="rId111"/>
    <p:sldId id="419" r:id="rId112"/>
    <p:sldId id="420" r:id="rId113"/>
    <p:sldId id="421" r:id="rId114"/>
    <p:sldId id="422" r:id="rId115"/>
    <p:sldId id="423" r:id="rId116"/>
    <p:sldId id="424" r:id="rId117"/>
    <p:sldId id="425" r:id="rId118"/>
    <p:sldId id="426" r:id="rId119"/>
    <p:sldId id="427" r:id="rId120"/>
    <p:sldId id="428" r:id="rId121"/>
    <p:sldId id="367" r:id="rId122"/>
    <p:sldId id="368" r:id="rId123"/>
    <p:sldId id="364" r:id="rId124"/>
    <p:sldId id="365" r:id="rId125"/>
    <p:sldId id="369" r:id="rId126"/>
    <p:sldId id="371" r:id="rId127"/>
    <p:sldId id="259" r:id="rId128"/>
    <p:sldId id="433" r:id="rId129"/>
    <p:sldId id="434" r:id="rId130"/>
    <p:sldId id="435" r:id="rId131"/>
    <p:sldId id="436" r:id="rId132"/>
    <p:sldId id="437" r:id="rId133"/>
    <p:sldId id="262" r:id="rId134"/>
    <p:sldId id="438" r:id="rId135"/>
    <p:sldId id="439" r:id="rId136"/>
    <p:sldId id="440" r:id="rId137"/>
    <p:sldId id="441" r:id="rId138"/>
    <p:sldId id="442" r:id="rId139"/>
    <p:sldId id="443" r:id="rId140"/>
    <p:sldId id="444" r:id="rId141"/>
    <p:sldId id="445" r:id="rId142"/>
    <p:sldId id="268" r:id="rId143"/>
    <p:sldId id="298" r:id="rId144"/>
    <p:sldId id="299" r:id="rId145"/>
    <p:sldId id="300" r:id="rId146"/>
    <p:sldId id="372" r:id="rId147"/>
    <p:sldId id="373" r:id="rId148"/>
    <p:sldId id="302" r:id="rId149"/>
    <p:sldId id="297" r:id="rId150"/>
    <p:sldId id="287" r:id="rId151"/>
    <p:sldId id="288" r:id="rId152"/>
    <p:sldId id="289" r:id="rId153"/>
    <p:sldId id="290" r:id="rId154"/>
    <p:sldId id="291" r:id="rId155"/>
    <p:sldId id="292" r:id="rId156"/>
    <p:sldId id="293" r:id="rId157"/>
    <p:sldId id="294" r:id="rId158"/>
    <p:sldId id="374" r:id="rId159"/>
    <p:sldId id="375" r:id="rId160"/>
    <p:sldId id="376" r:id="rId161"/>
    <p:sldId id="377" r:id="rId162"/>
    <p:sldId id="378" r:id="rId163"/>
    <p:sldId id="431" r:id="rId164"/>
    <p:sldId id="432" r:id="rId165"/>
    <p:sldId id="295" r:id="rId166"/>
    <p:sldId id="296" r:id="rId1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096D"/>
    <a:srgbClr val="4B03CD"/>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2" d="100"/>
          <a:sy n="72" d="100"/>
        </p:scale>
        <p:origin x="-414" y="-102"/>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5512D116-5CC6-11CF-8D67-00AA00BDCE1D}" ax:persistence="persistStream" r:id="rId1"/>
</file>

<file path=ppt/drawings/_rels/vmlDrawing1.vml.rels><?xml version="1.0" encoding="UTF-8" standalone="yes"?>
<Relationships xmlns="http://schemas.openxmlformats.org/package/2006/relationships"><Relationship Id="rId1" Type="http://schemas.openxmlformats.org/officeDocument/2006/relationships/image" Target="../media/image8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2E8BA9-08C4-4D41-8FE1-727C842250B3}" type="datetimeFigureOut">
              <a:rPr lang="en-US" smtClean="0"/>
              <a:pPr/>
              <a:t>13-Jun-21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15EC17-C336-F545-A460-ABB346A87653}" type="slidenum">
              <a:rPr lang="en-US" smtClean="0"/>
              <a:pPr/>
              <a:t>‹#›</a:t>
            </a:fld>
            <a:endParaRPr lang="en-US" dirty="0"/>
          </a:p>
        </p:txBody>
      </p:sp>
    </p:spTree>
    <p:extLst>
      <p:ext uri="{BB962C8B-B14F-4D97-AF65-F5344CB8AC3E}">
        <p14:creationId xmlns="" xmlns:p14="http://schemas.microsoft.com/office/powerpoint/2010/main" val="2466101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0" i="0" dirty="0">
              <a:solidFill>
                <a:srgbClr val="333333"/>
              </a:solidFill>
              <a:effectLst/>
              <a:latin typeface="Roboto" panose="02000000000000000000" pitchFamily="2" charset="0"/>
            </a:endParaRPr>
          </a:p>
          <a:p>
            <a:r>
              <a:rPr lang="en-US" b="0" i="0" dirty="0">
                <a:solidFill>
                  <a:srgbClr val="333333"/>
                </a:solidFill>
                <a:effectLst/>
                <a:latin typeface="Roboto" panose="02000000000000000000" pitchFamily="2" charset="0"/>
              </a:rPr>
              <a:t> </a:t>
            </a:r>
          </a:p>
          <a:p>
            <a:endParaRPr lang="en-US" dirty="0"/>
          </a:p>
        </p:txBody>
      </p:sp>
      <p:sp>
        <p:nvSpPr>
          <p:cNvPr id="4" name="Slide Number Placeholder 3"/>
          <p:cNvSpPr>
            <a:spLocks noGrp="1"/>
          </p:cNvSpPr>
          <p:nvPr>
            <p:ph type="sldNum" sz="quarter" idx="5"/>
          </p:nvPr>
        </p:nvSpPr>
        <p:spPr/>
        <p:txBody>
          <a:bodyPr/>
          <a:lstStyle/>
          <a:p>
            <a:fld id="{B315EC17-C336-F545-A460-ABB346A87653}" type="slidenum">
              <a:rPr lang="en-US" smtClean="0"/>
              <a:pPr/>
              <a:t>1</a:t>
            </a:fld>
            <a:endParaRPr lang="en-US" dirty="0"/>
          </a:p>
        </p:txBody>
      </p:sp>
    </p:spTree>
    <p:extLst>
      <p:ext uri="{BB962C8B-B14F-4D97-AF65-F5344CB8AC3E}">
        <p14:creationId xmlns="" xmlns:p14="http://schemas.microsoft.com/office/powerpoint/2010/main" val="654765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315EC17-C336-F545-A460-ABB346A87653}" type="slidenum">
              <a:rPr lang="en-US" smtClean="0"/>
              <a:pPr/>
              <a:t>3</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0" i="0" dirty="0">
              <a:solidFill>
                <a:srgbClr val="333333"/>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B315EC17-C336-F545-A460-ABB346A87653}" type="slidenum">
              <a:rPr lang="en-US" smtClean="0"/>
              <a:pPr/>
              <a:t>38</a:t>
            </a:fld>
            <a:endParaRPr lang="en-US" dirty="0"/>
          </a:p>
        </p:txBody>
      </p:sp>
    </p:spTree>
    <p:extLst>
      <p:ext uri="{BB962C8B-B14F-4D97-AF65-F5344CB8AC3E}">
        <p14:creationId xmlns="" xmlns:p14="http://schemas.microsoft.com/office/powerpoint/2010/main" val="1514019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lgn="ctr"/>
            <a:endParaRPr lang="en-US" dirty="0"/>
          </a:p>
        </p:txBody>
      </p:sp>
      <p:sp>
        <p:nvSpPr>
          <p:cNvPr id="4" name="Slide Number Placeholder 3"/>
          <p:cNvSpPr>
            <a:spLocks noGrp="1"/>
          </p:cNvSpPr>
          <p:nvPr>
            <p:ph type="sldNum" sz="quarter" idx="10"/>
          </p:nvPr>
        </p:nvSpPr>
        <p:spPr/>
        <p:txBody>
          <a:bodyPr/>
          <a:lstStyle/>
          <a:p>
            <a:fld id="{B315EC17-C336-F545-A460-ABB346A87653}" type="slidenum">
              <a:rPr lang="en-US" smtClean="0"/>
              <a:pPr/>
              <a:t>99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F7AFFB9B-9FB8-469E-96F9-4D32314110B6}" type="datetimeFigureOut">
              <a:rPr lang="en-US" smtClean="0"/>
              <a:pPr/>
              <a:t>13-Jun-21</a:t>
            </a:fld>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6D22F896-40B5-4ADD-8801-0D06FADFA09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9FF1211-4E0C-4AB3-B04F-585959BDAFE8}" type="datetimeFigureOut">
              <a:rPr lang="en-US" smtClean="0"/>
              <a:pPr/>
              <a:t>13-Jun-21</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6D22F896-40B5-4ADD-8801-0D06FADFA09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28BDECAF-D3BE-4069-9C78-642ECCD01477}" type="datetimeFigureOut">
              <a:rPr lang="en-US" smtClean="0"/>
              <a:pPr/>
              <a:t>13-Jun-21</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6D22F896-40B5-4ADD-8801-0D06FADFA095}"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1"/>
            <a:ext cx="10396883"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6"/>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91840" y="4389291"/>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1"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7"/>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pPr/>
              <a:t>13-Jun-21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extLst>
      <p:ext uri="{BB962C8B-B14F-4D97-AF65-F5344CB8AC3E}">
        <p14:creationId xmlns="" xmlns:p14="http://schemas.microsoft.com/office/powerpoint/2010/main" val="3195984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EFBDC27-E420-4878-9EE6-7B9656D6442A}" type="datetimeFigureOut">
              <a:rPr lang="en-US" smtClean="0"/>
              <a:pPr/>
              <a:t>13-Jun-21</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6D22F896-40B5-4ADD-8801-0D06FADFA095}" type="slidenum">
              <a:rPr lang="en-US" smtClean="0"/>
              <a:pPr/>
              <a:t>‹#›</a:t>
            </a:fld>
            <a:endParaRPr lang="en-US" dirty="0"/>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0F7F47CF-67C9-420C-80A5-E2069FF0C2DF}" type="datetimeFigureOut">
              <a:rPr lang="en-US" smtClean="0"/>
              <a:pPr/>
              <a:t>13-Jun-21</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6D22F896-40B5-4ADD-8801-0D06FADFA095}" type="slidenum">
              <a:rPr lang="en-US" smtClean="0"/>
              <a:pPr/>
              <a:t>‹#›</a:t>
            </a:fld>
            <a:endParaRPr lang="en-US" dirty="0"/>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AE22DC73-F065-42F5-A9F2-D90B2E42A0B3}" type="datetimeFigureOut">
              <a:rPr lang="en-US" smtClean="0"/>
              <a:pPr/>
              <a:t>13-Jun-21</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6D22F896-40B5-4ADD-8801-0D06FADFA095}" type="slidenum">
              <a:rPr lang="en-US" smtClean="0"/>
              <a:pPr/>
              <a:t>‹#›</a:t>
            </a:fld>
            <a:endParaRPr lang="en-US" dirty="0"/>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76BEA702-9B29-41CC-9BCC-3DF8A0D379FE}" type="datetimeFigureOut">
              <a:rPr lang="en-US" smtClean="0"/>
              <a:pPr/>
              <a:t>13-Jun-21</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p:txBody>
          <a:bodyPr/>
          <a:lstStyle>
            <a:extLst/>
          </a:lstStyle>
          <a:p>
            <a:fld id="{6D22F896-40B5-4ADD-8801-0D06FADFA09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097649AC-CB8F-4FF1-9A34-5861C74DD0A7}" type="datetimeFigureOut">
              <a:rPr lang="en-US" smtClean="0"/>
              <a:pPr/>
              <a:t>13-Jun-21</a:t>
            </a:fld>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fld id="{6D22F896-40B5-4ADD-8801-0D06FADFA095}" type="slidenum">
              <a:rPr lang="en-US" smtClean="0"/>
              <a:pPr/>
              <a:t>‹#›</a:t>
            </a:fld>
            <a:endParaRPr lang="en-US" dirty="0"/>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3EC5CECA-2D3A-4680-9B49-752200DE467C}" type="datetimeFigureOut">
              <a:rPr lang="en-US" smtClean="0"/>
              <a:pPr/>
              <a:t>13-Jun-21</a:t>
            </a:fld>
            <a:endParaRPr lang="en-US" dirty="0"/>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p:txBody>
          <a:bodyPr/>
          <a:lstStyle>
            <a:extLst/>
          </a:lstStyle>
          <a:p>
            <a:fld id="{6D22F896-40B5-4ADD-8801-0D06FADFA09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extLst/>
          </a:lstStyle>
          <a:p>
            <a:fld id="{50C3BFE2-83B7-4B0A-B9D3-AB28331082B3}" type="datetimeFigureOut">
              <a:rPr lang="en-US" smtClean="0"/>
              <a:pPr/>
              <a:t>13-Jun-21</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6D22F896-40B5-4ADD-8801-0D06FADFA09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dirty="0"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12EF78E3-FDA3-4D28-AAA2-0B81F349A39D}" type="datetimeFigureOut">
              <a:rPr lang="en-US" smtClean="0"/>
              <a:pPr/>
              <a:t>13-Jun-21</a:t>
            </a:fld>
            <a:endParaRPr lang="en-US" dirty="0"/>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6D22F896-40B5-4ADD-8801-0D06FADFA095}" type="slidenum">
              <a:rPr lang="en-US" smtClean="0"/>
              <a:pPr/>
              <a:t>‹#›</a:t>
            </a:fld>
            <a:endParaRPr lang="en-US" dirty="0"/>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1" name="Straight Connector 10"/>
          <p:cNvCxnSpPr/>
          <p:nvPr/>
        </p:nvCxnSpPr>
        <p:spPr>
          <a:xfrm>
            <a:off x="-12315"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2" name="Freeform 11"/>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4" name="Right Triangle 13"/>
          <p:cNvSpPr>
            <a:spLocks/>
          </p:cNvSpPr>
          <p:nvPr/>
        </p:nvSpPr>
        <p:spPr bwMode="auto">
          <a:xfrm>
            <a:off x="-8056" y="5791253"/>
            <a:ext cx="4536419" cy="1080868"/>
          </a:xfrm>
          <a:prstGeom prst="rtTriangle">
            <a:avLst/>
          </a:prstGeom>
          <a:blipFill>
            <a:blip r:embed="rId14">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5" name="Straight Connector 14"/>
          <p:cNvCxnSpPr/>
          <p:nvPr/>
        </p:nvCxnSpPr>
        <p:spPr>
          <a:xfrm>
            <a:off x="-12315"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C35BB1C6-BF8F-4481-8AB2-603A1C8A906A}" type="datetimeFigureOut">
              <a:rPr lang="en-US" smtClean="0"/>
              <a:pPr/>
              <a:t>13-Jun-21</a:t>
            </a:fld>
            <a:endParaRPr lang="en-US" dirty="0"/>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6D22F896-40B5-4ADD-8801-0D06FADFA09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190" r:id="rId1"/>
    <p:sldLayoutId id="2147484191" r:id="rId2"/>
    <p:sldLayoutId id="2147484192" r:id="rId3"/>
    <p:sldLayoutId id="2147484193" r:id="rId4"/>
    <p:sldLayoutId id="2147484194" r:id="rId5"/>
    <p:sldLayoutId id="2147484195" r:id="rId6"/>
    <p:sldLayoutId id="2147484196" r:id="rId7"/>
    <p:sldLayoutId id="2147484197" r:id="rId8"/>
    <p:sldLayoutId id="2147484198" r:id="rId9"/>
    <p:sldLayoutId id="2147484199" r:id="rId10"/>
    <p:sldLayoutId id="2147484200" r:id="rId11"/>
    <p:sldLayoutId id="2147484201" r:id="rId12"/>
  </p:sldLayoutIdLst>
  <p:hf sldNum="0"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e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hyperlink" Target="https://www.techpowerup.com/cpu-specs/athlon-700.c1238" TargetMode="External"/><Relationship Id="rId2" Type="http://schemas.openxmlformats.org/officeDocument/2006/relationships/image" Target="../media/image101.jpe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hyperlink" Target="https://ecomputernotes.com/fundamental/introduction-to-computer/what-is-computer" TargetMode="External"/><Relationship Id="rId7" Type="http://schemas.openxmlformats.org/officeDocument/2006/relationships/image" Target="../media/image103.jpeg"/><Relationship Id="rId2" Type="http://schemas.openxmlformats.org/officeDocument/2006/relationships/hyperlink" Target="https://ecomputernotes.com/fundamental/input-output-and-memory/memory" TargetMode="External"/><Relationship Id="rId1" Type="http://schemas.openxmlformats.org/officeDocument/2006/relationships/slideLayout" Target="../slideLayouts/slideLayout2.xml"/><Relationship Id="rId6" Type="http://schemas.openxmlformats.org/officeDocument/2006/relationships/hyperlink" Target="https://ecomputernotes.com/fundamental/introduction-to-computer/what-is-cpu" TargetMode="External"/><Relationship Id="rId5" Type="http://schemas.openxmlformats.org/officeDocument/2006/relationships/hyperlink" Target="https://ecomputernotes.com/fundamental/input-output-and-memory/what-is-semiconductor-memory" TargetMode="External"/><Relationship Id="rId4" Type="http://schemas.openxmlformats.org/officeDocument/2006/relationships/hyperlink" Target="https://ecomputernotes.com/fundamental/terms/microprocessor" TargetMode="External"/></Relationships>
</file>

<file path=ppt/slides/_rels/slide10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hyperlink" Target="https://techterms.com/definition/mbps"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8" Type="http://schemas.openxmlformats.org/officeDocument/2006/relationships/hyperlink" Target="https://techterms.com/definition/dvd" TargetMode="External"/><Relationship Id="rId13" Type="http://schemas.openxmlformats.org/officeDocument/2006/relationships/hyperlink" Target="https://techterms.com/definition/processor" TargetMode="External"/><Relationship Id="rId18" Type="http://schemas.openxmlformats.org/officeDocument/2006/relationships/hyperlink" Target="https://techterms.com/definition/operating_system" TargetMode="External"/><Relationship Id="rId3" Type="http://schemas.openxmlformats.org/officeDocument/2006/relationships/hyperlink" Target="https://techterms.com/definition/storagedevice" TargetMode="External"/><Relationship Id="rId7" Type="http://schemas.openxmlformats.org/officeDocument/2006/relationships/hyperlink" Target="https://techterms.com/definition/cd" TargetMode="External"/><Relationship Id="rId12" Type="http://schemas.openxmlformats.org/officeDocument/2006/relationships/hyperlink" Target="https://techterms.com/definition/ram" TargetMode="External"/><Relationship Id="rId17" Type="http://schemas.openxmlformats.org/officeDocument/2006/relationships/hyperlink" Target="https://techterms.com/definition/gigabyte" TargetMode="External"/><Relationship Id="rId2" Type="http://schemas.openxmlformats.org/officeDocument/2006/relationships/image" Target="../media/image117.jpeg"/><Relationship Id="rId16" Type="http://schemas.openxmlformats.org/officeDocument/2006/relationships/hyperlink" Target="https://techterms.com/definition/terabyte" TargetMode="External"/><Relationship Id="rId1" Type="http://schemas.openxmlformats.org/officeDocument/2006/relationships/slideLayout" Target="../slideLayouts/slideLayout2.xml"/><Relationship Id="rId6" Type="http://schemas.openxmlformats.org/officeDocument/2006/relationships/hyperlink" Target="https://techterms.com/definition/flashdrive" TargetMode="External"/><Relationship Id="rId11" Type="http://schemas.openxmlformats.org/officeDocument/2006/relationships/hyperlink" Target="https://techterms.com/definition/data" TargetMode="External"/><Relationship Id="rId5" Type="http://schemas.openxmlformats.org/officeDocument/2006/relationships/hyperlink" Target="https://techterms.com/definition/ssd" TargetMode="External"/><Relationship Id="rId15" Type="http://schemas.openxmlformats.org/officeDocument/2006/relationships/hyperlink" Target="https://techterms.com/definition/file" TargetMode="External"/><Relationship Id="rId10" Type="http://schemas.openxmlformats.org/officeDocument/2006/relationships/hyperlink" Target="https://techterms.com/definition/cpu" TargetMode="External"/><Relationship Id="rId19" Type="http://schemas.openxmlformats.org/officeDocument/2006/relationships/hyperlink" Target="https://techterms.com/definition/application" TargetMode="External"/><Relationship Id="rId4" Type="http://schemas.openxmlformats.org/officeDocument/2006/relationships/hyperlink" Target="https://techterms.com/definition/harddrive" TargetMode="External"/><Relationship Id="rId9" Type="http://schemas.openxmlformats.org/officeDocument/2006/relationships/hyperlink" Target="https://techterms.com/definition/primary_memory" TargetMode="External"/><Relationship Id="rId14" Type="http://schemas.openxmlformats.org/officeDocument/2006/relationships/hyperlink" Target="https://techterms.com/definition/program" TargetMode="External"/></Relationships>
</file>

<file path=ppt/slides/_rels/slide124.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s://searchsqlserver.techtarget.com/definition/block" TargetMode="External"/><Relationship Id="rId2" Type="http://schemas.openxmlformats.org/officeDocument/2006/relationships/hyperlink" Target="https://searchstorage.techtarget.com/definition/nonvolatile-memory" TargetMode="External"/><Relationship Id="rId1" Type="http://schemas.openxmlformats.org/officeDocument/2006/relationships/slideLayout" Target="../slideLayouts/slideLayout2.xml"/><Relationship Id="rId6" Type="http://schemas.openxmlformats.org/officeDocument/2006/relationships/image" Target="../media/image119.jpeg"/><Relationship Id="rId5" Type="http://schemas.openxmlformats.org/officeDocument/2006/relationships/hyperlink" Target="https://searchstorage.techtarget.com/definition/flash-based-solid-state-drive-SSD" TargetMode="External"/><Relationship Id="rId4" Type="http://schemas.openxmlformats.org/officeDocument/2006/relationships/hyperlink" Target="https://whatis.techtarget.com/definition/controller" TargetMode="External"/></Relationships>
</file>

<file path=ppt/slides/_rels/slide126.xml.rels><?xml version="1.0" encoding="UTF-8" standalone="yes"?>
<Relationships xmlns="http://schemas.openxmlformats.org/package/2006/relationships"><Relationship Id="rId8" Type="http://schemas.openxmlformats.org/officeDocument/2006/relationships/hyperlink" Target="https://en.wikipedia.org/wiki/Computer_monitor" TargetMode="External"/><Relationship Id="rId13" Type="http://schemas.openxmlformats.org/officeDocument/2006/relationships/image" Target="../media/image120.jpeg"/><Relationship Id="rId3" Type="http://schemas.openxmlformats.org/officeDocument/2006/relationships/hyperlink" Target="https://en.wikipedia.org/wiki/Text_display" TargetMode="External"/><Relationship Id="rId7" Type="http://schemas.openxmlformats.org/officeDocument/2006/relationships/hyperlink" Target="https://en.wikipedia.org/wiki/Video" TargetMode="External"/><Relationship Id="rId12" Type="http://schemas.openxmlformats.org/officeDocument/2006/relationships/hyperlink" Target="https://en.wikipedia.org/wiki/Speech_synthesis" TargetMode="External"/><Relationship Id="rId2" Type="http://schemas.openxmlformats.org/officeDocument/2006/relationships/hyperlink" Target="https://en.wikipedia.org/wiki/Computer_hardware" TargetMode="External"/><Relationship Id="rId1" Type="http://schemas.openxmlformats.org/officeDocument/2006/relationships/slideLayout" Target="../slideLayouts/slideLayout4.xml"/><Relationship Id="rId6" Type="http://schemas.openxmlformats.org/officeDocument/2006/relationships/hyperlink" Target="https://en.wikipedia.org/wiki/Audio_signal" TargetMode="External"/><Relationship Id="rId11" Type="http://schemas.openxmlformats.org/officeDocument/2006/relationships/hyperlink" Target="https://en.wikipedia.org/wiki/Computer_speakers" TargetMode="External"/><Relationship Id="rId5" Type="http://schemas.openxmlformats.org/officeDocument/2006/relationships/hyperlink" Target="https://en.wikipedia.org/wiki/Haptic_technology" TargetMode="External"/><Relationship Id="rId10" Type="http://schemas.openxmlformats.org/officeDocument/2006/relationships/hyperlink" Target="https://en.wikipedia.org/wiki/Plotter" TargetMode="External"/><Relationship Id="rId4" Type="http://schemas.openxmlformats.org/officeDocument/2006/relationships/hyperlink" Target="https://en.wikipedia.org/wiki/Computer_graphics" TargetMode="External"/><Relationship Id="rId9" Type="http://schemas.openxmlformats.org/officeDocument/2006/relationships/hyperlink" Target="https://en.wikipedia.org/wiki/Printer_(computing)"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hyperlink" Target="https://digitalworld839.com/differences-between-lan-man-wan/" TargetMode="External"/><Relationship Id="rId2" Type="http://schemas.openxmlformats.org/officeDocument/2006/relationships/image" Target="../media/image124.jpe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hyperlink" Target="https://en.wikipedia.org/wiki/Computer_speakers" TargetMode="External"/><Relationship Id="rId2" Type="http://schemas.openxmlformats.org/officeDocument/2006/relationships/hyperlink" Target="https://digitalworld839.com/analog-computer-examples-difference-between/" TargetMode="External"/><Relationship Id="rId1" Type="http://schemas.openxmlformats.org/officeDocument/2006/relationships/slideLayout" Target="../slideLayouts/slideLayout8.xml"/><Relationship Id="rId4" Type="http://schemas.openxmlformats.org/officeDocument/2006/relationships/image" Target="../media/image130.jpeg"/></Relationships>
</file>

<file path=ppt/slides/_rels/slide143.xml.rels><?xml version="1.0" encoding="UTF-8" standalone="yes"?>
<Relationships xmlns="http://schemas.openxmlformats.org/package/2006/relationships"><Relationship Id="rId8" Type="http://schemas.openxmlformats.org/officeDocument/2006/relationships/hyperlink" Target="https://simple.m.wikipedia.org/wiki/Mobile_phone" TargetMode="External"/><Relationship Id="rId13" Type="http://schemas.openxmlformats.org/officeDocument/2006/relationships/hyperlink" Target="https://simple.m.wikipedia.org/wiki/Deafness" TargetMode="External"/><Relationship Id="rId3" Type="http://schemas.openxmlformats.org/officeDocument/2006/relationships/hyperlink" Target="https://simple.m.wikipedia.org/wiki/Audio" TargetMode="External"/><Relationship Id="rId7" Type="http://schemas.openxmlformats.org/officeDocument/2006/relationships/hyperlink" Target="https://simple.m.wikipedia.org/wiki/MP3_player" TargetMode="External"/><Relationship Id="rId12" Type="http://schemas.openxmlformats.org/officeDocument/2006/relationships/hyperlink" Target="https://simple.m.wikipedia.org/wiki/Bluetooth" TargetMode="External"/><Relationship Id="rId2" Type="http://schemas.openxmlformats.org/officeDocument/2006/relationships/hyperlink" Target="https://simple.m.wikipedia.org/wiki/Electronic" TargetMode="External"/><Relationship Id="rId1" Type="http://schemas.openxmlformats.org/officeDocument/2006/relationships/slideLayout" Target="../slideLayouts/slideLayout8.xml"/><Relationship Id="rId6" Type="http://schemas.openxmlformats.org/officeDocument/2006/relationships/hyperlink" Target="https://simple.m.wikipedia.org/wiki/Walkman" TargetMode="External"/><Relationship Id="rId11" Type="http://schemas.openxmlformats.org/officeDocument/2006/relationships/hyperlink" Target="https://simple.m.wikipedia.org/wiki/Phone_connector" TargetMode="External"/><Relationship Id="rId5" Type="http://schemas.openxmlformats.org/officeDocument/2006/relationships/hyperlink" Target="https://simple.m.wikipedia.org/wiki/Ear" TargetMode="External"/><Relationship Id="rId10" Type="http://schemas.openxmlformats.org/officeDocument/2006/relationships/hyperlink" Target="https://simple.m.wikipedia.org/wiki/Headset" TargetMode="External"/><Relationship Id="rId4" Type="http://schemas.openxmlformats.org/officeDocument/2006/relationships/hyperlink" Target="https://simple.m.wikipedia.org/wiki/Device" TargetMode="External"/><Relationship Id="rId9" Type="http://schemas.openxmlformats.org/officeDocument/2006/relationships/hyperlink" Target="https://simple.m.wikipedia.org/wiki/Computer" TargetMode="External"/><Relationship Id="rId14" Type="http://schemas.openxmlformats.org/officeDocument/2006/relationships/image" Target="../media/image131.jpeg"/></Relationships>
</file>

<file path=ppt/slides/_rels/slide144.xml.rels><?xml version="1.0" encoding="UTF-8" standalone="yes"?>
<Relationships xmlns="http://schemas.openxmlformats.org/package/2006/relationships"><Relationship Id="rId8" Type="http://schemas.openxmlformats.org/officeDocument/2006/relationships/hyperlink" Target="https://en.m.wikipedia.org/wiki/Overhead_projector" TargetMode="External"/><Relationship Id="rId3" Type="http://schemas.openxmlformats.org/officeDocument/2006/relationships/hyperlink" Target="https://en.m.wikipedia.org/wiki/Projection_screen" TargetMode="External"/><Relationship Id="rId7" Type="http://schemas.openxmlformats.org/officeDocument/2006/relationships/hyperlink" Target="https://en.m.wikipedia.org/wiki/Slide_projector" TargetMode="External"/><Relationship Id="rId2" Type="http://schemas.openxmlformats.org/officeDocument/2006/relationships/hyperlink" Target="https://en.m.wikipedia.org/wiki/Optical" TargetMode="External"/><Relationship Id="rId1" Type="http://schemas.openxmlformats.org/officeDocument/2006/relationships/slideLayout" Target="../slideLayouts/slideLayout8.xml"/><Relationship Id="rId6" Type="http://schemas.openxmlformats.org/officeDocument/2006/relationships/hyperlink" Target="https://en.m.wikipedia.org/wiki/Video_projector" TargetMode="External"/><Relationship Id="rId5" Type="http://schemas.openxmlformats.org/officeDocument/2006/relationships/hyperlink" Target="https://en.m.wikipedia.org/wiki/Retina" TargetMode="External"/><Relationship Id="rId4" Type="http://schemas.openxmlformats.org/officeDocument/2006/relationships/hyperlink" Target="https://en.m.wikipedia.org/wiki/Virtual_retinal_display" TargetMode="External"/><Relationship Id="rId9" Type="http://schemas.openxmlformats.org/officeDocument/2006/relationships/image" Target="../media/image132.jpeg"/></Relationships>
</file>

<file path=ppt/slides/_rels/slide145.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hyperlink" Target="https://en.m.wikipedia.org/wiki/Visual_impairment" TargetMode="External"/><Relationship Id="rId7" Type="http://schemas.openxmlformats.org/officeDocument/2006/relationships/image" Target="../media/image136.jpeg"/><Relationship Id="rId2" Type="http://schemas.openxmlformats.org/officeDocument/2006/relationships/hyperlink" Target="https://en.m.wikipedia.org/wiki/A" TargetMode="External"/><Relationship Id="rId1" Type="http://schemas.openxmlformats.org/officeDocument/2006/relationships/slideLayout" Target="../slideLayouts/slideLayout8.xml"/><Relationship Id="rId6" Type="http://schemas.openxmlformats.org/officeDocument/2006/relationships/hyperlink" Target="https://en.m.wikipedia.org/wiki/Speech_synthesizer" TargetMode="External"/><Relationship Id="rId5" Type="http://schemas.openxmlformats.org/officeDocument/2006/relationships/hyperlink" Target="https://en.m.wikipedia.org/wiki/Deafblindness" TargetMode="External"/><Relationship Id="rId4" Type="http://schemas.openxmlformats.org/officeDocument/2006/relationships/hyperlink" Target="https://en.m.wikipedia.org/wiki/Computer" TargetMode="External"/></Relationships>
</file>

<file path=ppt/slides/_rels/slide149.xml.rels><?xml version="1.0" encoding="UTF-8" standalone="yes"?>
<Relationships xmlns="http://schemas.openxmlformats.org/package/2006/relationships"><Relationship Id="rId3" Type="http://schemas.openxmlformats.org/officeDocument/2006/relationships/hyperlink" Target="https://www.computerhope.com/jargon/t/toner.htm" TargetMode="External"/><Relationship Id="rId2" Type="http://schemas.openxmlformats.org/officeDocument/2006/relationships/hyperlink" Target="https://www.computerhope.com/jargon/v/vector-graphic.htm" TargetMode="External"/><Relationship Id="rId1" Type="http://schemas.openxmlformats.org/officeDocument/2006/relationships/slideLayout" Target="../slideLayouts/slideLayout8.xml"/><Relationship Id="rId6" Type="http://schemas.openxmlformats.org/officeDocument/2006/relationships/image" Target="../media/image137.jpeg"/><Relationship Id="rId5" Type="http://schemas.openxmlformats.org/officeDocument/2006/relationships/hyperlink" Target="https://www.computerhope.com/jargon/h/hardcopy.htm" TargetMode="External"/><Relationship Id="rId4" Type="http://schemas.openxmlformats.org/officeDocument/2006/relationships/hyperlink" Target="https://www.computerhope.com/jargon/c/cad.htm"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hyperlink" Target="https://www.javatpoint.com/central-processing-unit" TargetMode="Externa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hyperlink" Target="https://www.lifewire.com/usb-type-a-connector-2626032" TargetMode="Externa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www.it4nextgen.com/wp-content/uploads/2016/08/smps-connector-4pin.jpg"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hyperlink" Target="https://www.computerhope.com/jargon/h/hardware.htm" TargetMode="Externa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hyperlink" Target="https://digitalworld839.com/what-are-input-devices-examples-computers/" TargetMode="External"/><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hyperlink" Target="https://en.m.wikipedia.org/wiki/Cockpit" TargetMode="External"/><Relationship Id="rId7" Type="http://schemas.openxmlformats.org/officeDocument/2006/relationships/image" Target="../media/image37.jpeg"/><Relationship Id="rId2" Type="http://schemas.openxmlformats.org/officeDocument/2006/relationships/hyperlink" Target="https://en.m.wikipedia.org/wiki/Input_device" TargetMode="External"/><Relationship Id="rId1" Type="http://schemas.openxmlformats.org/officeDocument/2006/relationships/slideLayout" Target="../slideLayouts/slideLayout8.xml"/><Relationship Id="rId6" Type="http://schemas.openxmlformats.org/officeDocument/2006/relationships/hyperlink" Target="https://en.m.wikipedia.org/wiki/Joystick" TargetMode="External"/><Relationship Id="rId5" Type="http://schemas.openxmlformats.org/officeDocument/2006/relationships/hyperlink" Target="https://en.m.wikipedia.org/wiki/Side-stick" TargetMode="External"/><Relationship Id="rId4" Type="http://schemas.openxmlformats.org/officeDocument/2006/relationships/hyperlink" Target="https://en.m.wikipedia.org/wiki/Centre_stick"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en.m.wikipedia.org/wiki/Touchscreen" TargetMode="External"/><Relationship Id="rId3" Type="http://schemas.openxmlformats.org/officeDocument/2006/relationships/hyperlink" Target="https://en.m.wikipedia.org/wiki/Input_device" TargetMode="External"/><Relationship Id="rId7" Type="http://schemas.openxmlformats.org/officeDocument/2006/relationships/hyperlink" Target="https://en.m.wikipedia.org/wiki/IBM_360" TargetMode="External"/><Relationship Id="rId2" Type="http://schemas.openxmlformats.org/officeDocument/2006/relationships/hyperlink" Target="https://en.m.wikipedia.org/wiki/Computer" TargetMode="External"/><Relationship Id="rId1" Type="http://schemas.openxmlformats.org/officeDocument/2006/relationships/slideLayout" Target="../slideLayouts/slideLayout8.xml"/><Relationship Id="rId6" Type="http://schemas.openxmlformats.org/officeDocument/2006/relationships/hyperlink" Target="https://en.m.wikipedia.org/wiki/Brown_University" TargetMode="External"/><Relationship Id="rId5" Type="http://schemas.openxmlformats.org/officeDocument/2006/relationships/hyperlink" Target="https://en.m.wikipedia.org/wiki/Hypertext_Editing_System" TargetMode="External"/><Relationship Id="rId10" Type="http://schemas.openxmlformats.org/officeDocument/2006/relationships/image" Target="../media/image38.jpeg"/><Relationship Id="rId4" Type="http://schemas.openxmlformats.org/officeDocument/2006/relationships/hyperlink" Target="https://en.m.wikipedia.org/wiki/Cathode-ray_tube" TargetMode="External"/><Relationship Id="rId9" Type="http://schemas.openxmlformats.org/officeDocument/2006/relationships/hyperlink" Target="https://en.m.wikipedia.org/wiki/Liquid-crystal_display"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techterms.com/definition/mouse" TargetMode="External"/><Relationship Id="rId2" Type="http://schemas.openxmlformats.org/officeDocument/2006/relationships/hyperlink" Target="https://techterms.com/definition/inputdevice" TargetMode="External"/><Relationship Id="rId1" Type="http://schemas.openxmlformats.org/officeDocument/2006/relationships/slideLayout" Target="../slideLayouts/slideLayout8.xml"/><Relationship Id="rId6" Type="http://schemas.openxmlformats.org/officeDocument/2006/relationships/image" Target="../media/image39.jpeg"/><Relationship Id="rId5" Type="http://schemas.openxmlformats.org/officeDocument/2006/relationships/hyperlink" Target="https://techterms.com/definition/rightclick" TargetMode="External"/><Relationship Id="rId4" Type="http://schemas.openxmlformats.org/officeDocument/2006/relationships/hyperlink" Target="https://techterms.com/definition/cursor"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m.wikipedia.org/wiki/Stylus_(computing)" TargetMode="External"/><Relationship Id="rId2" Type="http://schemas.openxmlformats.org/officeDocument/2006/relationships/hyperlink" Target="https://en.m.wikipedia.org/wiki/Input_device" TargetMode="External"/><Relationship Id="rId1" Type="http://schemas.openxmlformats.org/officeDocument/2006/relationships/slideLayout" Target="../slideLayouts/slideLayout6.xml"/><Relationship Id="rId6" Type="http://schemas.openxmlformats.org/officeDocument/2006/relationships/image" Target="../media/image45.jpeg"/><Relationship Id="rId5" Type="http://schemas.openxmlformats.org/officeDocument/2006/relationships/hyperlink" Target="https://en.m.wikipedia.org/wiki/Digitizing" TargetMode="External"/><Relationship Id="rId4" Type="http://schemas.openxmlformats.org/officeDocument/2006/relationships/hyperlink" Target="https://en.m.wikipedia.org/wiki/Polygonal_chain"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en.m.wikipedia.org/wiki/Motion_picture" TargetMode="External"/><Relationship Id="rId13" Type="http://schemas.openxmlformats.org/officeDocument/2006/relationships/hyperlink" Target="https://en.m.wikipedia.org/wiki/Radio" TargetMode="External"/><Relationship Id="rId18" Type="http://schemas.openxmlformats.org/officeDocument/2006/relationships/image" Target="../media/image46.jpeg"/><Relationship Id="rId3" Type="http://schemas.openxmlformats.org/officeDocument/2006/relationships/hyperlink" Target="https://en.m.wikipedia.org/wiki/Sound" TargetMode="External"/><Relationship Id="rId7" Type="http://schemas.openxmlformats.org/officeDocument/2006/relationships/hyperlink" Target="https://en.m.wikipedia.org/wiki/Public_address_system" TargetMode="External"/><Relationship Id="rId12" Type="http://schemas.openxmlformats.org/officeDocument/2006/relationships/hyperlink" Target="https://en.m.wikipedia.org/wiki/Megaphone" TargetMode="External"/><Relationship Id="rId17" Type="http://schemas.openxmlformats.org/officeDocument/2006/relationships/hyperlink" Target="https://en.m.wikipedia.org/wiki/Automatic_Performance_Control" TargetMode="External"/><Relationship Id="rId2" Type="http://schemas.openxmlformats.org/officeDocument/2006/relationships/hyperlink" Target="https://en.m.wikipedia.org/wiki/Transducer" TargetMode="External"/><Relationship Id="rId16" Type="http://schemas.openxmlformats.org/officeDocument/2006/relationships/hyperlink" Target="https://en.m.wikipedia.org/wiki/Voice_over_IP" TargetMode="External"/><Relationship Id="rId1" Type="http://schemas.openxmlformats.org/officeDocument/2006/relationships/slideLayout" Target="../slideLayouts/slideLayout8.xml"/><Relationship Id="rId6" Type="http://schemas.openxmlformats.org/officeDocument/2006/relationships/hyperlink" Target="https://en.m.wikipedia.org/wiki/Hearing_aid" TargetMode="External"/><Relationship Id="rId11" Type="http://schemas.openxmlformats.org/officeDocument/2006/relationships/hyperlink" Target="https://en.m.wikipedia.org/wiki/Two-way_radio" TargetMode="External"/><Relationship Id="rId5" Type="http://schemas.openxmlformats.org/officeDocument/2006/relationships/hyperlink" Target="https://en.m.wikipedia.org/wiki/Telephone" TargetMode="External"/><Relationship Id="rId15" Type="http://schemas.openxmlformats.org/officeDocument/2006/relationships/hyperlink" Target="https://en.m.wikipedia.org/wiki/Speech_recognition" TargetMode="External"/><Relationship Id="rId10" Type="http://schemas.openxmlformats.org/officeDocument/2006/relationships/hyperlink" Target="https://en.m.wikipedia.org/wiki/Sound_recording" TargetMode="External"/><Relationship Id="rId4" Type="http://schemas.openxmlformats.org/officeDocument/2006/relationships/hyperlink" Target="https://en.m.wikipedia.org/wiki/Electrical_signal" TargetMode="External"/><Relationship Id="rId9" Type="http://schemas.openxmlformats.org/officeDocument/2006/relationships/hyperlink" Target="https://en.m.wikipedia.org/wiki/Audio_engineering" TargetMode="External"/><Relationship Id="rId14" Type="http://schemas.openxmlformats.org/officeDocument/2006/relationships/hyperlink" Target="https://en.m.wikipedia.org/wiki/Television"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en.m.wikipedia.org/wiki/Bank_code" TargetMode="External"/><Relationship Id="rId2" Type="http://schemas.openxmlformats.org/officeDocument/2006/relationships/hyperlink" Target="https://en.m.wikipedia.org/wiki/Optical_character_recognition" TargetMode="External"/><Relationship Id="rId1" Type="http://schemas.openxmlformats.org/officeDocument/2006/relationships/slideLayout" Target="../slideLayouts/slideLayout8.xml"/><Relationship Id="rId5" Type="http://schemas.openxmlformats.org/officeDocument/2006/relationships/image" Target="../media/image47.jpeg"/><Relationship Id="rId4" Type="http://schemas.openxmlformats.org/officeDocument/2006/relationships/hyperlink" Target="https://en.m.wikipedia.org/wiki/Bank_account_number"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en.m.wikipedia.org/wiki/Machine" TargetMode="External"/><Relationship Id="rId7" Type="http://schemas.openxmlformats.org/officeDocument/2006/relationships/image" Target="../media/image48.jpeg"/><Relationship Id="rId2" Type="http://schemas.openxmlformats.org/officeDocument/2006/relationships/hyperlink" Target="https://en.m.wikipedia.org/wiki/Electronics" TargetMode="External"/><Relationship Id="rId1" Type="http://schemas.openxmlformats.org/officeDocument/2006/relationships/slideLayout" Target="../slideLayouts/slideLayout8.xml"/><Relationship Id="rId6" Type="http://schemas.openxmlformats.org/officeDocument/2006/relationships/hyperlink" Target="https://en.m.wikipedia.org/wiki/Bank_statement" TargetMode="External"/><Relationship Id="rId5" Type="http://schemas.openxmlformats.org/officeDocument/2006/relationships/hyperlink" Target="https://en.m.wikipedia.org/wiki/Data_entry" TargetMode="External"/><Relationship Id="rId4" Type="http://schemas.openxmlformats.org/officeDocument/2006/relationships/hyperlink" Target="https://en.m.wikipedia.org/wiki/Image"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en.m.wikipedia.org/wiki/Barcode" TargetMode="External"/><Relationship Id="rId2" Type="http://schemas.openxmlformats.org/officeDocument/2006/relationships/hyperlink" Target="https://en.m.wikipedia.org/wiki/Optical_scanner" TargetMode="External"/><Relationship Id="rId1" Type="http://schemas.openxmlformats.org/officeDocument/2006/relationships/slideLayout" Target="../slideLayouts/slideLayout8.xml"/><Relationship Id="rId6" Type="http://schemas.openxmlformats.org/officeDocument/2006/relationships/image" Target="../media/image49.jpeg"/><Relationship Id="rId5" Type="http://schemas.openxmlformats.org/officeDocument/2006/relationships/hyperlink" Target="https://en.m.wikipedia.org/wiki/Flatbed_scanner" TargetMode="External"/><Relationship Id="rId4" Type="http://schemas.openxmlformats.org/officeDocument/2006/relationships/hyperlink" Target="https://en.m.wikipedia.org/wiki/Computer"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hyperlink" Target="https://en.m.wikipedia.org/wiki/Form_(document)" TargetMode="Externa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s://www.javatpoint.com/autocad" TargetMode="Externa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s://www.javatpoint.com/hardware" TargetMode="Externa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hyperlink" Target="https://www.javatpoint.com/gps-full-form" TargetMode="Externa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hyperlink" Target="https://www.javatpoint.com/computer-memory" TargetMode="Externa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hyperlink" Target="https://www.javatpoint.com/biometrics-tutorial" TargetMode="Externa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8" Type="http://schemas.openxmlformats.org/officeDocument/2006/relationships/hyperlink" Target="https://techterms.com/definition/dualcore" TargetMode="External"/><Relationship Id="rId13" Type="http://schemas.openxmlformats.org/officeDocument/2006/relationships/hyperlink" Target="https://techterms.com/definition/fpu" TargetMode="External"/><Relationship Id="rId18" Type="http://schemas.openxmlformats.org/officeDocument/2006/relationships/image" Target="../media/image63.jpeg"/><Relationship Id="rId3" Type="http://schemas.openxmlformats.org/officeDocument/2006/relationships/hyperlink" Target="https://techterms.com/definition/operating_system" TargetMode="External"/><Relationship Id="rId7" Type="http://schemas.openxmlformats.org/officeDocument/2006/relationships/hyperlink" Target="https://techterms.com/definition/processor" TargetMode="External"/><Relationship Id="rId12" Type="http://schemas.openxmlformats.org/officeDocument/2006/relationships/hyperlink" Target="https://techterms.com/definition/alu" TargetMode="External"/><Relationship Id="rId17" Type="http://schemas.openxmlformats.org/officeDocument/2006/relationships/hyperlink" Target="https://techterms.com/definition/memory" TargetMode="External"/><Relationship Id="rId2" Type="http://schemas.openxmlformats.org/officeDocument/2006/relationships/hyperlink" Target="https://techterms.com/definition/component" TargetMode="External"/><Relationship Id="rId16" Type="http://schemas.openxmlformats.org/officeDocument/2006/relationships/hyperlink" Target="https://techterms.com/definition/fsb" TargetMode="External"/><Relationship Id="rId1" Type="http://schemas.openxmlformats.org/officeDocument/2006/relationships/slideLayout" Target="../slideLayouts/slideLayout8.xml"/><Relationship Id="rId6" Type="http://schemas.openxmlformats.org/officeDocument/2006/relationships/hyperlink" Target="https://techterms.com/definition/output" TargetMode="External"/><Relationship Id="rId11" Type="http://schemas.openxmlformats.org/officeDocument/2006/relationships/hyperlink" Target="https://techterms.com/definition/architecture" TargetMode="External"/><Relationship Id="rId5" Type="http://schemas.openxmlformats.org/officeDocument/2006/relationships/hyperlink" Target="https://techterms.com/definition/input" TargetMode="External"/><Relationship Id="rId15" Type="http://schemas.openxmlformats.org/officeDocument/2006/relationships/hyperlink" Target="https://techterms.com/definition/cache" TargetMode="External"/><Relationship Id="rId10" Type="http://schemas.openxmlformats.org/officeDocument/2006/relationships/hyperlink" Target="https://techterms.com/definition/server" TargetMode="External"/><Relationship Id="rId4" Type="http://schemas.openxmlformats.org/officeDocument/2006/relationships/hyperlink" Target="https://techterms.com/definition/application" TargetMode="External"/><Relationship Id="rId9" Type="http://schemas.openxmlformats.org/officeDocument/2006/relationships/hyperlink" Target="https://techterms.com/definition/quadcore" TargetMode="External"/><Relationship Id="rId14" Type="http://schemas.openxmlformats.org/officeDocument/2006/relationships/hyperlink" Target="https://techterms.com/definition/registe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hyperlink" Target="https://www.elprocus.com/application-specific-integrated-circuits/" TargetMode="Externa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hyperlink" Target="https://www.britannica.com/topic/Intel" TargetMode="External"/><Relationship Id="rId7" Type="http://schemas.openxmlformats.org/officeDocument/2006/relationships/hyperlink" Target="https://www.merriam-webster.com/dictionary/caches" TargetMode="External"/><Relationship Id="rId2" Type="http://schemas.openxmlformats.org/officeDocument/2006/relationships/hyperlink" Target="https://www.britannica.com/technology/microprocessor" TargetMode="External"/><Relationship Id="rId1" Type="http://schemas.openxmlformats.org/officeDocument/2006/relationships/slideLayout" Target="../slideLayouts/slideLayout8.xml"/><Relationship Id="rId6" Type="http://schemas.openxmlformats.org/officeDocument/2006/relationships/hyperlink" Target="https://www.britannica.com/technology/bit-communications" TargetMode="External"/><Relationship Id="rId5" Type="http://schemas.openxmlformats.org/officeDocument/2006/relationships/hyperlink" Target="https://www.britannica.com/technology/transistor" TargetMode="External"/><Relationship Id="rId4" Type="http://schemas.openxmlformats.org/officeDocument/2006/relationships/hyperlink" Target="https://www.britannica.com/technology/integrated-circuit"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8" Type="http://schemas.openxmlformats.org/officeDocument/2006/relationships/hyperlink" Target="https://whatis.techtarget.com/definition/audio" TargetMode="External"/><Relationship Id="rId13" Type="http://schemas.openxmlformats.org/officeDocument/2006/relationships/hyperlink" Target="https://searchdatacenter.techtarget.com/definition/parallel-processing" TargetMode="External"/><Relationship Id="rId3" Type="http://schemas.openxmlformats.org/officeDocument/2006/relationships/hyperlink" Target="https://whatis.techtarget.com/definition/instruction" TargetMode="External"/><Relationship Id="rId7" Type="http://schemas.openxmlformats.org/officeDocument/2006/relationships/hyperlink" Target="https://searchcustomerexperience.techtarget.com/definition/speech-recognition" TargetMode="External"/><Relationship Id="rId12" Type="http://schemas.openxmlformats.org/officeDocument/2006/relationships/hyperlink" Target="https://whatis.techtarget.com/definition/Single-Instruction-Multiple-Data-SIMD" TargetMode="External"/><Relationship Id="rId2"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hyperlink" Target="https://searchunifiedcommunications.techtarget.com/definition/streaming-video" TargetMode="External"/><Relationship Id="rId11" Type="http://schemas.openxmlformats.org/officeDocument/2006/relationships/hyperlink" Target="https://searchwindowsserver.techtarget.com/definition/floating-point-unit-FPU" TargetMode="External"/><Relationship Id="rId5" Type="http://schemas.openxmlformats.org/officeDocument/2006/relationships/hyperlink" Target="https://whatis.techtarget.com/definition/imaging" TargetMode="External"/><Relationship Id="rId10" Type="http://schemas.openxmlformats.org/officeDocument/2006/relationships/hyperlink" Target="https://searchnetworking.techtarget.com/definition/MHz" TargetMode="External"/><Relationship Id="rId4" Type="http://schemas.openxmlformats.org/officeDocument/2006/relationships/hyperlink" Target="https://whatis.techtarget.com/definition/3-D-three-dimensions-or-three-dimensional" TargetMode="External"/><Relationship Id="rId9" Type="http://schemas.openxmlformats.org/officeDocument/2006/relationships/hyperlink" Target="https://whatis.techtarget.com/definition/clock-speed" TargetMode="External"/></Relationships>
</file>

<file path=ppt/slides/_rels/slide77.xml.rels><?xml version="1.0" encoding="UTF-8" standalone="yes"?>
<Relationships xmlns="http://schemas.openxmlformats.org/package/2006/relationships"><Relationship Id="rId8" Type="http://schemas.openxmlformats.org/officeDocument/2006/relationships/hyperlink" Target="https://en.wikipedia.org/wiki/Pentium_4" TargetMode="External"/><Relationship Id="rId13" Type="http://schemas.openxmlformats.org/officeDocument/2006/relationships/hyperlink" Target="https://en.wikipedia.org/wiki/NX_bit" TargetMode="External"/><Relationship Id="rId3" Type="http://schemas.openxmlformats.org/officeDocument/2006/relationships/hyperlink" Target="https://en.wikipedia.org/wiki/Desktop_computer" TargetMode="External"/><Relationship Id="rId7" Type="http://schemas.openxmlformats.org/officeDocument/2006/relationships/hyperlink" Target="https://en.wikipedia.org/wiki/NetBurst_(microarchitecture)" TargetMode="External"/><Relationship Id="rId12" Type="http://schemas.openxmlformats.org/officeDocument/2006/relationships/hyperlink" Target="https://en.wikipedia.org/wiki/X86-64" TargetMode="External"/><Relationship Id="rId2" Type="http://schemas.openxmlformats.org/officeDocument/2006/relationships/hyperlink" Target="https://en.wikipedia.org/wiki/Central_processing_unit" TargetMode="External"/><Relationship Id="rId1" Type="http://schemas.openxmlformats.org/officeDocument/2006/relationships/slideLayout" Target="../slideLayouts/slideLayout4.xml"/><Relationship Id="rId6" Type="http://schemas.openxmlformats.org/officeDocument/2006/relationships/hyperlink" Target="https://en.wikipedia.org/wiki/Intel" TargetMode="External"/><Relationship Id="rId11" Type="http://schemas.openxmlformats.org/officeDocument/2006/relationships/hyperlink" Target="https://en.wikipedia.org/wiki/Hyper-threading" TargetMode="External"/><Relationship Id="rId5" Type="http://schemas.openxmlformats.org/officeDocument/2006/relationships/hyperlink" Target="https://en.wikipedia.org/wiki/Server_(computing)" TargetMode="External"/><Relationship Id="rId10" Type="http://schemas.openxmlformats.org/officeDocument/2006/relationships/hyperlink" Target="https://en.wikipedia.org/wiki/SSE3" TargetMode="External"/><Relationship Id="rId4" Type="http://schemas.openxmlformats.org/officeDocument/2006/relationships/hyperlink" Target="https://en.wikipedia.org/wiki/Laptop" TargetMode="External"/><Relationship Id="rId9" Type="http://schemas.openxmlformats.org/officeDocument/2006/relationships/hyperlink" Target="https://en.wikipedia.org/wiki/SSE2" TargetMode="External"/><Relationship Id="rId14" Type="http://schemas.openxmlformats.org/officeDocument/2006/relationships/image" Target="../media/image68.jpeg"/></Relationships>
</file>

<file path=ppt/slides/_rels/slide78.xml.rels><?xml version="1.0" encoding="UTF-8" standalone="yes"?>
<Relationships xmlns="http://schemas.openxmlformats.org/package/2006/relationships"><Relationship Id="rId8" Type="http://schemas.openxmlformats.org/officeDocument/2006/relationships/hyperlink" Target="https://en.wikipedia.org/wiki/Pentium_4" TargetMode="External"/><Relationship Id="rId13" Type="http://schemas.openxmlformats.org/officeDocument/2006/relationships/hyperlink" Target="https://en.wikipedia.org/wiki/Intel" TargetMode="External"/><Relationship Id="rId3" Type="http://schemas.openxmlformats.org/officeDocument/2006/relationships/hyperlink" Target="https://en.wikipedia.org/wiki/Multi-core_processor" TargetMode="External"/><Relationship Id="rId7" Type="http://schemas.openxmlformats.org/officeDocument/2006/relationships/hyperlink" Target="https://en.wikipedia.org/wiki/NetBurst_(microarchitecture)" TargetMode="External"/><Relationship Id="rId12" Type="http://schemas.openxmlformats.org/officeDocument/2006/relationships/hyperlink" Target="https://en.wikipedia.org/wiki/Multi-chip_module" TargetMode="External"/><Relationship Id="rId2" Type="http://schemas.openxmlformats.org/officeDocument/2006/relationships/image" Target="../media/image69.jpeg"/><Relationship Id="rId1" Type="http://schemas.openxmlformats.org/officeDocument/2006/relationships/slideLayout" Target="../slideLayouts/slideLayout4.xml"/><Relationship Id="rId6" Type="http://schemas.openxmlformats.org/officeDocument/2006/relationships/hyperlink" Target="https://en.wikipedia.org/wiki/Microprocessor" TargetMode="External"/><Relationship Id="rId11" Type="http://schemas.openxmlformats.org/officeDocument/2006/relationships/hyperlink" Target="https://en.wikipedia.org/wiki/Die_(integrated_circuit)" TargetMode="External"/><Relationship Id="rId5" Type="http://schemas.openxmlformats.org/officeDocument/2006/relationships/hyperlink" Target="https://en.wikipedia.org/wiki/X86-64" TargetMode="External"/><Relationship Id="rId10" Type="http://schemas.openxmlformats.org/officeDocument/2006/relationships/hyperlink" Target="https://en.wikipedia.org/wiki/CPU" TargetMode="External"/><Relationship Id="rId4" Type="http://schemas.openxmlformats.org/officeDocument/2006/relationships/hyperlink" Target="https://en.wikipedia.org/wiki/64-bit" TargetMode="External"/><Relationship Id="rId9" Type="http://schemas.openxmlformats.org/officeDocument/2006/relationships/hyperlink" Target="https://en.wikipedia.org/wiki/Intel_Corporation" TargetMode="External"/></Relationships>
</file>

<file path=ppt/slides/_rels/slide79.xml.rels><?xml version="1.0" encoding="UTF-8" standalone="yes"?>
<Relationships xmlns="http://schemas.openxmlformats.org/package/2006/relationships"><Relationship Id="rId8" Type="http://schemas.openxmlformats.org/officeDocument/2006/relationships/hyperlink" Target="https://en.wikipedia.org/wiki/Pentium_III" TargetMode="External"/><Relationship Id="rId13" Type="http://schemas.openxmlformats.org/officeDocument/2006/relationships/hyperlink" Target="https://en.wikipedia.org/wiki/CPU" TargetMode="External"/><Relationship Id="rId18" Type="http://schemas.openxmlformats.org/officeDocument/2006/relationships/image" Target="../media/image70.jpeg"/><Relationship Id="rId3" Type="http://schemas.openxmlformats.org/officeDocument/2006/relationships/hyperlink" Target="https://en.wikipedia.org/wiki/Microprocessor" TargetMode="External"/><Relationship Id="rId7" Type="http://schemas.openxmlformats.org/officeDocument/2006/relationships/hyperlink" Target="https://en.wikipedia.org/wiki/Thermal_design_power" TargetMode="External"/><Relationship Id="rId12" Type="http://schemas.openxmlformats.org/officeDocument/2006/relationships/hyperlink" Target="https://en.wikipedia.org/wiki/SSE2" TargetMode="External"/><Relationship Id="rId17" Type="http://schemas.openxmlformats.org/officeDocument/2006/relationships/hyperlink" Target="https://en.wikipedia.org/wiki/Yonah_(microprocessor)" TargetMode="External"/><Relationship Id="rId2" Type="http://schemas.openxmlformats.org/officeDocument/2006/relationships/hyperlink" Target="https://en.wikipedia.org/wiki/X86" TargetMode="External"/><Relationship Id="rId16" Type="http://schemas.openxmlformats.org/officeDocument/2006/relationships/hyperlink" Target="https://en.wikipedia.org/wiki/Dual-core" TargetMode="External"/><Relationship Id="rId1" Type="http://schemas.openxmlformats.org/officeDocument/2006/relationships/slideLayout" Target="../slideLayouts/slideLayout4.xml"/><Relationship Id="rId6" Type="http://schemas.openxmlformats.org/officeDocument/2006/relationships/hyperlink" Target="https://en.wikipedia.org/wiki/Centrino" TargetMode="External"/><Relationship Id="rId11" Type="http://schemas.openxmlformats.org/officeDocument/2006/relationships/hyperlink" Target="https://en.wikipedia.org/wiki/Branch_predictor" TargetMode="External"/><Relationship Id="rId5" Type="http://schemas.openxmlformats.org/officeDocument/2006/relationships/hyperlink" Target="https://en.wikipedia.org/wiki/P6_(microarchitecture)" TargetMode="External"/><Relationship Id="rId15" Type="http://schemas.openxmlformats.org/officeDocument/2006/relationships/hyperlink" Target="https://en.wikipedia.org/wiki/Intel_Core" TargetMode="External"/><Relationship Id="rId10" Type="http://schemas.openxmlformats.org/officeDocument/2006/relationships/hyperlink" Target="https://en.wikipedia.org/wiki/Pentium_4" TargetMode="External"/><Relationship Id="rId4" Type="http://schemas.openxmlformats.org/officeDocument/2006/relationships/hyperlink" Target="https://en.wikipedia.org/wiki/Intel" TargetMode="External"/><Relationship Id="rId9" Type="http://schemas.openxmlformats.org/officeDocument/2006/relationships/hyperlink" Target="https://en.wikipedia.org/wiki/Front-side_bus" TargetMode="External"/><Relationship Id="rId14" Type="http://schemas.openxmlformats.org/officeDocument/2006/relationships/hyperlink" Target="https://en.wikipedia.org/wiki/Pentium_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hyperlink" Target="https://en.wikipedia.org/wiki/Microarchitecture" TargetMode="External"/><Relationship Id="rId13" Type="http://schemas.openxmlformats.org/officeDocument/2006/relationships/hyperlink" Target="https://en.wikipedia.org/wiki/Intel_Core" TargetMode="External"/><Relationship Id="rId3" Type="http://schemas.openxmlformats.org/officeDocument/2006/relationships/hyperlink" Target="https://en.wikipedia.org/wiki/X86" TargetMode="External"/><Relationship Id="rId7" Type="http://schemas.openxmlformats.org/officeDocument/2006/relationships/hyperlink" Target="https://en.wikipedia.org/wiki/Yonah_(microprocessor)" TargetMode="External"/><Relationship Id="rId12" Type="http://schemas.openxmlformats.org/officeDocument/2006/relationships/hyperlink" Target="https://en.wikipedia.org/wiki/Intel_Celeron" TargetMode="External"/><Relationship Id="rId2" Type="http://schemas.openxmlformats.org/officeDocument/2006/relationships/image" Target="../media/image71.jpeg"/><Relationship Id="rId1" Type="http://schemas.openxmlformats.org/officeDocument/2006/relationships/slideLayout" Target="../slideLayouts/slideLayout4.xml"/><Relationship Id="rId6" Type="http://schemas.openxmlformats.org/officeDocument/2006/relationships/hyperlink" Target="https://en.wikipedia.org/wiki/Pentium" TargetMode="External"/><Relationship Id="rId11" Type="http://schemas.openxmlformats.org/officeDocument/2006/relationships/hyperlink" Target="https://en.wikipedia.org/wiki/Wolfdale_(microprocessor)" TargetMode="External"/><Relationship Id="rId5" Type="http://schemas.openxmlformats.org/officeDocument/2006/relationships/hyperlink" Target="https://en.wikipedia.org/wiki/Intel" TargetMode="External"/><Relationship Id="rId10" Type="http://schemas.openxmlformats.org/officeDocument/2006/relationships/hyperlink" Target="https://en.wikipedia.org/wiki/Conroe_(microprocessor)" TargetMode="External"/><Relationship Id="rId4" Type="http://schemas.openxmlformats.org/officeDocument/2006/relationships/hyperlink" Target="https://en.wikipedia.org/wiki/Microprocessor" TargetMode="External"/><Relationship Id="rId9" Type="http://schemas.openxmlformats.org/officeDocument/2006/relationships/hyperlink" Target="https://en.wikipedia.org/wiki/Merom_(microprocessor)" TargetMode="External"/><Relationship Id="rId14" Type="http://schemas.openxmlformats.org/officeDocument/2006/relationships/hyperlink" Target="https://en.wikipedia.org/wiki/Intel_Core_2" TargetMode="External"/></Relationships>
</file>

<file path=ppt/slides/_rels/slide81.xml.rels><?xml version="1.0" encoding="UTF-8" standalone="yes"?>
<Relationships xmlns="http://schemas.openxmlformats.org/package/2006/relationships"><Relationship Id="rId8" Type="http://schemas.openxmlformats.org/officeDocument/2006/relationships/hyperlink" Target="https://en.wikipedia.org/wiki/List_of_Intel_Core_i7_microprocessors" TargetMode="External"/><Relationship Id="rId3" Type="http://schemas.openxmlformats.org/officeDocument/2006/relationships/hyperlink" Target="https://en.wikipedia.org/wiki/Intel_Corporation" TargetMode="External"/><Relationship Id="rId7" Type="http://schemas.openxmlformats.org/officeDocument/2006/relationships/hyperlink" Target="https://en.wikipedia.org/wiki/List_of_Intel_Core_i5_processors" TargetMode="External"/><Relationship Id="rId2" Type="http://schemas.openxmlformats.org/officeDocument/2006/relationships/hyperlink" Target="https://en.wikipedia.org/wiki/Central_processing_unit" TargetMode="External"/><Relationship Id="rId1" Type="http://schemas.openxmlformats.org/officeDocument/2006/relationships/slideLayout" Target="../slideLayouts/slideLayout4.xml"/><Relationship Id="rId6" Type="http://schemas.openxmlformats.org/officeDocument/2006/relationships/hyperlink" Target="https://en.wikipedia.org/wiki/List_of_Intel_Core_i3_microprocessors" TargetMode="External"/><Relationship Id="rId5" Type="http://schemas.openxmlformats.org/officeDocument/2006/relationships/hyperlink" Target="https://en.wikipedia.org/wiki/Xeon" TargetMode="External"/><Relationship Id="rId10" Type="http://schemas.openxmlformats.org/officeDocument/2006/relationships/image" Target="../media/image72.png"/><Relationship Id="rId4" Type="http://schemas.openxmlformats.org/officeDocument/2006/relationships/hyperlink" Target="https://en.wikipedia.org/wiki/Pentium" TargetMode="External"/><Relationship Id="rId9" Type="http://schemas.openxmlformats.org/officeDocument/2006/relationships/hyperlink" Target="https://en.wikipedia.org/wiki/List_of_Intel_Core_i9_processors"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hyperlink" Target="https://www.computerhope.com/comp/intel.htm" TargetMode="External"/><Relationship Id="rId7" Type="http://schemas.openxmlformats.org/officeDocument/2006/relationships/hyperlink" Target="https://www.computerhope.com/jargon/r/ram.htm" TargetMode="External"/><Relationship Id="rId2" Type="http://schemas.openxmlformats.org/officeDocument/2006/relationships/image" Target="../media/image77.png"/><Relationship Id="rId1" Type="http://schemas.openxmlformats.org/officeDocument/2006/relationships/slideLayout" Target="../slideLayouts/slideLayout4.xml"/><Relationship Id="rId6" Type="http://schemas.openxmlformats.org/officeDocument/2006/relationships/hyperlink" Target="https://www.computerhope.com/jargon/m/mothboar.htm" TargetMode="External"/><Relationship Id="rId5" Type="http://schemas.openxmlformats.org/officeDocument/2006/relationships/hyperlink" Target="https://www.computerhope.com/jargon/c/cache.htm" TargetMode="External"/><Relationship Id="rId4" Type="http://schemas.openxmlformats.org/officeDocument/2006/relationships/hyperlink" Target="https://www.computerhope.com/history/2010.htm"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www.computerhope.com/history/2009.htm" TargetMode="External"/><Relationship Id="rId7" Type="http://schemas.openxmlformats.org/officeDocument/2006/relationships/image" Target="../media/image78.jpeg"/><Relationship Id="rId2" Type="http://schemas.openxmlformats.org/officeDocument/2006/relationships/hyperlink" Target="https://www.computerhope.com/comp/intel.htm" TargetMode="External"/><Relationship Id="rId1" Type="http://schemas.openxmlformats.org/officeDocument/2006/relationships/slideLayout" Target="../slideLayouts/slideLayout4.xml"/><Relationship Id="rId6" Type="http://schemas.openxmlformats.org/officeDocument/2006/relationships/hyperlink" Target="https://www.computerhope.com/jargon/r/ram.htm" TargetMode="External"/><Relationship Id="rId5" Type="http://schemas.openxmlformats.org/officeDocument/2006/relationships/hyperlink" Target="https://www.computerhope.com/jargon/m/mothboar.htm" TargetMode="External"/><Relationship Id="rId4" Type="http://schemas.openxmlformats.org/officeDocument/2006/relationships/hyperlink" Target="https://www.computerhope.com/jargon/c/cache.htm"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8" Type="http://schemas.openxmlformats.org/officeDocument/2006/relationships/hyperlink" Target="https://www.computerhope.com/jargon/f/frequenc.htm" TargetMode="External"/><Relationship Id="rId13" Type="http://schemas.openxmlformats.org/officeDocument/2006/relationships/image" Target="../media/image81.jpeg"/><Relationship Id="rId3" Type="http://schemas.openxmlformats.org/officeDocument/2006/relationships/hyperlink" Target="https://www.computerhope.com/jargon/c/cpu.htm" TargetMode="External"/><Relationship Id="rId7" Type="http://schemas.openxmlformats.org/officeDocument/2006/relationships/hyperlink" Target="https://www.computerhope.com/jargon/h/hyperthr.htm" TargetMode="External"/><Relationship Id="rId12" Type="http://schemas.openxmlformats.org/officeDocument/2006/relationships/hyperlink" Target="https://www.computerhope.com/jargon/m/mothboar.htm" TargetMode="External"/><Relationship Id="rId2" Type="http://schemas.openxmlformats.org/officeDocument/2006/relationships/hyperlink" Target="https://www.computerhope.com/comp/intel.htm" TargetMode="External"/><Relationship Id="rId1" Type="http://schemas.openxmlformats.org/officeDocument/2006/relationships/slideLayout" Target="../slideLayouts/slideLayout4.xml"/><Relationship Id="rId6" Type="http://schemas.openxmlformats.org/officeDocument/2006/relationships/hyperlink" Target="https://www.computerhope.com/jargon/t/thread.htm" TargetMode="External"/><Relationship Id="rId11" Type="http://schemas.openxmlformats.org/officeDocument/2006/relationships/hyperlink" Target="https://www.computerhope.com/jargon/s/socket.htm" TargetMode="External"/><Relationship Id="rId5" Type="http://schemas.openxmlformats.org/officeDocument/2006/relationships/hyperlink" Target="https://www.computerhope.com/jargon/c/core.htm" TargetMode="External"/><Relationship Id="rId10" Type="http://schemas.openxmlformats.org/officeDocument/2006/relationships/hyperlink" Target="https://www.computerhope.com/jargon/b/boosting.htm" TargetMode="External"/><Relationship Id="rId4" Type="http://schemas.openxmlformats.org/officeDocument/2006/relationships/hyperlink" Target="https://www.computerhope.com/history/2017.htm" TargetMode="External"/><Relationship Id="rId9" Type="http://schemas.openxmlformats.org/officeDocument/2006/relationships/hyperlink" Target="https://www.computerhope.com/jargon/g/ghz.ht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hyperlink" Target="https://en.wikipedia.org/wiki/Computer_processor" TargetMode="External"/><Relationship Id="rId13" Type="http://schemas.openxmlformats.org/officeDocument/2006/relationships/hyperlink" Target="https://en.wikipedia.org/wiki/Motherboard" TargetMode="External"/><Relationship Id="rId18" Type="http://schemas.openxmlformats.org/officeDocument/2006/relationships/hyperlink" Target="https://en.wikipedia.org/wiki/Workstation" TargetMode="External"/><Relationship Id="rId3" Type="http://schemas.openxmlformats.org/officeDocument/2006/relationships/slideLayout" Target="../slideLayouts/slideLayout4.xml"/><Relationship Id="rId7" Type="http://schemas.openxmlformats.org/officeDocument/2006/relationships/hyperlink" Target="https://en.wikipedia.org/wiki/California" TargetMode="External"/><Relationship Id="rId12" Type="http://schemas.openxmlformats.org/officeDocument/2006/relationships/hyperlink" Target="https://en.wikipedia.org/wiki/Microprocessor" TargetMode="External"/><Relationship Id="rId17" Type="http://schemas.openxmlformats.org/officeDocument/2006/relationships/hyperlink" Target="https://en.wikipedia.org/wiki/Server_(computing)" TargetMode="External"/><Relationship Id="rId2" Type="http://schemas.openxmlformats.org/officeDocument/2006/relationships/control" Target="../activeX/activeX1.xml"/><Relationship Id="rId16" Type="http://schemas.openxmlformats.org/officeDocument/2006/relationships/hyperlink" Target="https://en.wikipedia.org/wiki/Graphics_processing_unit" TargetMode="External"/><Relationship Id="rId20" Type="http://schemas.openxmlformats.org/officeDocument/2006/relationships/image" Target="../media/image85.jpeg"/><Relationship Id="rId1" Type="http://schemas.openxmlformats.org/officeDocument/2006/relationships/vmlDrawing" Target="../drawings/vmlDrawing1.vml"/><Relationship Id="rId6" Type="http://schemas.openxmlformats.org/officeDocument/2006/relationships/hyperlink" Target="https://en.wikipedia.org/wiki/Santa_Clara,_California" TargetMode="External"/><Relationship Id="rId11" Type="http://schemas.openxmlformats.org/officeDocument/2006/relationships/hyperlink" Target="https://en.wikipedia.org/wiki/GlobalFoundries" TargetMode="External"/><Relationship Id="rId5" Type="http://schemas.openxmlformats.org/officeDocument/2006/relationships/hyperlink" Target="https://en.wikipedia.org/wiki/Semiconductor_industry" TargetMode="External"/><Relationship Id="rId15" Type="http://schemas.openxmlformats.org/officeDocument/2006/relationships/hyperlink" Target="https://en.wikipedia.org/wiki/Embedded_processor" TargetMode="External"/><Relationship Id="rId10" Type="http://schemas.openxmlformats.org/officeDocument/2006/relationships/hyperlink" Target="https://en.wikipedia.org/wiki/Fabless_manufacturing" TargetMode="External"/><Relationship Id="rId19" Type="http://schemas.openxmlformats.org/officeDocument/2006/relationships/hyperlink" Target="https://en.wikipedia.org/wiki/Embedded_system" TargetMode="External"/><Relationship Id="rId4" Type="http://schemas.openxmlformats.org/officeDocument/2006/relationships/hyperlink" Target="https://en.wikipedia.org/wiki/Multinational_company" TargetMode="External"/><Relationship Id="rId9" Type="http://schemas.openxmlformats.org/officeDocument/2006/relationships/hyperlink" Target="https://en.wikipedia.org/wiki/Consumer_markets" TargetMode="External"/><Relationship Id="rId14" Type="http://schemas.openxmlformats.org/officeDocument/2006/relationships/hyperlink" Target="https://en.wikipedia.org/wiki/Chipset" TargetMode="External"/></Relationships>
</file>

<file path=ppt/slides/_rels/slide91.xml.rels><?xml version="1.0" encoding="UTF-8" standalone="yes"?>
<Relationships xmlns="http://schemas.openxmlformats.org/package/2006/relationships"><Relationship Id="rId8" Type="http://schemas.openxmlformats.org/officeDocument/2006/relationships/hyperlink" Target="https://en.wikipedia.org/wiki/AMD_Accelerated_Processing_Unit" TargetMode="External"/><Relationship Id="rId3" Type="http://schemas.openxmlformats.org/officeDocument/2006/relationships/hyperlink" Target="https://en.wikipedia.org/wiki/Microprocessor" TargetMode="External"/><Relationship Id="rId7" Type="http://schemas.openxmlformats.org/officeDocument/2006/relationships/hyperlink" Target="https://en.wikipedia.org/wiki/Central_processing_unit" TargetMode="External"/><Relationship Id="rId2" Type="http://schemas.openxmlformats.org/officeDocument/2006/relationships/hyperlink" Target="https://en.wikipedia.org/wiki/X86-64" TargetMode="External"/><Relationship Id="rId1" Type="http://schemas.openxmlformats.org/officeDocument/2006/relationships/slideLayout" Target="../slideLayouts/slideLayout4.xml"/><Relationship Id="rId6" Type="http://schemas.openxmlformats.org/officeDocument/2006/relationships/hyperlink" Target="https://en.wikipedia.org/wiki/Microarchitecture" TargetMode="External"/><Relationship Id="rId5" Type="http://schemas.openxmlformats.org/officeDocument/2006/relationships/hyperlink" Target="https://en.wikipedia.org/wiki/Zen_(microarchitecture)" TargetMode="External"/><Relationship Id="rId4" Type="http://schemas.openxmlformats.org/officeDocument/2006/relationships/hyperlink" Target="https://en.wikipedia.org/wiki/Advanced_Micro_Devices" TargetMode="External"/><Relationship Id="rId9" Type="http://schemas.openxmlformats.org/officeDocument/2006/relationships/hyperlink" Target="https://en.wikipedia.org/wiki/Embedded_systems" TargetMode="External"/></Relationships>
</file>

<file path=ppt/slides/_rels/slide92.xml.rels><?xml version="1.0" encoding="UTF-8" standalone="yes"?>
<Relationships xmlns="http://schemas.openxmlformats.org/package/2006/relationships"><Relationship Id="rId2" Type="http://schemas.openxmlformats.org/officeDocument/2006/relationships/hyperlink" Target="https://www.windowscentral.com/amd-ryzen-which-processor-best-you" TargetMode="Externa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8" Type="http://schemas.openxmlformats.org/officeDocument/2006/relationships/hyperlink" Target="https://en.wikichip.org/wiki/2017" TargetMode="External"/><Relationship Id="rId13" Type="http://schemas.openxmlformats.org/officeDocument/2006/relationships/hyperlink" Target="https://en.wikichip.org/wiki/4_cores" TargetMode="External"/><Relationship Id="rId3" Type="http://schemas.openxmlformats.org/officeDocument/2006/relationships/hyperlink" Target="https://en.wikichip.org/wiki/64-bit_architecture" TargetMode="External"/><Relationship Id="rId7" Type="http://schemas.openxmlformats.org/officeDocument/2006/relationships/hyperlink" Target="https://en.wikichip.org/wiki/AMD" TargetMode="External"/><Relationship Id="rId12" Type="http://schemas.openxmlformats.org/officeDocument/2006/relationships/hyperlink" Target="https://en.wikichip.org/wiki/intel/core_i5" TargetMode="External"/><Relationship Id="rId2" Type="http://schemas.openxmlformats.org/officeDocument/2006/relationships/image" Target="../media/image87.jpeg"/><Relationship Id="rId1" Type="http://schemas.openxmlformats.org/officeDocument/2006/relationships/slideLayout" Target="../slideLayouts/slideLayout4.xml"/><Relationship Id="rId6" Type="http://schemas.openxmlformats.org/officeDocument/2006/relationships/hyperlink" Target="https://en.wikichip.org/wiki/x86" TargetMode="External"/><Relationship Id="rId11" Type="http://schemas.openxmlformats.org/officeDocument/2006/relationships/hyperlink" Target="https://en.wikichip.org/wiki/14_nm_process" TargetMode="External"/><Relationship Id="rId5" Type="http://schemas.openxmlformats.org/officeDocument/2006/relationships/hyperlink" Target="https://en.wikichip.org/wiki/hexa-core" TargetMode="External"/><Relationship Id="rId15" Type="http://schemas.openxmlformats.org/officeDocument/2006/relationships/hyperlink" Target="https://en.wikichip.org/wiki/amd/ryzen_7" TargetMode="External"/><Relationship Id="rId10" Type="http://schemas.openxmlformats.org/officeDocument/2006/relationships/hyperlink" Target="https://en.wikichip.org/w/index.php?title=globalfoundries&amp;action=edit&amp;redlink=1" TargetMode="External"/><Relationship Id="rId4" Type="http://schemas.openxmlformats.org/officeDocument/2006/relationships/hyperlink" Target="https://en.wikichip.org/wiki/quad-core" TargetMode="External"/><Relationship Id="rId9" Type="http://schemas.openxmlformats.org/officeDocument/2006/relationships/hyperlink" Target="https://en.wikichip.org/wiki/amd/microarchitectures/zen" TargetMode="External"/><Relationship Id="rId14" Type="http://schemas.openxmlformats.org/officeDocument/2006/relationships/hyperlink" Target="https://en.wikichip.org/wiki/6_cores" TargetMode="External"/></Relationships>
</file>

<file path=ppt/slides/_rels/slide95.xml.rels><?xml version="1.0" encoding="UTF-8" standalone="yes"?>
<Relationships xmlns="http://schemas.openxmlformats.org/package/2006/relationships"><Relationship Id="rId8" Type="http://schemas.openxmlformats.org/officeDocument/2006/relationships/hyperlink" Target="https://en.wikichip.org/wiki/amd/microarchitectures/zen" TargetMode="External"/><Relationship Id="rId13" Type="http://schemas.openxmlformats.org/officeDocument/2006/relationships/image" Target="../media/image88.png"/><Relationship Id="rId3" Type="http://schemas.openxmlformats.org/officeDocument/2006/relationships/hyperlink" Target="https://en.wikichip.org/wiki/octa-core" TargetMode="External"/><Relationship Id="rId7" Type="http://schemas.openxmlformats.org/officeDocument/2006/relationships/hyperlink" Target="https://en.wikichip.org/w/index.php?title=amd/fx&amp;action=edit&amp;redlink=1" TargetMode="External"/><Relationship Id="rId12" Type="http://schemas.openxmlformats.org/officeDocument/2006/relationships/hyperlink" Target="https://en.wikichip.org/wiki/amd/microarchitectures/excavator" TargetMode="External"/><Relationship Id="rId2" Type="http://schemas.openxmlformats.org/officeDocument/2006/relationships/hyperlink" Target="https://en.wikichip.org/wiki/64-bit_architecture" TargetMode="External"/><Relationship Id="rId1" Type="http://schemas.openxmlformats.org/officeDocument/2006/relationships/slideLayout" Target="../slideLayouts/slideLayout4.xml"/><Relationship Id="rId6" Type="http://schemas.openxmlformats.org/officeDocument/2006/relationships/hyperlink" Target="https://en.wikichip.org/wiki/2017" TargetMode="External"/><Relationship Id="rId11" Type="http://schemas.openxmlformats.org/officeDocument/2006/relationships/hyperlink" Target="https://en.wikichip.org/wiki/intel/core_i7" TargetMode="External"/><Relationship Id="rId5" Type="http://schemas.openxmlformats.org/officeDocument/2006/relationships/hyperlink" Target="https://en.wikichip.org/wiki/AMD" TargetMode="External"/><Relationship Id="rId10" Type="http://schemas.openxmlformats.org/officeDocument/2006/relationships/hyperlink" Target="https://en.wikichip.org/wiki/14_nm_process" TargetMode="External"/><Relationship Id="rId4" Type="http://schemas.openxmlformats.org/officeDocument/2006/relationships/hyperlink" Target="https://en.wikichip.org/wiki/x86" TargetMode="External"/><Relationship Id="rId9" Type="http://schemas.openxmlformats.org/officeDocument/2006/relationships/hyperlink" Target="https://en.wikichip.org/w/index.php?title=globalfoundries&amp;action=edit&amp;redlink=1" TargetMode="External"/></Relationships>
</file>

<file path=ppt/slides/_rels/slide96.xml.rels><?xml version="1.0" encoding="UTF-8" standalone="yes"?>
<Relationships xmlns="http://schemas.openxmlformats.org/package/2006/relationships"><Relationship Id="rId8" Type="http://schemas.openxmlformats.org/officeDocument/2006/relationships/hyperlink" Target="https://en.wikichip.org/wiki/TSMC" TargetMode="External"/><Relationship Id="rId3" Type="http://schemas.openxmlformats.org/officeDocument/2006/relationships/hyperlink" Target="https://en.wikichip.org/wiki/dodeca-core" TargetMode="External"/><Relationship Id="rId7" Type="http://schemas.openxmlformats.org/officeDocument/2006/relationships/hyperlink" Target="https://en.wikichip.org/wiki/amd/microarchitectures/zen_2" TargetMode="External"/><Relationship Id="rId2" Type="http://schemas.openxmlformats.org/officeDocument/2006/relationships/hyperlink" Target="https://en.wikichip.org/wiki/64-bit_architecture" TargetMode="External"/><Relationship Id="rId1" Type="http://schemas.openxmlformats.org/officeDocument/2006/relationships/slideLayout" Target="../slideLayouts/slideLayout4.xml"/><Relationship Id="rId6" Type="http://schemas.openxmlformats.org/officeDocument/2006/relationships/hyperlink" Target="https://en.wikichip.org/wiki/2019" TargetMode="External"/><Relationship Id="rId11" Type="http://schemas.openxmlformats.org/officeDocument/2006/relationships/image" Target="../media/image89.png"/><Relationship Id="rId5" Type="http://schemas.openxmlformats.org/officeDocument/2006/relationships/hyperlink" Target="https://en.wikichip.org/wiki/AMD" TargetMode="External"/><Relationship Id="rId10" Type="http://schemas.openxmlformats.org/officeDocument/2006/relationships/hyperlink" Target="https://en.wikichip.org/wiki/intel/core_i9" TargetMode="External"/><Relationship Id="rId4" Type="http://schemas.openxmlformats.org/officeDocument/2006/relationships/hyperlink" Target="https://en.wikichip.org/wiki/x86" TargetMode="External"/><Relationship Id="rId9" Type="http://schemas.openxmlformats.org/officeDocument/2006/relationships/hyperlink" Target="https://en.wikichip.org/wiki/7_nm_process"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en.wikichip.org/wiki/x86" TargetMode="External"/><Relationship Id="rId7" Type="http://schemas.openxmlformats.org/officeDocument/2006/relationships/image" Target="../media/image90.png"/><Relationship Id="rId2" Type="http://schemas.openxmlformats.org/officeDocument/2006/relationships/hyperlink" Target="https://en.wikichip.org/wiki/64-bit_architecture" TargetMode="External"/><Relationship Id="rId1" Type="http://schemas.openxmlformats.org/officeDocument/2006/relationships/slideLayout" Target="../slideLayouts/slideLayout4.xml"/><Relationship Id="rId6" Type="http://schemas.openxmlformats.org/officeDocument/2006/relationships/hyperlink" Target="https://en.wikichip.org/w/index.php?title=wafer&amp;action=edit&amp;redlink=1" TargetMode="External"/><Relationship Id="rId5" Type="http://schemas.openxmlformats.org/officeDocument/2006/relationships/hyperlink" Target="https://en.wikichip.org/wiki/dies" TargetMode="External"/><Relationship Id="rId4" Type="http://schemas.openxmlformats.org/officeDocument/2006/relationships/hyperlink" Target="https://en.wikichip.org/wiki/amd/ryzen_7" TargetMode="External"/></Relationships>
</file>

<file path=ppt/slides/_rels/slide98.xml.rels><?xml version="1.0" encoding="UTF-8" standalone="yes"?>
<Relationships xmlns="http://schemas.openxmlformats.org/package/2006/relationships"><Relationship Id="rId8" Type="http://schemas.openxmlformats.org/officeDocument/2006/relationships/hyperlink" Target="https://en.wikipedia.org/wiki/Socket_AM1" TargetMode="External"/><Relationship Id="rId13" Type="http://schemas.openxmlformats.org/officeDocument/2006/relationships/hyperlink" Target="https://en.wikipedia.org/wiki/Intel_Pentium" TargetMode="External"/><Relationship Id="rId3" Type="http://schemas.openxmlformats.org/officeDocument/2006/relationships/hyperlink" Target="https://en.wikipedia.org/wiki/Microprocessor" TargetMode="External"/><Relationship Id="rId7" Type="http://schemas.openxmlformats.org/officeDocument/2006/relationships/hyperlink" Target="https://en.wikipedia.org/wiki/Accelerated_Processing_Unit" TargetMode="External"/><Relationship Id="rId12" Type="http://schemas.openxmlformats.org/officeDocument/2006/relationships/hyperlink" Target="https://en.wikipedia.org/wiki/Radeon" TargetMode="External"/><Relationship Id="rId17" Type="http://schemas.openxmlformats.org/officeDocument/2006/relationships/image" Target="../media/image94.jpeg"/><Relationship Id="rId2" Type="http://schemas.openxmlformats.org/officeDocument/2006/relationships/hyperlink" Target="https://en.wikipedia.org/wiki/X86" TargetMode="External"/><Relationship Id="rId16" Type="http://schemas.openxmlformats.org/officeDocument/2006/relationships/image" Target="../media/image93.jpeg"/><Relationship Id="rId1" Type="http://schemas.openxmlformats.org/officeDocument/2006/relationships/slideLayout" Target="../slideLayouts/slideLayout4.xml"/><Relationship Id="rId6" Type="http://schemas.openxmlformats.org/officeDocument/2006/relationships/hyperlink" Target="https://en.wikipedia.org/wiki/Athlon_II" TargetMode="External"/><Relationship Id="rId11" Type="http://schemas.openxmlformats.org/officeDocument/2006/relationships/hyperlink" Target="https://en.wikipedia.org/wiki/Zen_microarchitecture" TargetMode="External"/><Relationship Id="rId5" Type="http://schemas.openxmlformats.org/officeDocument/2006/relationships/hyperlink" Target="https://en.wikipedia.org/wiki/Athlon_64" TargetMode="External"/><Relationship Id="rId15" Type="http://schemas.openxmlformats.org/officeDocument/2006/relationships/image" Target="../media/image92.jpeg"/><Relationship Id="rId10" Type="http://schemas.openxmlformats.org/officeDocument/2006/relationships/hyperlink" Target="https://en.wikipedia.org/wiki/Socket_AM4" TargetMode="External"/><Relationship Id="rId4" Type="http://schemas.openxmlformats.org/officeDocument/2006/relationships/hyperlink" Target="https://en.wikipedia.org/wiki/Advanced_Micro_Devices" TargetMode="External"/><Relationship Id="rId9" Type="http://schemas.openxmlformats.org/officeDocument/2006/relationships/hyperlink" Target="https://en.wikipedia.org/wiki/System_on_a_chip" TargetMode="External"/><Relationship Id="rId14" Type="http://schemas.openxmlformats.org/officeDocument/2006/relationships/image" Target="../media/image91.jpe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7951C9B5-42C3-9A48-83CE-E3DA97E7976C}"/>
              </a:ext>
            </a:extLst>
          </p:cNvPr>
          <p:cNvSpPr>
            <a:spLocks noGrp="1"/>
          </p:cNvSpPr>
          <p:nvPr>
            <p:ph type="title"/>
          </p:nvPr>
        </p:nvSpPr>
        <p:spPr>
          <a:xfrm>
            <a:off x="2133600" y="152402"/>
            <a:ext cx="8153400" cy="1304365"/>
          </a:xfrm>
        </p:spPr>
        <p:txBody>
          <a:bodyPr>
            <a:noAutofit/>
          </a:bodyPr>
          <a:lstStyle/>
          <a:p>
            <a:r>
              <a:rPr lang="en-US" sz="4400" cap="none"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Arial" panose="020B0604020202020204" pitchFamily="34" charset="0"/>
                <a:cs typeface="Arial" panose="020B0604020202020204" pitchFamily="34" charset="0"/>
              </a:rPr>
              <a:t>Computer Network Lab</a:t>
            </a:r>
            <a:br>
              <a:rPr lang="en-US" sz="4400" cap="none"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Arial" panose="020B0604020202020204" pitchFamily="34" charset="0"/>
                <a:cs typeface="Arial" panose="020B0604020202020204" pitchFamily="34" charset="0"/>
              </a:rPr>
            </a:br>
            <a:r>
              <a:rPr lang="en-US" sz="2800" cap="none"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Arial" panose="020B0604020202020204" pitchFamily="34" charset="0"/>
                <a:cs typeface="Arial" panose="020B0604020202020204" pitchFamily="34" charset="0"/>
              </a:rPr>
              <a:t>Experiment 1</a:t>
            </a:r>
            <a:endParaRPr lang="en-US" sz="4400" i="1" cap="none"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Algerian" pitchFamily="82" charset="0"/>
            </a:endParaRPr>
          </a:p>
        </p:txBody>
      </p:sp>
      <p:sp>
        <p:nvSpPr>
          <p:cNvPr id="16" name="Text Placeholder 15">
            <a:extLst>
              <a:ext uri="{FF2B5EF4-FFF2-40B4-BE49-F238E27FC236}">
                <a16:creationId xmlns="" xmlns:a16="http://schemas.microsoft.com/office/drawing/2014/main" id="{961D5E59-BF55-BD48-8CF6-BD3F7151407E}"/>
              </a:ext>
            </a:extLst>
          </p:cNvPr>
          <p:cNvSpPr>
            <a:spLocks noGrp="1"/>
          </p:cNvSpPr>
          <p:nvPr>
            <p:ph type="body" idx="1"/>
          </p:nvPr>
        </p:nvSpPr>
        <p:spPr>
          <a:xfrm>
            <a:off x="228600" y="2286004"/>
            <a:ext cx="2852928" cy="2164135"/>
          </a:xfrm>
        </p:spPr>
        <p:txBody>
          <a:bodyPr/>
          <a:lstStyle/>
          <a:p>
            <a:r>
              <a:rPr lang="en-US" sz="2800" i="1" cap="none" dirty="0" smtClean="0">
                <a:solidFill>
                  <a:srgbClr val="C7096D"/>
                </a:solidFill>
                <a:latin typeface="Monotype Corsiva" pitchFamily="66" charset="0"/>
              </a:rPr>
              <a:t>Submitted To,</a:t>
            </a:r>
          </a:p>
          <a:p>
            <a:r>
              <a:rPr lang="en-US" sz="1800" i="1" dirty="0" smtClean="0">
                <a:solidFill>
                  <a:srgbClr val="C7096D"/>
                </a:solidFill>
                <a:latin typeface="Algerian" pitchFamily="82" charset="0"/>
              </a:rPr>
              <a:t> </a:t>
            </a:r>
            <a:r>
              <a:rPr lang="en-US" sz="1800" i="1" dirty="0" smtClean="0">
                <a:solidFill>
                  <a:srgbClr val="C7096D"/>
                </a:solidFill>
                <a:latin typeface="Algerian" pitchFamily="82" charset="0"/>
                <a:cs typeface="Times New Roman" pitchFamily="18" charset="0"/>
              </a:rPr>
              <a:t>Jayakrishnan j u</a:t>
            </a:r>
            <a:endParaRPr lang="en-US" sz="1800" i="1" dirty="0">
              <a:solidFill>
                <a:srgbClr val="C7096D"/>
              </a:solidFill>
              <a:latin typeface="Algerian" pitchFamily="82" charset="0"/>
              <a:cs typeface="Times New Roman" pitchFamily="18" charset="0"/>
            </a:endParaRPr>
          </a:p>
          <a:p>
            <a:r>
              <a:rPr lang="en-US" sz="1800" i="1" dirty="0">
                <a:solidFill>
                  <a:srgbClr val="C7096D"/>
                </a:solidFill>
                <a:latin typeface="Algerian" pitchFamily="82" charset="0"/>
                <a:cs typeface="Times New Roman" pitchFamily="18" charset="0"/>
              </a:rPr>
              <a:t>Asst.professor</a:t>
            </a:r>
          </a:p>
          <a:p>
            <a:r>
              <a:rPr lang="en-US" sz="1800" i="1" dirty="0">
                <a:solidFill>
                  <a:srgbClr val="C7096D"/>
                </a:solidFill>
                <a:latin typeface="Algerian" pitchFamily="82" charset="0"/>
                <a:cs typeface="Times New Roman" pitchFamily="18" charset="0"/>
              </a:rPr>
              <a:t>dept.of mca</a:t>
            </a:r>
          </a:p>
          <a:p>
            <a:r>
              <a:rPr lang="en-US" sz="1800" i="1" dirty="0">
                <a:solidFill>
                  <a:srgbClr val="C7096D"/>
                </a:solidFill>
                <a:latin typeface="Algerian" pitchFamily="82" charset="0"/>
                <a:cs typeface="Times New Roman" pitchFamily="18" charset="0"/>
              </a:rPr>
              <a:t>Pa aziz college </a:t>
            </a:r>
          </a:p>
        </p:txBody>
      </p:sp>
      <p:sp>
        <p:nvSpPr>
          <p:cNvPr id="10" name="Text Placeholder 9">
            <a:extLst>
              <a:ext uri="{FF2B5EF4-FFF2-40B4-BE49-F238E27FC236}">
                <a16:creationId xmlns="" xmlns:a16="http://schemas.microsoft.com/office/drawing/2014/main" id="{5367BA13-6C6E-524A-932E-75BF3317A8FF}"/>
              </a:ext>
            </a:extLst>
          </p:cNvPr>
          <p:cNvSpPr>
            <a:spLocks noGrp="1"/>
          </p:cNvSpPr>
          <p:nvPr>
            <p:ph type="body" sz="half" idx="18"/>
          </p:nvPr>
        </p:nvSpPr>
        <p:spPr>
          <a:xfrm>
            <a:off x="2743200" y="4724400"/>
            <a:ext cx="5224272" cy="1214079"/>
          </a:xfrm>
        </p:spPr>
        <p:txBody>
          <a:bodyPr>
            <a:noAutofit/>
          </a:bodyPr>
          <a:lstStyle/>
          <a:p>
            <a:pPr algn="just"/>
            <a:r>
              <a:rPr lang="en-US" sz="2800" i="1" cap="none" dirty="0" smtClean="0">
                <a:solidFill>
                  <a:schemeClr val="accent3">
                    <a:lumMod val="75000"/>
                  </a:schemeClr>
                </a:solidFill>
                <a:latin typeface="Monotype Corsiva" pitchFamily="66" charset="0"/>
              </a:rPr>
              <a:t>Date of Announcement : 14 May 2021</a:t>
            </a:r>
          </a:p>
          <a:p>
            <a:pPr algn="just"/>
            <a:r>
              <a:rPr lang="en-US" sz="2800" i="1" cap="none" dirty="0" smtClean="0">
                <a:solidFill>
                  <a:schemeClr val="accent3">
                    <a:lumMod val="75000"/>
                  </a:schemeClr>
                </a:solidFill>
                <a:latin typeface="Monotype Corsiva" pitchFamily="66" charset="0"/>
              </a:rPr>
              <a:t>Date of Submission : 25 May 2021</a:t>
            </a:r>
            <a:endParaRPr lang="en-US" sz="2800" i="1" cap="none" dirty="0">
              <a:solidFill>
                <a:schemeClr val="accent3">
                  <a:lumMod val="75000"/>
                </a:schemeClr>
              </a:solidFill>
              <a:latin typeface="Monotype Corsiva" pitchFamily="66" charset="0"/>
            </a:endParaRPr>
          </a:p>
        </p:txBody>
      </p:sp>
      <p:sp>
        <p:nvSpPr>
          <p:cNvPr id="7" name="Text Placeholder 6">
            <a:extLst>
              <a:ext uri="{FF2B5EF4-FFF2-40B4-BE49-F238E27FC236}">
                <a16:creationId xmlns="" xmlns:a16="http://schemas.microsoft.com/office/drawing/2014/main" id="{9B6EF43D-B2D8-AF45-9F8B-96E5811A6148}"/>
              </a:ext>
            </a:extLst>
          </p:cNvPr>
          <p:cNvSpPr>
            <a:spLocks noGrp="1"/>
          </p:cNvSpPr>
          <p:nvPr>
            <p:ph type="body" sz="quarter" idx="3"/>
          </p:nvPr>
        </p:nvSpPr>
        <p:spPr>
          <a:xfrm>
            <a:off x="2743200" y="1600200"/>
            <a:ext cx="5905899" cy="685800"/>
          </a:xfrm>
        </p:spPr>
        <p:style>
          <a:lnRef idx="2">
            <a:schemeClr val="accent2"/>
          </a:lnRef>
          <a:fillRef idx="1">
            <a:schemeClr val="lt1"/>
          </a:fillRef>
          <a:effectRef idx="0">
            <a:schemeClr val="accent2"/>
          </a:effectRef>
          <a:fontRef idx="minor">
            <a:schemeClr val="dk1"/>
          </a:fontRef>
        </p:style>
        <p:txBody>
          <a:bodyPr/>
          <a:lstStyle/>
          <a:p>
            <a:r>
              <a:rPr lang="en-US" sz="3200" i="1" dirty="0" smtClean="0">
                <a:solidFill>
                  <a:srgbClr val="00B0F0"/>
                </a:solidFill>
                <a:latin typeface="Monotype Corsiva" pitchFamily="66" charset="0"/>
              </a:rPr>
              <a:t>TOPIC: COMPUTER  HARDWARE</a:t>
            </a:r>
            <a:endParaRPr lang="en-US" sz="3200" i="1" dirty="0">
              <a:solidFill>
                <a:srgbClr val="00B0F0"/>
              </a:solidFill>
              <a:latin typeface="Monotype Corsiva" pitchFamily="66" charset="0"/>
            </a:endParaRPr>
          </a:p>
        </p:txBody>
      </p:sp>
      <p:sp>
        <p:nvSpPr>
          <p:cNvPr id="8" name="Text Placeholder 7">
            <a:extLst>
              <a:ext uri="{FF2B5EF4-FFF2-40B4-BE49-F238E27FC236}">
                <a16:creationId xmlns="" xmlns:a16="http://schemas.microsoft.com/office/drawing/2014/main" id="{796F321A-A56B-DD46-8F71-4DD69318DCEF}"/>
              </a:ext>
            </a:extLst>
          </p:cNvPr>
          <p:cNvSpPr>
            <a:spLocks noGrp="1"/>
          </p:cNvSpPr>
          <p:nvPr>
            <p:ph type="body" sz="quarter" idx="13"/>
          </p:nvPr>
        </p:nvSpPr>
        <p:spPr>
          <a:xfrm>
            <a:off x="8001000" y="2514600"/>
            <a:ext cx="2664779" cy="2277481"/>
          </a:xfrm>
        </p:spPr>
        <p:txBody>
          <a:bodyPr/>
          <a:lstStyle/>
          <a:p>
            <a:endParaRPr lang="en-US" sz="2800" i="1" cap="none" dirty="0" smtClean="0">
              <a:latin typeface="Monotype Corsiva" pitchFamily="66" charset="0"/>
            </a:endParaRPr>
          </a:p>
          <a:p>
            <a:endParaRPr lang="en-US" sz="2800" i="1" cap="none" dirty="0" smtClean="0">
              <a:latin typeface="Monotype Corsiva" pitchFamily="66" charset="0"/>
            </a:endParaRPr>
          </a:p>
          <a:p>
            <a:endParaRPr lang="en-US" sz="2800" i="1" cap="none" dirty="0" smtClean="0">
              <a:latin typeface="Monotype Corsiva" pitchFamily="66" charset="0"/>
            </a:endParaRPr>
          </a:p>
          <a:p>
            <a:endParaRPr lang="en-US" sz="2800" i="1" cap="none" dirty="0" smtClean="0">
              <a:latin typeface="Monotype Corsiva" pitchFamily="66" charset="0"/>
            </a:endParaRPr>
          </a:p>
          <a:p>
            <a:endParaRPr lang="en-US" sz="2800" i="1" cap="none" dirty="0" smtClean="0">
              <a:latin typeface="Monotype Corsiva" pitchFamily="66" charset="0"/>
            </a:endParaRPr>
          </a:p>
          <a:p>
            <a:endParaRPr lang="en-US" sz="2800" i="1" cap="none" dirty="0" smtClean="0">
              <a:latin typeface="Monotype Corsiva" pitchFamily="66" charset="0"/>
            </a:endParaRPr>
          </a:p>
          <a:p>
            <a:endParaRPr lang="en-US" sz="2800" i="1" cap="none" dirty="0" smtClean="0">
              <a:latin typeface="Monotype Corsiva" pitchFamily="66" charset="0"/>
            </a:endParaRPr>
          </a:p>
          <a:p>
            <a:r>
              <a:rPr lang="en-US" sz="2800" i="1" cap="none" dirty="0" smtClean="0">
                <a:solidFill>
                  <a:srgbClr val="C7096D"/>
                </a:solidFill>
                <a:latin typeface="Monotype Corsiva" pitchFamily="66" charset="0"/>
              </a:rPr>
              <a:t>Submitted By,</a:t>
            </a:r>
          </a:p>
          <a:p>
            <a:r>
              <a:rPr lang="en-US" i="1" dirty="0" smtClean="0">
                <a:solidFill>
                  <a:srgbClr val="C7096D"/>
                </a:solidFill>
                <a:latin typeface="Algerian" pitchFamily="82" charset="0"/>
              </a:rPr>
              <a:t>Anupama.h.p</a:t>
            </a:r>
            <a:endParaRPr lang="en-US" i="1" dirty="0">
              <a:solidFill>
                <a:srgbClr val="C7096D"/>
              </a:solidFill>
              <a:latin typeface="Algerian" pitchFamily="82" charset="0"/>
            </a:endParaRPr>
          </a:p>
          <a:p>
            <a:r>
              <a:rPr lang="en-US" i="1" dirty="0">
                <a:solidFill>
                  <a:srgbClr val="C7096D"/>
                </a:solidFill>
                <a:latin typeface="Algerian" pitchFamily="82" charset="0"/>
              </a:rPr>
              <a:t>PAa20mca-2001</a:t>
            </a:r>
          </a:p>
          <a:p>
            <a:r>
              <a:rPr lang="en-US" i="1" dirty="0" smtClean="0">
                <a:solidFill>
                  <a:srgbClr val="C7096D"/>
                </a:solidFill>
                <a:latin typeface="Algerian" pitchFamily="82" charset="0"/>
              </a:rPr>
              <a:t> mca s2</a:t>
            </a:r>
            <a:endParaRPr lang="en-US" i="1" dirty="0">
              <a:solidFill>
                <a:srgbClr val="C7096D"/>
              </a:solidFill>
              <a:latin typeface="Algerian" pitchFamily="82" charset="0"/>
            </a:endParaRPr>
          </a:p>
          <a:p>
            <a:r>
              <a:rPr lang="en-US" i="1" dirty="0">
                <a:solidFill>
                  <a:srgbClr val="C7096D"/>
                </a:solidFill>
                <a:latin typeface="Algerian" pitchFamily="82" charset="0"/>
              </a:rPr>
              <a:t>PA aziz college</a:t>
            </a:r>
          </a:p>
        </p:txBody>
      </p:sp>
    </p:spTree>
    <p:extLst>
      <p:ext uri="{BB962C8B-B14F-4D97-AF65-F5344CB8AC3E}">
        <p14:creationId xmlns="" xmlns:p14="http://schemas.microsoft.com/office/powerpoint/2010/main" val="33712033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37BA1E-66D0-44B9-9719-030B64D9792B}"/>
              </a:ext>
            </a:extLst>
          </p:cNvPr>
          <p:cNvSpPr txBox="1">
            <a:spLocks/>
          </p:cNvSpPr>
          <p:nvPr/>
        </p:nvSpPr>
        <p:spPr>
          <a:xfrm>
            <a:off x="2895600" y="764373"/>
            <a:ext cx="1981200" cy="912027"/>
          </a:xfrm>
          <a:prstGeom prst="rect">
            <a:avLst/>
          </a:prstGeom>
        </p:spPr>
        <p:txBody>
          <a:bodyPr/>
          <a:lstStyle/>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accent2"/>
                </a:solidFill>
                <a:effectLst/>
                <a:uLnTx/>
                <a:uFillTx/>
                <a:latin typeface="Monotype Corsiva" pitchFamily="66" charset="0"/>
                <a:ea typeface="+mj-ea"/>
                <a:cs typeface="Times New Roman" pitchFamily="18" charset="0"/>
              </a:rPr>
              <a:t>1.2 IDE</a:t>
            </a:r>
            <a:endParaRPr kumimoji="0" lang="en-IN" sz="4000" b="0" i="0" u="none" strike="noStrike" kern="1200" cap="none" spc="0" normalizeH="0" baseline="0" noProof="0" dirty="0">
              <a:ln>
                <a:noFill/>
              </a:ln>
              <a:solidFill>
                <a:schemeClr val="accent2"/>
              </a:solidFill>
              <a:effectLst/>
              <a:uLnTx/>
              <a:uFillTx/>
              <a:latin typeface="Monotype Corsiva" pitchFamily="66" charset="0"/>
              <a:ea typeface="+mj-ea"/>
              <a:cs typeface="Times New Roman" pitchFamily="18" charset="0"/>
            </a:endParaRPr>
          </a:p>
        </p:txBody>
      </p:sp>
      <p:sp>
        <p:nvSpPr>
          <p:cNvPr id="3" name="Content Placeholder 2">
            <a:extLst>
              <a:ext uri="{FF2B5EF4-FFF2-40B4-BE49-F238E27FC236}">
                <a16:creationId xmlns="" xmlns:a16="http://schemas.microsoft.com/office/drawing/2014/main" id="{12D80E86-FBC4-4851-B5CC-83C42894DA8F}"/>
              </a:ext>
            </a:extLst>
          </p:cNvPr>
          <p:cNvSpPr txBox="1">
            <a:spLocks/>
          </p:cNvSpPr>
          <p:nvPr/>
        </p:nvSpPr>
        <p:spPr>
          <a:xfrm>
            <a:off x="685800" y="1752600"/>
            <a:ext cx="9753600" cy="3291840"/>
          </a:xfrm>
          <a:prstGeom prst="rect">
            <a:avLst/>
          </a:prstGeom>
        </p:spPr>
        <p:txBody>
          <a:bodyPr>
            <a:normAutofit/>
          </a:bodyPr>
          <a:lstStyle/>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IDE</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an acronym for Integrated Drive Electronics, is a standard type of connection for storage devices in a computer. </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Generally, </a:t>
            </a: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IDE</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refers to the types of cables and ports </a:t>
            </a: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used</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to connect some hard drives and optical drives to each other and to the motherboard.</a:t>
            </a:r>
            <a:endParaRPr kumimoji="0" lang="en-IN"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4" name="Picture 3">
            <a:extLst>
              <a:ext uri="{FF2B5EF4-FFF2-40B4-BE49-F238E27FC236}">
                <a16:creationId xmlns="" xmlns:a16="http://schemas.microsoft.com/office/drawing/2014/main" id="{CEDA1D58-1CE8-474A-89A5-3495DE2CA283}"/>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257800" y="3886200"/>
            <a:ext cx="3190875" cy="143827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ownload (11).jpg"/>
          <p:cNvPicPr>
            <a:picLocks noGrp="1" noChangeAspect="1"/>
          </p:cNvPicPr>
          <p:nvPr>
            <p:ph sz="half" idx="1"/>
          </p:nvPr>
        </p:nvPicPr>
        <p:blipFill>
          <a:blip r:embed="rId2"/>
          <a:stretch>
            <a:fillRect/>
          </a:stretch>
        </p:blipFill>
        <p:spPr>
          <a:xfrm>
            <a:off x="533402" y="2286000"/>
            <a:ext cx="2790825" cy="1638300"/>
          </a:xfrm>
        </p:spPr>
      </p:pic>
      <p:sp>
        <p:nvSpPr>
          <p:cNvPr id="2" name="Title 1"/>
          <p:cNvSpPr>
            <a:spLocks noGrp="1"/>
          </p:cNvSpPr>
          <p:nvPr>
            <p:ph type="title"/>
          </p:nvPr>
        </p:nvSpPr>
        <p:spPr>
          <a:xfrm>
            <a:off x="4343400" y="228600"/>
            <a:ext cx="2645664" cy="762000"/>
          </a:xfrm>
        </p:spPr>
        <p:txBody>
          <a:bodyPr>
            <a:normAutofit/>
          </a:bodyPr>
          <a:lstStyle/>
          <a:p>
            <a:r>
              <a:rPr lang="en-US" dirty="0" smtClean="0">
                <a:solidFill>
                  <a:srgbClr val="C7096D"/>
                </a:solidFill>
                <a:latin typeface="Monotype Corsiva" pitchFamily="66" charset="0"/>
              </a:rPr>
              <a:t>Athlon 550</a:t>
            </a:r>
            <a:endParaRPr lang="en-US" dirty="0">
              <a:solidFill>
                <a:srgbClr val="C7096D"/>
              </a:solidFill>
              <a:latin typeface="Monotype Corsiva" pitchFamily="66" charset="0"/>
            </a:endParaRPr>
          </a:p>
        </p:txBody>
      </p:sp>
      <p:pic>
        <p:nvPicPr>
          <p:cNvPr id="13313" name="Picture 1"/>
          <p:cNvPicPr>
            <a:picLocks noChangeAspect="1" noChangeArrowheads="1"/>
          </p:cNvPicPr>
          <p:nvPr/>
        </p:nvPicPr>
        <p:blipFill>
          <a:blip r:embed="rId3"/>
          <a:srcRect/>
          <a:stretch>
            <a:fillRect/>
          </a:stretch>
        </p:blipFill>
        <p:spPr bwMode="auto">
          <a:xfrm>
            <a:off x="4114800" y="1219200"/>
            <a:ext cx="7620000" cy="5105400"/>
          </a:xfrm>
          <a:prstGeom prst="rect">
            <a:avLst/>
          </a:prstGeom>
          <a:noFill/>
          <a:ln w="9525">
            <a:noFill/>
            <a:miter lim="800000"/>
            <a:headEnd/>
            <a:tailEnd/>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9600" y="228600"/>
            <a:ext cx="2721864" cy="762000"/>
          </a:xfrm>
        </p:spPr>
        <p:txBody>
          <a:bodyPr/>
          <a:lstStyle/>
          <a:p>
            <a:r>
              <a:rPr lang="en-US" dirty="0" smtClean="0">
                <a:solidFill>
                  <a:srgbClr val="0070C0"/>
                </a:solidFill>
                <a:latin typeface="Monotype Corsiva" pitchFamily="66" charset="0"/>
              </a:rPr>
              <a:t>Athlon 600</a:t>
            </a:r>
            <a:endParaRPr lang="en-US" dirty="0">
              <a:solidFill>
                <a:srgbClr val="0070C0"/>
              </a:solidFill>
              <a:latin typeface="Monotype Corsiva" pitchFamily="66" charset="0"/>
            </a:endParaRPr>
          </a:p>
        </p:txBody>
      </p:sp>
      <p:pic>
        <p:nvPicPr>
          <p:cNvPr id="12289" name="Picture 1"/>
          <p:cNvPicPr>
            <a:picLocks noChangeAspect="1" noChangeArrowheads="1"/>
          </p:cNvPicPr>
          <p:nvPr/>
        </p:nvPicPr>
        <p:blipFill>
          <a:blip r:embed="rId2"/>
          <a:srcRect/>
          <a:stretch>
            <a:fillRect/>
          </a:stretch>
        </p:blipFill>
        <p:spPr bwMode="auto">
          <a:xfrm>
            <a:off x="3200400" y="1143000"/>
            <a:ext cx="8763000" cy="5562600"/>
          </a:xfrm>
          <a:prstGeom prst="rect">
            <a:avLst/>
          </a:prstGeom>
          <a:noFill/>
          <a:ln w="9525">
            <a:noFill/>
            <a:miter lim="800000"/>
            <a:headEnd/>
            <a:tailEnd/>
          </a:ln>
        </p:spPr>
      </p:pic>
      <p:pic>
        <p:nvPicPr>
          <p:cNvPr id="6" name="Picture 5" descr="index.jpg"/>
          <p:cNvPicPr>
            <a:picLocks noChangeAspect="1"/>
          </p:cNvPicPr>
          <p:nvPr/>
        </p:nvPicPr>
        <p:blipFill>
          <a:blip r:embed="rId3"/>
          <a:stretch>
            <a:fillRect/>
          </a:stretch>
        </p:blipFill>
        <p:spPr>
          <a:xfrm>
            <a:off x="457200" y="2438400"/>
            <a:ext cx="2529392" cy="144780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index.jpg"/>
          <p:cNvPicPr>
            <a:picLocks noGrp="1" noChangeAspect="1"/>
          </p:cNvPicPr>
          <p:nvPr>
            <p:ph sz="half" idx="1"/>
          </p:nvPr>
        </p:nvPicPr>
        <p:blipFill>
          <a:blip r:embed="rId2"/>
          <a:stretch>
            <a:fillRect/>
          </a:stretch>
        </p:blipFill>
        <p:spPr>
          <a:xfrm>
            <a:off x="457203" y="2286000"/>
            <a:ext cx="2466975" cy="1847850"/>
          </a:xfrm>
        </p:spPr>
      </p:pic>
      <p:sp>
        <p:nvSpPr>
          <p:cNvPr id="2" name="Title 1"/>
          <p:cNvSpPr>
            <a:spLocks noGrp="1"/>
          </p:cNvSpPr>
          <p:nvPr>
            <p:ph type="title"/>
          </p:nvPr>
        </p:nvSpPr>
        <p:spPr>
          <a:xfrm>
            <a:off x="4724400" y="304800"/>
            <a:ext cx="2798064" cy="685800"/>
          </a:xfrm>
        </p:spPr>
        <p:txBody>
          <a:bodyPr>
            <a:normAutofit fontScale="90000"/>
          </a:bodyPr>
          <a:lstStyle/>
          <a:p>
            <a:r>
              <a:rPr lang="en-US" dirty="0" smtClean="0">
                <a:solidFill>
                  <a:srgbClr val="FF0000"/>
                </a:solidFill>
                <a:latin typeface="Monotype Corsiva" pitchFamily="66" charset="0"/>
              </a:rPr>
              <a:t>Athlon 650</a:t>
            </a:r>
            <a:endParaRPr lang="en-US" dirty="0">
              <a:solidFill>
                <a:srgbClr val="FF0000"/>
              </a:solidFill>
              <a:latin typeface="Monotype Corsiva" pitchFamily="66" charset="0"/>
            </a:endParaRPr>
          </a:p>
        </p:txBody>
      </p:sp>
      <p:pic>
        <p:nvPicPr>
          <p:cNvPr id="75778" name="Picture 2"/>
          <p:cNvPicPr>
            <a:picLocks noChangeAspect="1" noChangeArrowheads="1"/>
          </p:cNvPicPr>
          <p:nvPr/>
        </p:nvPicPr>
        <p:blipFill>
          <a:blip r:embed="rId3"/>
          <a:srcRect/>
          <a:stretch>
            <a:fillRect/>
          </a:stretch>
        </p:blipFill>
        <p:spPr bwMode="auto">
          <a:xfrm>
            <a:off x="3581400" y="1219201"/>
            <a:ext cx="8382003" cy="5292916"/>
          </a:xfrm>
          <a:prstGeom prst="rect">
            <a:avLst/>
          </a:prstGeom>
          <a:noFill/>
          <a:ln w="9525">
            <a:noFill/>
            <a:miter lim="800000"/>
            <a:headEnd/>
            <a:tailEnd/>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eature.jpg"/>
          <p:cNvPicPr>
            <a:picLocks noGrp="1" noChangeAspect="1"/>
          </p:cNvPicPr>
          <p:nvPr>
            <p:ph sz="half" idx="1"/>
          </p:nvPr>
        </p:nvPicPr>
        <p:blipFill>
          <a:blip r:embed="rId2"/>
          <a:stretch>
            <a:fillRect/>
          </a:stretch>
        </p:blipFill>
        <p:spPr>
          <a:xfrm>
            <a:off x="8305800" y="1981200"/>
            <a:ext cx="2540000" cy="2413000"/>
          </a:xfrm>
        </p:spPr>
      </p:pic>
      <p:sp>
        <p:nvSpPr>
          <p:cNvPr id="2" name="Title 1"/>
          <p:cNvSpPr>
            <a:spLocks noGrp="1"/>
          </p:cNvSpPr>
          <p:nvPr>
            <p:ph type="title"/>
          </p:nvPr>
        </p:nvSpPr>
        <p:spPr>
          <a:xfrm>
            <a:off x="4343400" y="304800"/>
            <a:ext cx="2874264" cy="762000"/>
          </a:xfrm>
        </p:spPr>
        <p:txBody>
          <a:bodyPr/>
          <a:lstStyle/>
          <a:p>
            <a:r>
              <a:rPr lang="en-US" dirty="0" smtClean="0">
                <a:solidFill>
                  <a:srgbClr val="4B03CD"/>
                </a:solidFill>
                <a:latin typeface="Monotype Corsiva" pitchFamily="66" charset="0"/>
              </a:rPr>
              <a:t>Athlon 700</a:t>
            </a:r>
            <a:endParaRPr lang="en-US" dirty="0">
              <a:solidFill>
                <a:srgbClr val="4B03CD"/>
              </a:solidFill>
              <a:latin typeface="Monotype Corsiva" pitchFamily="66" charset="0"/>
            </a:endParaRPr>
          </a:p>
        </p:txBody>
      </p:sp>
      <p:sp>
        <p:nvSpPr>
          <p:cNvPr id="4" name="Rectangle 3"/>
          <p:cNvSpPr/>
          <p:nvPr/>
        </p:nvSpPr>
        <p:spPr>
          <a:xfrm>
            <a:off x="228600" y="1371600"/>
            <a:ext cx="7543800" cy="2862322"/>
          </a:xfrm>
          <a:prstGeom prst="rect">
            <a:avLst/>
          </a:prstGeom>
        </p:spPr>
        <p:txBody>
          <a:bodyPr wrap="square">
            <a:spAutoFit/>
          </a:bodyPr>
          <a:lstStyle/>
          <a:p>
            <a:pPr algn="just">
              <a:buFont typeface="Wingdings" pitchFamily="2" charset="2"/>
              <a:buChar char="Ø"/>
            </a:pPr>
            <a:r>
              <a:rPr lang="en-US" sz="2000" dirty="0" smtClean="0">
                <a:solidFill>
                  <a:srgbClr val="7030A0"/>
                </a:solidFill>
                <a:latin typeface="Monotype Corsiva" pitchFamily="66" charset="0"/>
              </a:rPr>
              <a:t>The </a:t>
            </a:r>
            <a:r>
              <a:rPr lang="en-US" sz="2000" b="1" dirty="0" smtClean="0">
                <a:solidFill>
                  <a:srgbClr val="7030A0"/>
                </a:solidFill>
                <a:latin typeface="Monotype Corsiva" pitchFamily="66" charset="0"/>
              </a:rPr>
              <a:t>AMD Athlon 700 was a desktop</a:t>
            </a:r>
            <a:r>
              <a:rPr lang="en-US" sz="2000" dirty="0" smtClean="0">
                <a:solidFill>
                  <a:srgbClr val="7030A0"/>
                </a:solidFill>
                <a:latin typeface="Monotype Corsiva" pitchFamily="66" charset="0"/>
              </a:rPr>
              <a:t> processor with 1 core, launched in June 2000.</a:t>
            </a:r>
          </a:p>
          <a:p>
            <a:pPr algn="just">
              <a:buFont typeface="Wingdings" pitchFamily="2" charset="2"/>
              <a:buChar char="Ø"/>
            </a:pPr>
            <a:r>
              <a:rPr lang="en-US" sz="2000" dirty="0" smtClean="0">
                <a:solidFill>
                  <a:srgbClr val="7030A0"/>
                </a:solidFill>
                <a:latin typeface="Monotype Corsiva" pitchFamily="66" charset="0"/>
              </a:rPr>
              <a:t> It is part of the </a:t>
            </a:r>
            <a:r>
              <a:rPr lang="en-US" sz="2000" b="1" dirty="0" smtClean="0">
                <a:solidFill>
                  <a:srgbClr val="7030A0"/>
                </a:solidFill>
                <a:latin typeface="Monotype Corsiva" pitchFamily="66" charset="0"/>
              </a:rPr>
              <a:t>Athlon</a:t>
            </a:r>
            <a:r>
              <a:rPr lang="en-US" sz="2000" dirty="0" smtClean="0">
                <a:solidFill>
                  <a:srgbClr val="7030A0"/>
                </a:solidFill>
                <a:latin typeface="Monotype Corsiva" pitchFamily="66" charset="0"/>
              </a:rPr>
              <a:t> Model 4 lineup, using the Thunderbird architecture with Socket A.</a:t>
            </a:r>
          </a:p>
          <a:p>
            <a:pPr algn="just">
              <a:buFont typeface="Wingdings" pitchFamily="2" charset="2"/>
              <a:buChar char="Ø"/>
            </a:pPr>
            <a:r>
              <a:rPr lang="en-US" sz="2000" dirty="0" smtClean="0">
                <a:solidFill>
                  <a:srgbClr val="7030A0"/>
                </a:solidFill>
                <a:latin typeface="Monotype Corsiva" pitchFamily="66" charset="0"/>
              </a:rPr>
              <a:t> </a:t>
            </a:r>
            <a:r>
              <a:rPr lang="en-US" sz="2000" b="1" dirty="0" smtClean="0">
                <a:solidFill>
                  <a:srgbClr val="7030A0"/>
                </a:solidFill>
                <a:latin typeface="Monotype Corsiva" pitchFamily="66" charset="0"/>
              </a:rPr>
              <a:t>Athlon 700</a:t>
            </a:r>
            <a:r>
              <a:rPr lang="en-US" sz="2000" dirty="0" smtClean="0">
                <a:solidFill>
                  <a:srgbClr val="7030A0"/>
                </a:solidFill>
                <a:latin typeface="Monotype Corsiva" pitchFamily="66" charset="0"/>
              </a:rPr>
              <a:t> has 256K of L2 cache and operates at </a:t>
            </a:r>
            <a:r>
              <a:rPr lang="en-US" sz="2000" b="1" dirty="0" smtClean="0">
                <a:solidFill>
                  <a:srgbClr val="7030A0"/>
                </a:solidFill>
                <a:latin typeface="Monotype Corsiva" pitchFamily="66" charset="0"/>
              </a:rPr>
              <a:t>700</a:t>
            </a:r>
            <a:r>
              <a:rPr lang="en-US" sz="2000" dirty="0" smtClean="0">
                <a:solidFill>
                  <a:srgbClr val="7030A0"/>
                </a:solidFill>
                <a:latin typeface="Monotype Corsiva" pitchFamily="66" charset="0"/>
              </a:rPr>
              <a:t> MHz. .</a:t>
            </a:r>
          </a:p>
          <a:p>
            <a:pPr algn="just">
              <a:buFont typeface="Wingdings" pitchFamily="2" charset="2"/>
              <a:buChar char="Ø"/>
            </a:pPr>
            <a:r>
              <a:rPr lang="en-US" sz="2000" dirty="0" smtClean="0">
                <a:solidFill>
                  <a:srgbClr val="7030A0"/>
                </a:solidFill>
                <a:latin typeface="Monotype Corsiva" pitchFamily="66" charset="0"/>
              </a:rPr>
              <a:t>. This processor does not have integrated graphics, you will need a separate graphics card.</a:t>
            </a:r>
          </a:p>
          <a:p>
            <a:pPr algn="just"/>
            <a:r>
              <a:rPr lang="en-US" sz="2000" dirty="0" smtClean="0">
                <a:hlinkClick r:id="rId3"/>
              </a:rPr>
              <a:t/>
            </a:r>
            <a:br>
              <a:rPr lang="en-US" sz="2000" dirty="0" smtClean="0">
                <a:hlinkClick r:id="rId3"/>
              </a:rPr>
            </a:br>
            <a:endParaRPr lang="en-US" sz="2000" b="1" dirty="0">
              <a:hlinkClick r:id="rId3"/>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2590800" y="1295400"/>
            <a:ext cx="9245600" cy="5029200"/>
          </a:xfrm>
        </p:spPr>
        <p:txBody>
          <a:bodyPr>
            <a:noAutofit/>
          </a:bodyPr>
          <a:lstStyle/>
          <a:p>
            <a:pPr algn="just"/>
            <a:r>
              <a:rPr lang="en-US" sz="1800" dirty="0" smtClean="0">
                <a:solidFill>
                  <a:schemeClr val="accent6">
                    <a:lumMod val="75000"/>
                  </a:schemeClr>
                </a:solidFill>
                <a:latin typeface="Monotype Corsiva" pitchFamily="66" charset="0"/>
              </a:rPr>
              <a:t>Computer memory is any physical device capable of storing information temporarily or permanently. There are two types of computer memory Primary Memory or Main Memory whicn include RAM (Random Access Memory) &amp; ROM (Read Only Memory) and Secondary Memory or Auxiliary Memory which include Magnetic Disk, Magnetic Tape, Optical Disk etc.</a:t>
            </a:r>
          </a:p>
          <a:p>
            <a:pPr algn="just">
              <a:buNone/>
            </a:pPr>
            <a:r>
              <a:rPr lang="en-US" sz="1800" dirty="0" smtClean="0">
                <a:solidFill>
                  <a:schemeClr val="accent6">
                    <a:lumMod val="75000"/>
                  </a:schemeClr>
                </a:solidFill>
                <a:latin typeface="Monotype Corsiva" pitchFamily="66" charset="0"/>
              </a:rPr>
              <a:t>                       Primary Memory</a:t>
            </a:r>
          </a:p>
          <a:p>
            <a:pPr algn="just"/>
            <a:r>
              <a:rPr lang="en-US" sz="1800" b="1" dirty="0" smtClean="0">
                <a:solidFill>
                  <a:schemeClr val="accent6">
                    <a:lumMod val="75000"/>
                  </a:schemeClr>
                </a:solidFill>
                <a:latin typeface="Monotype Corsiva" pitchFamily="66" charset="0"/>
              </a:rPr>
              <a:t>Random Access Memory (RAM)</a:t>
            </a:r>
            <a:r>
              <a:rPr lang="en-US" sz="1800" dirty="0" smtClean="0">
                <a:solidFill>
                  <a:schemeClr val="accent6">
                    <a:lumMod val="75000"/>
                  </a:schemeClr>
                </a:solidFill>
                <a:latin typeface="Monotype Corsiva" pitchFamily="66" charset="0"/>
              </a:rPr>
              <a:t> - is a type of volatile memory that is stores information on an integrated circuit which hold the data mainly when the program is being executed by the CPU. As it is volatile in nature so it can't store data permanently.</a:t>
            </a:r>
          </a:p>
          <a:p>
            <a:pPr algn="just"/>
            <a:r>
              <a:rPr lang="en-US" sz="1800" b="1" dirty="0" smtClean="0">
                <a:solidFill>
                  <a:schemeClr val="accent6">
                    <a:lumMod val="75000"/>
                  </a:schemeClr>
                </a:solidFill>
                <a:latin typeface="Monotype Corsiva" pitchFamily="66" charset="0"/>
              </a:rPr>
              <a:t>Read Only Memory (ROM)</a:t>
            </a:r>
            <a:r>
              <a:rPr lang="en-US" sz="1800" dirty="0" smtClean="0">
                <a:solidFill>
                  <a:schemeClr val="accent6">
                    <a:lumMod val="75000"/>
                  </a:schemeClr>
                </a:solidFill>
                <a:latin typeface="Monotype Corsiva" pitchFamily="66" charset="0"/>
              </a:rPr>
              <a:t> - a non-volatile memory chip in which data are stored permanently, and can not be altered by the programmer.</a:t>
            </a:r>
          </a:p>
          <a:p>
            <a:pPr algn="just">
              <a:buNone/>
            </a:pPr>
            <a:r>
              <a:rPr lang="en-US" sz="1800" dirty="0" smtClean="0">
                <a:solidFill>
                  <a:schemeClr val="accent6">
                    <a:lumMod val="75000"/>
                  </a:schemeClr>
                </a:solidFill>
                <a:latin typeface="Monotype Corsiva" pitchFamily="66" charset="0"/>
              </a:rPr>
              <a:t>                        Secondary Memory</a:t>
            </a:r>
          </a:p>
          <a:p>
            <a:pPr algn="just"/>
            <a:r>
              <a:rPr lang="en-US" sz="1800" dirty="0" smtClean="0">
                <a:solidFill>
                  <a:schemeClr val="accent6">
                    <a:lumMod val="75000"/>
                  </a:schemeClr>
                </a:solidFill>
                <a:latin typeface="Monotype Corsiva" pitchFamily="66" charset="0"/>
              </a:rPr>
              <a:t>A storage, which suppliments the main memory of a computer. Often refferred to as secondary storage, this section of computer's memory is non-volatile and has low cost per bit stored, but it generally has an operating speed far slower than that of the primary storage.</a:t>
            </a:r>
          </a:p>
          <a:p>
            <a:pPr algn="just">
              <a:buNone/>
            </a:pPr>
            <a:r>
              <a:rPr lang="en-US" sz="1800" dirty="0" smtClean="0">
                <a:solidFill>
                  <a:schemeClr val="accent6">
                    <a:lumMod val="75000"/>
                  </a:schemeClr>
                </a:solidFill>
                <a:latin typeface="Monotype Corsiva" pitchFamily="66" charset="0"/>
              </a:rPr>
              <a:t>               Cache Memory</a:t>
            </a:r>
          </a:p>
          <a:p>
            <a:pPr algn="just"/>
            <a:r>
              <a:rPr lang="en-US" sz="1800" dirty="0" smtClean="0">
                <a:solidFill>
                  <a:schemeClr val="accent6">
                    <a:lumMod val="75000"/>
                  </a:schemeClr>
                </a:solidFill>
                <a:latin typeface="Monotype Corsiva" pitchFamily="66" charset="0"/>
              </a:rPr>
              <a:t>A small high speed memory, which is used to increase the speed of processing by making current programs and data available to the CPU at a rapid rate.</a:t>
            </a:r>
          </a:p>
          <a:p>
            <a:pPr algn="just"/>
            <a:endParaRPr lang="en-US" sz="1800" dirty="0"/>
          </a:p>
        </p:txBody>
      </p:sp>
      <p:sp>
        <p:nvSpPr>
          <p:cNvPr id="2" name="Title 1"/>
          <p:cNvSpPr>
            <a:spLocks noGrp="1"/>
          </p:cNvSpPr>
          <p:nvPr>
            <p:ph type="title"/>
          </p:nvPr>
        </p:nvSpPr>
        <p:spPr>
          <a:xfrm>
            <a:off x="4419600" y="304800"/>
            <a:ext cx="4114800" cy="762000"/>
          </a:xfrm>
        </p:spPr>
        <p:txBody>
          <a:bodyPr>
            <a:normAutofit/>
          </a:bodyPr>
          <a:lstStyle/>
          <a:p>
            <a:r>
              <a:rPr lang="en-US" sz="3200" dirty="0" smtClean="0">
                <a:solidFill>
                  <a:srgbClr val="7030A0"/>
                </a:solidFill>
                <a:latin typeface="Algerian" pitchFamily="82" charset="0"/>
              </a:rPr>
              <a:t>Computer memory</a:t>
            </a:r>
            <a:endParaRPr lang="en-US" sz="3200" dirty="0">
              <a:solidFill>
                <a:srgbClr val="7030A0"/>
              </a:solidFill>
              <a:latin typeface="Algerian" pitchFamily="82"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mputer-2-728.jpg"/>
          <p:cNvPicPr>
            <a:picLocks noChangeAspect="1"/>
          </p:cNvPicPr>
          <p:nvPr/>
        </p:nvPicPr>
        <p:blipFill>
          <a:blip r:embed="rId2"/>
          <a:stretch>
            <a:fillRect/>
          </a:stretch>
        </p:blipFill>
        <p:spPr>
          <a:xfrm>
            <a:off x="2667000" y="228600"/>
            <a:ext cx="8382000" cy="563880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219202"/>
            <a:ext cx="6477000" cy="4247317"/>
          </a:xfrm>
          <a:prstGeom prst="rect">
            <a:avLst/>
          </a:prstGeom>
        </p:spPr>
        <p:txBody>
          <a:bodyPr wrap="square">
            <a:spAutoFit/>
          </a:bodyPr>
          <a:lstStyle/>
          <a:p>
            <a:pPr algn="just">
              <a:buFont typeface="Wingdings" pitchFamily="2" charset="2"/>
              <a:buChar char="Ø"/>
            </a:pPr>
            <a:r>
              <a:rPr lang="en-US" b="1" dirty="0" smtClean="0">
                <a:solidFill>
                  <a:srgbClr val="C7096D"/>
                </a:solidFill>
                <a:latin typeface="Monotype Corsiva" pitchFamily="66" charset="0"/>
              </a:rPr>
              <a:t>Primary </a:t>
            </a:r>
            <a:r>
              <a:rPr lang="en-US" b="1" dirty="0" smtClean="0">
                <a:solidFill>
                  <a:srgbClr val="C7096D"/>
                </a:solidFill>
                <a:latin typeface="Monotype Corsiva" pitchFamily="66" charset="0"/>
                <a:hlinkClick r:id="rId2" tooltip="memory"/>
              </a:rPr>
              <a:t>memory</a:t>
            </a:r>
            <a:r>
              <a:rPr lang="en-US" dirty="0" smtClean="0">
                <a:solidFill>
                  <a:srgbClr val="C7096D"/>
                </a:solidFill>
                <a:latin typeface="Monotype Corsiva" pitchFamily="66" charset="0"/>
              </a:rPr>
              <a:t> is also known as </a:t>
            </a:r>
            <a:r>
              <a:rPr lang="en-US" b="1" dirty="0" smtClean="0">
                <a:solidFill>
                  <a:srgbClr val="C7096D"/>
                </a:solidFill>
                <a:latin typeface="Monotype Corsiva" pitchFamily="66" charset="0"/>
              </a:rPr>
              <a:t>main </a:t>
            </a:r>
            <a:r>
              <a:rPr lang="en-US" b="1" dirty="0" smtClean="0">
                <a:solidFill>
                  <a:srgbClr val="C7096D"/>
                </a:solidFill>
                <a:latin typeface="Monotype Corsiva" pitchFamily="66" charset="0"/>
                <a:hlinkClick r:id="rId2" tooltip="memory"/>
              </a:rPr>
              <a:t>memory</a:t>
            </a:r>
            <a:r>
              <a:rPr lang="en-US" dirty="0" smtClean="0">
                <a:solidFill>
                  <a:srgbClr val="C7096D"/>
                </a:solidFill>
                <a:latin typeface="Monotype Corsiva" pitchFamily="66" charset="0"/>
              </a:rPr>
              <a:t> or may also refer to “</a:t>
            </a:r>
            <a:r>
              <a:rPr lang="en-US" i="1" dirty="0" smtClean="0">
                <a:solidFill>
                  <a:srgbClr val="C7096D"/>
                </a:solidFill>
                <a:latin typeface="Monotype Corsiva" pitchFamily="66" charset="0"/>
              </a:rPr>
              <a:t>Internal memory</a:t>
            </a:r>
            <a:r>
              <a:rPr lang="en-US" dirty="0" smtClean="0">
                <a:solidFill>
                  <a:srgbClr val="C7096D"/>
                </a:solidFill>
                <a:latin typeface="Monotype Corsiva" pitchFamily="66" charset="0"/>
              </a:rPr>
              <a:t>.” and primary storage</a:t>
            </a:r>
          </a:p>
          <a:p>
            <a:pPr algn="just">
              <a:buFont typeface="Wingdings" pitchFamily="2" charset="2"/>
              <a:buChar char="Ø"/>
            </a:pPr>
            <a:r>
              <a:rPr lang="en-US" dirty="0" smtClean="0">
                <a:solidFill>
                  <a:srgbClr val="C7096D"/>
                </a:solidFill>
                <a:latin typeface="Monotype Corsiva" pitchFamily="66" charset="0"/>
              </a:rPr>
              <a:t>All those types of </a:t>
            </a:r>
            <a:r>
              <a:rPr lang="en-US" dirty="0" smtClean="0">
                <a:solidFill>
                  <a:srgbClr val="C7096D"/>
                </a:solidFill>
                <a:latin typeface="Monotype Corsiva" pitchFamily="66" charset="0"/>
                <a:hlinkClick r:id="rId3"/>
              </a:rPr>
              <a:t>computer</a:t>
            </a:r>
            <a:r>
              <a:rPr lang="en-US" dirty="0" smtClean="0">
                <a:solidFill>
                  <a:srgbClr val="C7096D"/>
                </a:solidFill>
                <a:latin typeface="Monotype Corsiva" pitchFamily="66" charset="0"/>
              </a:rPr>
              <a:t> memories that are directly accessed by the processor using data bus are called primary memory.</a:t>
            </a:r>
          </a:p>
          <a:p>
            <a:pPr algn="just">
              <a:buFont typeface="Wingdings" pitchFamily="2" charset="2"/>
              <a:buChar char="Ø"/>
            </a:pPr>
            <a:r>
              <a:rPr lang="en-US" dirty="0" smtClean="0">
                <a:solidFill>
                  <a:srgbClr val="C7096D"/>
                </a:solidFill>
                <a:latin typeface="Monotype Corsiva" pitchFamily="66" charset="0"/>
              </a:rPr>
              <a:t> That allows a processor to access stores running programs and currently processed data that stored in a memory location.</a:t>
            </a:r>
          </a:p>
          <a:p>
            <a:pPr algn="just">
              <a:buFont typeface="Wingdings" pitchFamily="2" charset="2"/>
              <a:buChar char="Ø"/>
            </a:pPr>
            <a:r>
              <a:rPr lang="en-US" dirty="0" smtClean="0">
                <a:solidFill>
                  <a:srgbClr val="C7096D"/>
                </a:solidFill>
                <a:latin typeface="Monotype Corsiva" pitchFamily="66" charset="0"/>
              </a:rPr>
              <a:t>The use of memories is therefore mandatory in all systems using a </a:t>
            </a:r>
            <a:r>
              <a:rPr lang="en-US" dirty="0" smtClean="0">
                <a:solidFill>
                  <a:srgbClr val="C7096D"/>
                </a:solidFill>
                <a:latin typeface="Monotype Corsiva" pitchFamily="66" charset="0"/>
                <a:hlinkClick r:id="rId4"/>
              </a:rPr>
              <a:t>microprocessor</a:t>
            </a:r>
            <a:r>
              <a:rPr lang="en-US" dirty="0" smtClean="0">
                <a:solidFill>
                  <a:srgbClr val="C7096D"/>
                </a:solidFill>
                <a:latin typeface="Monotype Corsiva" pitchFamily="66" charset="0"/>
              </a:rPr>
              <a:t>, including computers.  </a:t>
            </a:r>
          </a:p>
          <a:p>
            <a:pPr algn="just">
              <a:buFont typeface="Wingdings" pitchFamily="2" charset="2"/>
              <a:buChar char="Ø"/>
            </a:pPr>
            <a:r>
              <a:rPr lang="en-US" dirty="0" smtClean="0">
                <a:solidFill>
                  <a:srgbClr val="C7096D"/>
                </a:solidFill>
                <a:latin typeface="Monotype Corsiva" pitchFamily="66" charset="0"/>
              </a:rPr>
              <a:t>An example of Primary memory is RAM and ROM that store programs.</a:t>
            </a:r>
          </a:p>
          <a:p>
            <a:pPr algn="just">
              <a:buFont typeface="Wingdings" pitchFamily="2" charset="2"/>
              <a:buChar char="Ø"/>
            </a:pPr>
            <a:r>
              <a:rPr lang="en-US" dirty="0" smtClean="0">
                <a:solidFill>
                  <a:srgbClr val="C7096D"/>
                </a:solidFill>
                <a:latin typeface="Monotype Corsiva" pitchFamily="66" charset="0"/>
              </a:rPr>
              <a:t>These memories are limited in capacity and manufactured by using integrated circuits (IC) or </a:t>
            </a:r>
            <a:r>
              <a:rPr lang="en-US" dirty="0" smtClean="0">
                <a:solidFill>
                  <a:srgbClr val="C7096D"/>
                </a:solidFill>
                <a:latin typeface="Monotype Corsiva" pitchFamily="66" charset="0"/>
                <a:hlinkClick r:id="rId5"/>
              </a:rPr>
              <a:t>semiconductor</a:t>
            </a:r>
            <a:r>
              <a:rPr lang="en-US" dirty="0" smtClean="0">
                <a:solidFill>
                  <a:srgbClr val="C7096D"/>
                </a:solidFill>
                <a:latin typeface="Monotype Corsiva" pitchFamily="66" charset="0"/>
              </a:rPr>
              <a:t> device. Its speed of Data accessing is faster than secondary memory. It is more expensive than secondary memory.</a:t>
            </a:r>
          </a:p>
          <a:p>
            <a:pPr algn="just">
              <a:buFont typeface="Wingdings" pitchFamily="2" charset="2"/>
              <a:buChar char="Ø"/>
            </a:pPr>
            <a:r>
              <a:rPr lang="en-US" dirty="0" smtClean="0">
                <a:solidFill>
                  <a:srgbClr val="C7096D"/>
                </a:solidFill>
                <a:latin typeface="Monotype Corsiva" pitchFamily="66" charset="0"/>
              </a:rPr>
              <a:t>When you turn on the </a:t>
            </a:r>
            <a:r>
              <a:rPr lang="en-US" dirty="0" smtClean="0">
                <a:solidFill>
                  <a:srgbClr val="C7096D"/>
                </a:solidFill>
                <a:latin typeface="Monotype Corsiva" pitchFamily="66" charset="0"/>
                <a:hlinkClick r:id="rId3"/>
              </a:rPr>
              <a:t>computer</a:t>
            </a:r>
            <a:r>
              <a:rPr lang="en-US" dirty="0" smtClean="0">
                <a:solidFill>
                  <a:srgbClr val="C7096D"/>
                </a:solidFill>
                <a:latin typeface="Monotype Corsiva" pitchFamily="66" charset="0"/>
              </a:rPr>
              <a:t>, Generally </a:t>
            </a:r>
            <a:r>
              <a:rPr lang="en-US" dirty="0" smtClean="0">
                <a:solidFill>
                  <a:srgbClr val="C7096D"/>
                </a:solidFill>
                <a:latin typeface="Monotype Corsiva" pitchFamily="66" charset="0"/>
                <a:hlinkClick r:id="rId6"/>
              </a:rPr>
              <a:t>CPU</a:t>
            </a:r>
            <a:r>
              <a:rPr lang="en-US" dirty="0" smtClean="0">
                <a:solidFill>
                  <a:srgbClr val="C7096D"/>
                </a:solidFill>
                <a:latin typeface="Monotype Corsiva" pitchFamily="66" charset="0"/>
              </a:rPr>
              <a:t> searches for essential codes in RAM to get it. Otherwise, it goes to ROM. Yes, they both chips collectively called primary memory in a computer system.</a:t>
            </a:r>
            <a:endParaRPr lang="en-US" dirty="0">
              <a:solidFill>
                <a:srgbClr val="C7096D"/>
              </a:solidFill>
              <a:latin typeface="Monotype Corsiva" pitchFamily="66" charset="0"/>
            </a:endParaRPr>
          </a:p>
        </p:txBody>
      </p:sp>
      <p:sp>
        <p:nvSpPr>
          <p:cNvPr id="3" name="Title 2"/>
          <p:cNvSpPr>
            <a:spLocks noGrp="1"/>
          </p:cNvSpPr>
          <p:nvPr>
            <p:ph type="title"/>
          </p:nvPr>
        </p:nvSpPr>
        <p:spPr>
          <a:xfrm>
            <a:off x="3352800" y="381000"/>
            <a:ext cx="3937000" cy="685800"/>
          </a:xfrm>
        </p:spPr>
        <p:txBody>
          <a:bodyPr>
            <a:normAutofit fontScale="90000"/>
          </a:bodyPr>
          <a:lstStyle/>
          <a:p>
            <a:r>
              <a:rPr lang="en-US" dirty="0" smtClean="0">
                <a:solidFill>
                  <a:srgbClr val="00B0F0"/>
                </a:solidFill>
                <a:latin typeface="Monotype Corsiva" pitchFamily="66" charset="0"/>
              </a:rPr>
              <a:t>Primary memory</a:t>
            </a:r>
            <a:endParaRPr lang="en-US" dirty="0">
              <a:solidFill>
                <a:srgbClr val="00B0F0"/>
              </a:solidFill>
              <a:latin typeface="Monotype Corsiva" pitchFamily="66" charset="0"/>
            </a:endParaRPr>
          </a:p>
        </p:txBody>
      </p:sp>
      <p:pic>
        <p:nvPicPr>
          <p:cNvPr id="5" name="Picture 4" descr="download (12).jpg"/>
          <p:cNvPicPr>
            <a:picLocks noChangeAspect="1"/>
          </p:cNvPicPr>
          <p:nvPr/>
        </p:nvPicPr>
        <p:blipFill>
          <a:blip r:embed="rId7"/>
          <a:stretch>
            <a:fillRect/>
          </a:stretch>
        </p:blipFill>
        <p:spPr>
          <a:xfrm>
            <a:off x="8001002" y="2133600"/>
            <a:ext cx="2781300" cy="228600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457200"/>
            <a:ext cx="6908800" cy="685800"/>
          </a:xfrm>
        </p:spPr>
        <p:txBody>
          <a:bodyPr>
            <a:normAutofit fontScale="90000"/>
          </a:bodyPr>
          <a:lstStyle/>
          <a:p>
            <a:r>
              <a:rPr lang="en-US" dirty="0" smtClean="0"/>
              <a:t>Random access memory(ram)</a:t>
            </a:r>
            <a:endParaRPr lang="en-US" dirty="0"/>
          </a:p>
        </p:txBody>
      </p:sp>
      <p:sp>
        <p:nvSpPr>
          <p:cNvPr id="5" name="Rectangle 4"/>
          <p:cNvSpPr/>
          <p:nvPr/>
        </p:nvSpPr>
        <p:spPr>
          <a:xfrm>
            <a:off x="457200" y="1447802"/>
            <a:ext cx="6096000" cy="2585323"/>
          </a:xfrm>
          <a:prstGeom prst="rect">
            <a:avLst/>
          </a:prstGeom>
        </p:spPr>
        <p:txBody>
          <a:bodyPr>
            <a:spAutoFit/>
          </a:bodyPr>
          <a:lstStyle/>
          <a:p>
            <a:pPr algn="just" fontAlgn="base">
              <a:buFont typeface="Arial" pitchFamily="34" charset="0"/>
              <a:buChar char="•"/>
            </a:pPr>
            <a:r>
              <a:rPr lang="en-US" b="1" dirty="0" smtClean="0">
                <a:solidFill>
                  <a:srgbClr val="0070C0"/>
                </a:solidFill>
                <a:latin typeface="Monotype Corsiva" pitchFamily="66" charset="0"/>
              </a:rPr>
              <a:t>Random Access Memory (RAM)</a:t>
            </a:r>
            <a:r>
              <a:rPr lang="en-US" dirty="0" smtClean="0">
                <a:solidFill>
                  <a:srgbClr val="0070C0"/>
                </a:solidFill>
                <a:latin typeface="Monotype Corsiva" pitchFamily="66" charset="0"/>
              </a:rPr>
              <a:t> is used to store the programs and data being used by the CPU in real-time. The data on the random access memory can be read, written, and erased any number of times. RAM is a hardware element where the data being currently used is stored. It is a volatile memory. Types of RAM:</a:t>
            </a:r>
          </a:p>
          <a:p>
            <a:pPr algn="just" fontAlgn="base">
              <a:buFont typeface="Arial" pitchFamily="34" charset="0"/>
              <a:buChar char="•"/>
            </a:pPr>
            <a:r>
              <a:rPr lang="en-US" b="1" dirty="0" smtClean="0">
                <a:solidFill>
                  <a:srgbClr val="0070C0"/>
                </a:solidFill>
                <a:latin typeface="Monotype Corsiva" pitchFamily="66" charset="0"/>
              </a:rPr>
              <a:t>Static RAM</a:t>
            </a:r>
            <a:r>
              <a:rPr lang="en-US" dirty="0" smtClean="0">
                <a:solidFill>
                  <a:srgbClr val="0070C0"/>
                </a:solidFill>
                <a:latin typeface="Monotype Corsiva" pitchFamily="66" charset="0"/>
              </a:rPr>
              <a:t>, or (SRAM) which stores a bit of data using the state of a six transistor memory cell.</a:t>
            </a:r>
          </a:p>
          <a:p>
            <a:pPr algn="just" fontAlgn="base">
              <a:buFont typeface="Arial" pitchFamily="34" charset="0"/>
              <a:buChar char="•"/>
            </a:pPr>
            <a:r>
              <a:rPr lang="en-US" b="1" dirty="0" smtClean="0">
                <a:solidFill>
                  <a:srgbClr val="0070C0"/>
                </a:solidFill>
                <a:latin typeface="Monotype Corsiva" pitchFamily="66" charset="0"/>
              </a:rPr>
              <a:t>Dynamic RAM</a:t>
            </a:r>
            <a:r>
              <a:rPr lang="en-US" dirty="0" smtClean="0">
                <a:solidFill>
                  <a:srgbClr val="0070C0"/>
                </a:solidFill>
                <a:latin typeface="Monotype Corsiva" pitchFamily="66" charset="0"/>
              </a:rPr>
              <a:t>, or (DRAM) which stores a bit data using a pair of transistor and capacitor which constitute a DRAM memory cell.</a:t>
            </a:r>
            <a:endParaRPr lang="en-US" dirty="0">
              <a:solidFill>
                <a:srgbClr val="0070C0"/>
              </a:solidFill>
              <a:latin typeface="Monotype Corsiva" pitchFamily="66" charset="0"/>
            </a:endParaRPr>
          </a:p>
        </p:txBody>
      </p:sp>
      <p:pic>
        <p:nvPicPr>
          <p:cNvPr id="6" name="Picture 5" descr="download (15).jpg"/>
          <p:cNvPicPr>
            <a:picLocks noChangeAspect="1"/>
          </p:cNvPicPr>
          <p:nvPr/>
        </p:nvPicPr>
        <p:blipFill>
          <a:blip r:embed="rId2"/>
          <a:stretch>
            <a:fillRect/>
          </a:stretch>
        </p:blipFill>
        <p:spPr>
          <a:xfrm>
            <a:off x="7467601" y="1828800"/>
            <a:ext cx="2962275" cy="167640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C6FB3DB0-5EEC-4D52-ACEA-54124DAC66D7}"/>
              </a:ext>
            </a:extLst>
          </p:cNvPr>
          <p:cNvSpPr txBox="1">
            <a:spLocks/>
          </p:cNvSpPr>
          <p:nvPr/>
        </p:nvSpPr>
        <p:spPr>
          <a:xfrm>
            <a:off x="2362200" y="381001"/>
            <a:ext cx="3276600" cy="609600"/>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accent1"/>
                </a:solidFill>
                <a:effectLst/>
                <a:uLnTx/>
                <a:uFillTx/>
                <a:latin typeface="-apple-system"/>
                <a:ea typeface="+mj-ea"/>
                <a:cs typeface="+mj-cs"/>
              </a:rPr>
              <a:t>DDR4 RAM</a:t>
            </a:r>
            <a:endParaRPr kumimoji="0" lang="en-IN" sz="3200" b="1" i="0" u="none" strike="noStrike" kern="1200" cap="none" spc="0" normalizeH="0" baseline="0" noProof="0" dirty="0">
              <a:ln>
                <a:noFill/>
              </a:ln>
              <a:solidFill>
                <a:schemeClr val="accent1"/>
              </a:solidFill>
              <a:effectLst>
                <a:outerShdw blurRad="31750" dist="25400" dir="5400000" algn="tl" rotWithShape="0">
                  <a:srgbClr val="000000">
                    <a:alpha val="25000"/>
                  </a:srgbClr>
                </a:outerShdw>
              </a:effectLst>
              <a:uLnTx/>
              <a:uFillTx/>
              <a:latin typeface="+mj-lt"/>
              <a:ea typeface="+mj-ea"/>
              <a:cs typeface="+mj-cs"/>
            </a:endParaRPr>
          </a:p>
        </p:txBody>
      </p:sp>
      <p:sp>
        <p:nvSpPr>
          <p:cNvPr id="5" name="Content Placeholder 2">
            <a:extLst>
              <a:ext uri="{FF2B5EF4-FFF2-40B4-BE49-F238E27FC236}">
                <a16:creationId xmlns:a16="http://schemas.microsoft.com/office/drawing/2014/main" xmlns="" id="{55FEE902-C0B8-49D2-8F49-6CA2EE7BBA5F}"/>
              </a:ext>
            </a:extLst>
          </p:cNvPr>
          <p:cNvSpPr txBox="1">
            <a:spLocks/>
          </p:cNvSpPr>
          <p:nvPr/>
        </p:nvSpPr>
        <p:spPr>
          <a:xfrm>
            <a:off x="685800" y="1524000"/>
            <a:ext cx="11277600" cy="4024125"/>
          </a:xfrm>
          <a:prstGeom prst="rect">
            <a:avLst/>
          </a:prstGeom>
        </p:spPr>
        <p:txBody>
          <a:bodyPr vert="horz">
            <a:normAutofit/>
          </a:bodyPr>
          <a:lstStyle/>
          <a:p>
            <a:pPr marL="365760" marR="0" lvl="0" indent="-256032" algn="just"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Stands for "Double Data Rate 4." </a:t>
            </a:r>
          </a:p>
          <a:p>
            <a:pPr marL="365760" marR="0" lvl="0" indent="-256032" algn="just"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DDR4 is the fourth generation of DDR RAM, a type of memory commonly used in desktop and laptop computers.</a:t>
            </a:r>
          </a:p>
          <a:p>
            <a:pPr marL="365760" marR="0" lvl="0" indent="-256032" algn="just"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It was introduced in 2014, though it did not gain widespread adoption until 2016.</a:t>
            </a:r>
          </a:p>
          <a:p>
            <a:pPr marL="365760" marR="0" lvl="0" indent="-256032" algn="just"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DDR4 is designed to replace DDR3, the previous DDR standard.</a:t>
            </a:r>
          </a:p>
          <a:p>
            <a:pPr marL="365760" marR="0" lvl="0" indent="-256032" algn="just"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Advantages include faster data transfer rates and larger capacities, thanks to greater memory density and more memory banks (16 rather than 8).</a:t>
            </a:r>
          </a:p>
          <a:p>
            <a:pPr marL="365760" marR="0" lvl="0" indent="-256032" algn="just"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DDR4 also operates at a lower voltage (1.2V compared to 1.5V), so it is more power-efficient</a:t>
            </a:r>
            <a:r>
              <a:rPr kumimoji="0" lang="en-US" sz="27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en-IN" sz="27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xmlns="" id="{FA345772-1425-4AD6-849E-CD14E5387366}"/>
              </a:ext>
            </a:extLst>
          </p:cNvPr>
          <p:cNvSpPr txBox="1">
            <a:spLocks/>
          </p:cNvSpPr>
          <p:nvPr/>
        </p:nvSpPr>
        <p:spPr>
          <a:xfrm>
            <a:off x="304800" y="762000"/>
            <a:ext cx="11582400" cy="5410200"/>
          </a:xfrm>
          <a:prstGeom prst="rect">
            <a:avLst/>
          </a:prstGeom>
        </p:spPr>
        <p:txBody>
          <a:bodyPr>
            <a:normAutofit/>
          </a:bodyPr>
          <a:lstStyle/>
          <a:p>
            <a:pPr marL="365760" marR="0" lvl="0" indent="-256032" algn="just"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DDR4 specifications:</a:t>
            </a:r>
          </a:p>
          <a:p>
            <a:pPr marL="0" marR="0" lvl="0" indent="0" algn="just" defTabSz="914400" rtl="0" eaLnBrk="1" fontAlgn="auto" latinLnBrk="0" hangingPunct="1">
              <a:lnSpc>
                <a:spcPct val="100000"/>
              </a:lnSpc>
              <a:spcBef>
                <a:spcPts val="400"/>
              </a:spcBef>
              <a:spcAft>
                <a:spcPts val="0"/>
              </a:spcAft>
              <a:buClr>
                <a:schemeClr val="accent1"/>
              </a:buClr>
              <a:buSzPct val="68000"/>
              <a:buFont typeface="Wingdings 3"/>
              <a:buNone/>
              <a:tabLst/>
              <a:defRPr/>
            </a:pPr>
            <a:endParaRPr kumimoji="0" lang="en-US" sz="2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p>
            <a:pPr marL="621792" marR="0" lvl="1" indent="-228600" algn="just"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v"/>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64 GB maximum capacity per memory module (common capacities include 16 GB and 32 GB)</a:t>
            </a:r>
          </a:p>
          <a:p>
            <a:pPr marL="621792" marR="0" lvl="1" indent="-228600" algn="just"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v"/>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16 internal memory banks</a:t>
            </a:r>
          </a:p>
          <a:p>
            <a:pPr marL="621792" marR="0" lvl="1" indent="-228600" algn="just"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v"/>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1600 </a:t>
            </a: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hlinkClick r:id="rId2">
                  <a:extLst>
                    <a:ext uri="{A12FA001-AC4F-418D-AE19-62706E023703}">
                      <ahyp:hlinkClr xmlns:ahyp="http://schemas.microsoft.com/office/drawing/2018/hyperlinkcolor" xmlns="" val="tx"/>
                    </a:ext>
                  </a:extLst>
                </a:hlinkClick>
              </a:rPr>
              <a:t>Mbps</a:t>
            </a: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to 3200 Mbps data transfer rates</a:t>
            </a:r>
          </a:p>
          <a:p>
            <a:pPr marL="621792" marR="0" lvl="1" indent="-228600" algn="just"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v"/>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1.2 volts of electrical power required</a:t>
            </a:r>
          </a:p>
          <a:p>
            <a:pPr marL="621792" marR="0" lvl="1" indent="-228600" algn="just"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v"/>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288 pins in a regular DIMM, 260 pins in a SO-DIMM</a:t>
            </a:r>
          </a:p>
          <a:p>
            <a:pPr marL="0" marR="0" lvl="0" indent="0" algn="just" defTabSz="914400" rtl="0" eaLnBrk="1" fontAlgn="auto" latinLnBrk="0" hangingPunct="1">
              <a:lnSpc>
                <a:spcPct val="100000"/>
              </a:lnSpc>
              <a:spcBef>
                <a:spcPts val="400"/>
              </a:spcBef>
              <a:spcAft>
                <a:spcPts val="0"/>
              </a:spcAft>
              <a:buClr>
                <a:schemeClr val="accent1"/>
              </a:buClr>
              <a:buSzPct val="68000"/>
              <a:buFont typeface="Wingdings 3"/>
              <a:buNone/>
              <a:tabLst/>
              <a:defRPr/>
            </a:pPr>
            <a:endParaRPr kumimoji="0" lang="en-IN"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3" name="Picture 4" descr="Crucial DDR4 SO-DIMM">
            <a:extLst>
              <a:ext uri="{FF2B5EF4-FFF2-40B4-BE49-F238E27FC236}">
                <a16:creationId xmlns:a16="http://schemas.microsoft.com/office/drawing/2014/main" xmlns="" id="{166AF762-9044-4DF9-8D29-53694DB2350C}"/>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620000" y="2514600"/>
            <a:ext cx="3023181" cy="2209800"/>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387935-CDD1-4412-B1B8-79523B9604AE}"/>
              </a:ext>
            </a:extLst>
          </p:cNvPr>
          <p:cNvSpPr txBox="1">
            <a:spLocks/>
          </p:cNvSpPr>
          <p:nvPr/>
        </p:nvSpPr>
        <p:spPr>
          <a:xfrm>
            <a:off x="2895600" y="764373"/>
            <a:ext cx="2819400" cy="835827"/>
          </a:xfrm>
          <a:prstGeom prst="rect">
            <a:avLst/>
          </a:prstGeom>
        </p:spPr>
        <p:txBody>
          <a:bodyPr/>
          <a:lstStyle/>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IN" sz="4000" b="0" i="0" u="none" strike="noStrike" kern="1200" cap="none" spc="0" normalizeH="0" baseline="0" noProof="0" dirty="0" smtClean="0">
                <a:ln>
                  <a:noFill/>
                </a:ln>
                <a:solidFill>
                  <a:schemeClr val="accent2"/>
                </a:solidFill>
                <a:effectLst/>
                <a:uLnTx/>
                <a:uFillTx/>
                <a:latin typeface="Monotype Corsiva" pitchFamily="66" charset="0"/>
                <a:ea typeface="+mj-ea"/>
                <a:cs typeface="Times New Roman" pitchFamily="18" charset="0"/>
              </a:rPr>
              <a:t>2.CPU socket</a:t>
            </a:r>
            <a:endParaRPr kumimoji="0" lang="en-IN" sz="4000" b="0" i="0" u="none" strike="noStrike" kern="1200" cap="none" spc="0" normalizeH="0" baseline="0" noProof="0" dirty="0">
              <a:ln>
                <a:noFill/>
              </a:ln>
              <a:solidFill>
                <a:schemeClr val="accent2"/>
              </a:solidFill>
              <a:effectLst/>
              <a:uLnTx/>
              <a:uFillTx/>
              <a:latin typeface="Monotype Corsiva" pitchFamily="66" charset="0"/>
              <a:ea typeface="+mj-ea"/>
              <a:cs typeface="Times New Roman" pitchFamily="18" charset="0"/>
            </a:endParaRPr>
          </a:p>
        </p:txBody>
      </p:sp>
      <p:sp>
        <p:nvSpPr>
          <p:cNvPr id="3" name="Content Placeholder 2">
            <a:extLst>
              <a:ext uri="{FF2B5EF4-FFF2-40B4-BE49-F238E27FC236}">
                <a16:creationId xmlns="" xmlns:a16="http://schemas.microsoft.com/office/drawing/2014/main" id="{D2083ABF-ADD0-4392-8723-E494CF6A1771}"/>
              </a:ext>
            </a:extLst>
          </p:cNvPr>
          <p:cNvSpPr txBox="1">
            <a:spLocks/>
          </p:cNvSpPr>
          <p:nvPr/>
        </p:nvSpPr>
        <p:spPr>
          <a:xfrm>
            <a:off x="685800" y="2194561"/>
            <a:ext cx="9753600" cy="3672840"/>
          </a:xfrm>
          <a:prstGeom prst="rect">
            <a:avLst/>
          </a:prstGeom>
        </p:spPr>
        <p:txBody>
          <a:bodyPr>
            <a:normAutofit/>
          </a:bodyPr>
          <a:lstStyle/>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 CPU socket uses a series of pins to connect a CPU’s processor to the PC’s motherboard. </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If a CPU is connected via a CPU socket, it is not soldered and can therefore be replaced. </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CPU sockets are more common with desktop pc’s than they are on  laptop.</a:t>
            </a:r>
          </a:p>
          <a:p>
            <a:pPr marL="0" marR="0" lvl="0" indent="0" algn="just" defTabSz="914400" rtl="0" eaLnBrk="1" fontAlgn="auto" latinLnBrk="0" hangingPunct="1">
              <a:lnSpc>
                <a:spcPct val="100000"/>
              </a:lnSpc>
              <a:spcBef>
                <a:spcPts val="580"/>
              </a:spcBef>
              <a:spcAft>
                <a:spcPts val="0"/>
              </a:spcAft>
              <a:buClr>
                <a:schemeClr val="accent1"/>
              </a:buClr>
              <a:buSzPct val="85000"/>
              <a:buFont typeface="Wingdings 2"/>
              <a:buNone/>
              <a:tabLst/>
              <a:defRPr/>
            </a:pPr>
            <a:endParaRPr kumimoji="0" lang="en-IN"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4" name="Picture 3">
            <a:extLst>
              <a:ext uri="{FF2B5EF4-FFF2-40B4-BE49-F238E27FC236}">
                <a16:creationId xmlns="" xmlns:a16="http://schemas.microsoft.com/office/drawing/2014/main" id="{7A5C92D5-5DF9-4361-9DEB-61EDD1E9919F}"/>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419600" y="3581400"/>
            <a:ext cx="2619375" cy="174307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xmlns="" id="{932C9FDC-4434-443C-85E9-0FEDC0B01D1E}"/>
              </a:ext>
            </a:extLst>
          </p:cNvPr>
          <p:cNvSpPr txBox="1">
            <a:spLocks/>
          </p:cNvSpPr>
          <p:nvPr/>
        </p:nvSpPr>
        <p:spPr>
          <a:xfrm>
            <a:off x="685800" y="764374"/>
            <a:ext cx="10820400" cy="5454312"/>
          </a:xfrm>
          <a:prstGeom prst="rect">
            <a:avLst/>
          </a:prstGeom>
        </p:spPr>
        <p:txBody>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0" i="0" u="none" strike="noStrike" kern="1200" cap="none" spc="0" normalizeH="0" baseline="0" noProof="0" dirty="0" smtClean="0">
                <a:ln>
                  <a:noFill/>
                </a:ln>
                <a:solidFill>
                  <a:schemeClr val="tx1"/>
                </a:solidFill>
                <a:effectLst/>
                <a:uLnTx/>
                <a:uFillTx/>
                <a:latin typeface="Open Sans" panose="020B0606030504020204" pitchFamily="34" charset="0"/>
                <a:ea typeface="+mn-ea"/>
                <a:cs typeface="+mn-cs"/>
              </a:rPr>
              <a:t>DDR4 memory modules come in two primary form factors — DIMMs and SO-DIMMs. </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0" i="0" u="none" strike="noStrike" kern="1200" cap="none" spc="0" normalizeH="0" baseline="0" noProof="0" dirty="0" smtClean="0">
                <a:ln>
                  <a:noFill/>
                </a:ln>
                <a:solidFill>
                  <a:schemeClr val="tx1"/>
                </a:solidFill>
                <a:effectLst/>
                <a:uLnTx/>
                <a:uFillTx/>
                <a:latin typeface="Open Sans" panose="020B0606030504020204" pitchFamily="34" charset="0"/>
                <a:ea typeface="+mn-ea"/>
                <a:cs typeface="+mn-cs"/>
              </a:rPr>
              <a:t>DIMMs are commonly generally used for desktop towers, while smaller SO-DIMMs are designed for laptops and all-in-one desktop computers.</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0" i="0" u="none" strike="noStrike" kern="1200" cap="none" spc="0" normalizeH="0" baseline="0" noProof="0" dirty="0" smtClean="0">
                <a:ln>
                  <a:noFill/>
                </a:ln>
                <a:solidFill>
                  <a:schemeClr val="tx1"/>
                </a:solidFill>
                <a:effectLst/>
                <a:uLnTx/>
                <a:uFillTx/>
                <a:latin typeface="Open Sans" panose="020B0606030504020204" pitchFamily="34" charset="0"/>
                <a:ea typeface="+mn-ea"/>
                <a:cs typeface="+mn-cs"/>
              </a:rPr>
              <a:t> DDR4 DIMMs are the first to have a curved bottom edge, which makes it easier to insert them into and remove them from RAM slots on a motherboard. This and the unique position of the notch between the pins make it impossible to insert a DDR4 chip into an incompatible slot.</a:t>
            </a:r>
          </a:p>
          <a:p>
            <a:pPr marL="0" marR="0" lvl="0" indent="0" algn="l" defTabSz="914400" rtl="0" eaLnBrk="1" fontAlgn="auto" latinLnBrk="0" hangingPunct="1">
              <a:lnSpc>
                <a:spcPct val="100000"/>
              </a:lnSpc>
              <a:spcBef>
                <a:spcPts val="400"/>
              </a:spcBef>
              <a:spcAft>
                <a:spcPts val="0"/>
              </a:spcAft>
              <a:buClr>
                <a:schemeClr val="accent1"/>
              </a:buClr>
              <a:buSzPct val="68000"/>
              <a:buFont typeface="Wingdings 3"/>
              <a:buNone/>
              <a:tabLst/>
              <a:defRPr/>
            </a:pPr>
            <a:endParaRPr kumimoji="0" lang="en-IN"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3" name="Picture 2" descr="Crucial DDR4 DIMM">
            <a:extLst>
              <a:ext uri="{FF2B5EF4-FFF2-40B4-BE49-F238E27FC236}">
                <a16:creationId xmlns:a16="http://schemas.microsoft.com/office/drawing/2014/main" xmlns="" id="{F4991B87-986D-4075-885A-AE29FABA1D0F}"/>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200400" y="2819400"/>
            <a:ext cx="7620000" cy="2771775"/>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BA92CC-9273-4907-9126-E2D096309D1A}"/>
              </a:ext>
            </a:extLst>
          </p:cNvPr>
          <p:cNvSpPr txBox="1">
            <a:spLocks/>
          </p:cNvSpPr>
          <p:nvPr/>
        </p:nvSpPr>
        <p:spPr>
          <a:xfrm>
            <a:off x="2895600" y="764373"/>
            <a:ext cx="4648200" cy="912027"/>
          </a:xfrm>
          <a:prstGeom prst="rect">
            <a:avLst/>
          </a:prstGeom>
        </p:spPr>
        <p:txBody>
          <a:bodyPr>
            <a:normAutofit fontScale="85000" lnSpcReduction="1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100" b="1" i="0" u="none" strike="noStrike" kern="1200" cap="none" spc="0" normalizeH="0" baseline="0" noProof="0" dirty="0" smtClean="0">
                <a:ln>
                  <a:noFill/>
                </a:ln>
                <a:solidFill>
                  <a:schemeClr val="accent1"/>
                </a:solidFill>
                <a:effectLst>
                  <a:outerShdw blurRad="31750" dist="25400" dir="5400000" algn="tl" rotWithShape="0">
                    <a:srgbClr val="000000">
                      <a:alpha val="25000"/>
                    </a:srgbClr>
                  </a:outerShdw>
                </a:effectLst>
                <a:uLnTx/>
                <a:uFillTx/>
                <a:latin typeface="Baskerville Old Face" panose="02020602080505020303" pitchFamily="18" charset="0"/>
                <a:ea typeface="+mj-ea"/>
                <a:cs typeface="+mj-cs"/>
              </a:rPr>
              <a:t>HARD D</a:t>
            </a:r>
            <a:r>
              <a:rPr kumimoji="0" lang="en-IN" sz="4100" b="0" i="0" u="none" strike="noStrike" kern="1200" cap="none" spc="0" normalizeH="0" baseline="0" noProof="0" dirty="0" smtClean="0">
                <a:ln>
                  <a:noFill/>
                </a:ln>
                <a:solidFill>
                  <a:schemeClr val="accent1"/>
                </a:solidFill>
                <a:effectLst/>
                <a:uLnTx/>
                <a:uFillTx/>
                <a:latin typeface="Baskerville Old Face" panose="02020602080505020303" pitchFamily="18" charset="0"/>
                <a:ea typeface="+mj-ea"/>
                <a:cs typeface="+mj-cs"/>
              </a:rPr>
              <a:t>ISK DRIVES</a:t>
            </a:r>
            <a:endParaRPr kumimoji="0" lang="en-IN" sz="4100" b="1" i="0" u="none" strike="noStrike" kern="1200" cap="none" spc="0" normalizeH="0" baseline="0" noProof="0" dirty="0">
              <a:ln>
                <a:noFill/>
              </a:ln>
              <a:solidFill>
                <a:schemeClr val="accent1"/>
              </a:solidFill>
              <a:effectLst>
                <a:outerShdw blurRad="31750" dist="25400" dir="5400000" algn="tl" rotWithShape="0">
                  <a:srgbClr val="000000">
                    <a:alpha val="25000"/>
                  </a:srgbClr>
                </a:outerShdw>
              </a:effectLst>
              <a:uLnTx/>
              <a:uFillTx/>
              <a:latin typeface="Baskerville Old Face" panose="02020602080505020303" pitchFamily="18" charset="0"/>
              <a:ea typeface="+mj-ea"/>
              <a:cs typeface="+mj-cs"/>
            </a:endParaRPr>
          </a:p>
        </p:txBody>
      </p:sp>
      <p:sp>
        <p:nvSpPr>
          <p:cNvPr id="3" name="Content Placeholder 2">
            <a:extLst>
              <a:ext uri="{FF2B5EF4-FFF2-40B4-BE49-F238E27FC236}">
                <a16:creationId xmlns:a16="http://schemas.microsoft.com/office/drawing/2014/main" xmlns="" id="{3E1267B2-72D0-4841-B606-754E31764DCE}"/>
              </a:ext>
            </a:extLst>
          </p:cNvPr>
          <p:cNvSpPr txBox="1">
            <a:spLocks/>
          </p:cNvSpPr>
          <p:nvPr/>
        </p:nvSpPr>
        <p:spPr>
          <a:xfrm>
            <a:off x="762000" y="1981200"/>
            <a:ext cx="10820400" cy="3901440"/>
          </a:xfrm>
          <a:prstGeom prst="rect">
            <a:avLst/>
          </a:prstGeom>
        </p:spPr>
        <p:txBody>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 </a:t>
            </a:r>
            <a:r>
              <a:rPr kumimoji="0" lang="en-US" sz="2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hard disk drive</a:t>
            </a: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(sometimes abbreviated as a </a:t>
            </a:r>
            <a:r>
              <a:rPr kumimoji="0" lang="en-US" sz="2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hard drive</a:t>
            </a: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HD</a:t>
            </a: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or </a:t>
            </a:r>
            <a:r>
              <a:rPr kumimoji="0" lang="en-US" sz="2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HDD</a:t>
            </a: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is a non-volatile data storage device.</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It is usually installed internally in a computer, attached directly to the disk controller of the computer's motherboard. </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It contains one or more platters, housed inside of an air-sealed casing. Data is written to the platters using a magnetic head, which moves rapidly over them as they spin.</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In 2018, the largest </a:t>
            </a:r>
            <a:r>
              <a:rPr kumimoji="0" lang="en-US" sz="2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hard drive</a:t>
            </a: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 had a </a:t>
            </a:r>
            <a:r>
              <a:rPr kumimoji="0" lang="en-US" sz="2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capacity</a:t>
            </a: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 of 15 TB.As of 2018, HDDs were forecast to reach 100 TB </a:t>
            </a:r>
            <a:r>
              <a:rPr kumimoji="0" lang="en-US" sz="2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capacities</a:t>
            </a: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 around 2025, but as of 2019 the expected pace of improvement was pared back to 50 TB by 2026.</a:t>
            </a:r>
            <a:endParaRPr kumimoji="0" lang="en-IN"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ATA Hard Drive">
            <a:extLst>
              <a:ext uri="{FF2B5EF4-FFF2-40B4-BE49-F238E27FC236}">
                <a16:creationId xmlns:a16="http://schemas.microsoft.com/office/drawing/2014/main" xmlns="" id="{A367BA90-F2D8-44B8-AEE8-F2651C4C824D}"/>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84194" y="1632629"/>
            <a:ext cx="6096000" cy="3733800"/>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4" descr="HDD 1TB Seagate Hard Disk, Rs 2650 /piece Marc Computers | ID: 14752956355">
            <a:extLst>
              <a:ext uri="{FF2B5EF4-FFF2-40B4-BE49-F238E27FC236}">
                <a16:creationId xmlns:a16="http://schemas.microsoft.com/office/drawing/2014/main" xmlns="" id="{4AEA3704-A118-4405-B816-D0E7134CE697}"/>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781800" y="1600200"/>
            <a:ext cx="3838437" cy="37338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92B779-7B6D-4832-BA64-9189567C39BB}"/>
              </a:ext>
            </a:extLst>
          </p:cNvPr>
          <p:cNvSpPr txBox="1">
            <a:spLocks/>
          </p:cNvSpPr>
          <p:nvPr/>
        </p:nvSpPr>
        <p:spPr>
          <a:xfrm>
            <a:off x="2895600" y="764373"/>
            <a:ext cx="5943600" cy="683427"/>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100" b="0" i="0" u="none" strike="noStrike" kern="1200" cap="none" spc="0" normalizeH="0" baseline="0" noProof="0" dirty="0" smtClean="0">
                <a:ln>
                  <a:noFill/>
                </a:ln>
                <a:solidFill>
                  <a:schemeClr val="accent1"/>
                </a:solidFill>
                <a:effectLst/>
                <a:uLnTx/>
                <a:uFillTx/>
                <a:latin typeface="Arial" panose="020B0604020202020204" pitchFamily="34" charset="0"/>
                <a:ea typeface="+mj-ea"/>
                <a:cs typeface="Arial" panose="020B0604020202020204" pitchFamily="34" charset="0"/>
              </a:rPr>
              <a:t>Solid State Drives (SSD)</a:t>
            </a:r>
            <a:br>
              <a:rPr kumimoji="0" lang="en-IN" sz="4100" b="0" i="0" u="none" strike="noStrike" kern="1200" cap="none" spc="0" normalizeH="0" baseline="0" noProof="0" dirty="0" smtClean="0">
                <a:ln>
                  <a:noFill/>
                </a:ln>
                <a:solidFill>
                  <a:schemeClr val="accent1"/>
                </a:solidFill>
                <a:effectLst/>
                <a:uLnTx/>
                <a:uFillTx/>
                <a:latin typeface="Arial" panose="020B0604020202020204" pitchFamily="34" charset="0"/>
                <a:ea typeface="+mj-ea"/>
                <a:cs typeface="Arial" panose="020B0604020202020204" pitchFamily="34" charset="0"/>
              </a:rPr>
            </a:br>
            <a:endParaRPr kumimoji="0" lang="en-IN" sz="4100" b="1" i="0" u="none" strike="noStrike" kern="1200" cap="none" spc="0" normalizeH="0" baseline="0" noProof="0" dirty="0">
              <a:ln>
                <a:noFill/>
              </a:ln>
              <a:solidFill>
                <a:schemeClr val="accent1"/>
              </a:solidFill>
              <a:effectLst>
                <a:outerShdw blurRad="31750" dist="25400" dir="5400000" algn="tl" rotWithShape="0">
                  <a:srgbClr val="000000">
                    <a:alpha val="25000"/>
                  </a:srgbClr>
                </a:outerShdw>
              </a:effectLst>
              <a:uLnTx/>
              <a:uFillTx/>
              <a:latin typeface="+mj-lt"/>
              <a:ea typeface="+mj-ea"/>
              <a:cs typeface="+mj-cs"/>
            </a:endParaRPr>
          </a:p>
        </p:txBody>
      </p:sp>
      <p:sp>
        <p:nvSpPr>
          <p:cNvPr id="3" name="Content Placeholder 2">
            <a:extLst>
              <a:ext uri="{FF2B5EF4-FFF2-40B4-BE49-F238E27FC236}">
                <a16:creationId xmlns:a16="http://schemas.microsoft.com/office/drawing/2014/main" xmlns="" id="{5B0530A9-FD9B-4AAC-82E9-C5036767985C}"/>
              </a:ext>
            </a:extLst>
          </p:cNvPr>
          <p:cNvSpPr txBox="1">
            <a:spLocks/>
          </p:cNvSpPr>
          <p:nvPr/>
        </p:nvSpPr>
        <p:spPr>
          <a:xfrm>
            <a:off x="685800" y="2194561"/>
            <a:ext cx="10820400" cy="3596640"/>
          </a:xfrm>
          <a:prstGeom prst="rect">
            <a:avLst/>
          </a:prstGeom>
        </p:spPr>
        <p:txBody>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0" i="0" u="none" strike="noStrike" kern="1200" cap="none" spc="0" normalizeH="0" baseline="0" noProof="0" dirty="0" smtClean="0">
                <a:ln>
                  <a:noFill/>
                </a:ln>
                <a:solidFill>
                  <a:schemeClr val="tx1"/>
                </a:solidFill>
                <a:effectLst/>
                <a:uLnTx/>
                <a:uFillTx/>
                <a:latin typeface="Proxima Nova"/>
                <a:ea typeface="+mn-ea"/>
                <a:cs typeface="+mn-cs"/>
              </a:rPr>
              <a:t>A solid-state drive (SSD) is a new generation of storage device used in computers.</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0" i="0" u="none" strike="noStrike" kern="1200" cap="none" spc="0" normalizeH="0" baseline="0" noProof="0" dirty="0" smtClean="0">
                <a:ln>
                  <a:noFill/>
                </a:ln>
                <a:solidFill>
                  <a:schemeClr val="tx1"/>
                </a:solidFill>
                <a:effectLst/>
                <a:uLnTx/>
                <a:uFillTx/>
                <a:latin typeface="Proxima Nova"/>
                <a:ea typeface="+mn-ea"/>
                <a:cs typeface="+mn-cs"/>
              </a:rPr>
              <a:t> SSDs replace traditional mechanical hard disks by using flash-based memory, which is significantly faster. Older hard-disk storage technologies run slower, which often makes your computer run slower than it should. </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0" i="0" u="none" strike="noStrike" kern="1200" cap="none" spc="0" normalizeH="0" baseline="0" noProof="0" dirty="0" smtClean="0">
                <a:ln>
                  <a:noFill/>
                </a:ln>
                <a:solidFill>
                  <a:schemeClr val="tx1"/>
                </a:solidFill>
                <a:effectLst/>
                <a:uLnTx/>
                <a:uFillTx/>
                <a:latin typeface="Proxima Nova"/>
                <a:ea typeface="+mn-ea"/>
                <a:cs typeface="+mn-cs"/>
              </a:rPr>
              <a:t>SSDs speed up computers significantly due to their low read-access times and fast throughputs.</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0" i="0" u="none" strike="noStrike" kern="1200" cap="none" spc="0" normalizeH="0" baseline="0" noProof="0" dirty="0" smtClean="0">
                <a:ln>
                  <a:noFill/>
                </a:ln>
                <a:solidFill>
                  <a:schemeClr val="tx1"/>
                </a:solidFill>
                <a:effectLst/>
                <a:uLnTx/>
                <a:uFillTx/>
                <a:latin typeface="Proxima Nova"/>
                <a:ea typeface="+mn-ea"/>
                <a:cs typeface="+mn-cs"/>
              </a:rPr>
              <a:t>SSDs are available in all sorts of storage capacity, starting at around 32 GB and ranging up to 5 TB in the consumer space.</a:t>
            </a:r>
            <a:endParaRPr kumimoji="0" lang="en-IN"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ow Do Solid State Drives (SSDs) Work? | Liquid Web">
            <a:extLst>
              <a:ext uri="{FF2B5EF4-FFF2-40B4-BE49-F238E27FC236}">
                <a16:creationId xmlns:a16="http://schemas.microsoft.com/office/drawing/2014/main" xmlns="" id="{CADE9875-C9DD-4C2D-8659-5FF4A55F29E8}"/>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90600" y="1429305"/>
            <a:ext cx="5445711" cy="4260874"/>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4" descr="512GB SSD 2.5&quot; SATA III Solid State Drive | Hard Disk for Laptops, Des –  Asetos Computers">
            <a:extLst>
              <a:ext uri="{FF2B5EF4-FFF2-40B4-BE49-F238E27FC236}">
                <a16:creationId xmlns:a16="http://schemas.microsoft.com/office/drawing/2014/main" xmlns="" id="{46E288F9-9C56-4969-AA5B-F71F7D5C661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477000" y="228600"/>
            <a:ext cx="5113538" cy="4753992"/>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7443F9-7E6E-46C9-8602-4D300B4C96F0}"/>
              </a:ext>
            </a:extLst>
          </p:cNvPr>
          <p:cNvSpPr txBox="1">
            <a:spLocks/>
          </p:cNvSpPr>
          <p:nvPr/>
        </p:nvSpPr>
        <p:spPr>
          <a:xfrm>
            <a:off x="3090464" y="764373"/>
            <a:ext cx="8415735" cy="1196793"/>
          </a:xfrm>
          <a:prstGeom prst="rect">
            <a:avLst/>
          </a:prstGeom>
        </p:spPr>
        <p:txBody>
          <a:bodyP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100" b="1" i="0" u="none" strike="noStrike" kern="1200" cap="none" spc="0" normalizeH="0" baseline="0" noProof="0" dirty="0" smtClean="0">
                <a:ln>
                  <a:noFill/>
                </a:ln>
                <a:solidFill>
                  <a:srgbClr val="FF0000"/>
                </a:solidFill>
                <a:effectLst>
                  <a:outerShdw blurRad="31750" dist="25400" dir="5400000" algn="tl" rotWithShape="0">
                    <a:srgbClr val="000000">
                      <a:alpha val="25000"/>
                    </a:srgbClr>
                  </a:outerShdw>
                </a:effectLst>
                <a:uLnTx/>
                <a:uFillTx/>
                <a:latin typeface="Baskerville Old Face" panose="02020602080505020303" pitchFamily="18" charset="0"/>
                <a:ea typeface="+mj-ea"/>
                <a:cs typeface="+mj-cs"/>
              </a:rPr>
              <a:t>EXPANSION BUSES</a:t>
            </a:r>
            <a:endParaRPr kumimoji="0" lang="en-IN" sz="4100" b="1" i="0" u="none" strike="noStrike" kern="1200" cap="none" spc="0" normalizeH="0" baseline="0" noProof="0" dirty="0">
              <a:ln>
                <a:noFill/>
              </a:ln>
              <a:solidFill>
                <a:srgbClr val="FF0000"/>
              </a:solidFill>
              <a:effectLst>
                <a:outerShdw blurRad="31750" dist="25400" dir="5400000" algn="tl" rotWithShape="0">
                  <a:srgbClr val="000000">
                    <a:alpha val="25000"/>
                  </a:srgbClr>
                </a:outerShdw>
              </a:effectLst>
              <a:uLnTx/>
              <a:uFillTx/>
              <a:latin typeface="Baskerville Old Face" panose="02020602080505020303" pitchFamily="18" charset="0"/>
              <a:ea typeface="+mj-ea"/>
              <a:cs typeface="+mj-cs"/>
            </a:endParaRPr>
          </a:p>
        </p:txBody>
      </p:sp>
      <p:sp>
        <p:nvSpPr>
          <p:cNvPr id="3" name="Content Placeholder 2">
            <a:extLst>
              <a:ext uri="{FF2B5EF4-FFF2-40B4-BE49-F238E27FC236}">
                <a16:creationId xmlns:a16="http://schemas.microsoft.com/office/drawing/2014/main" xmlns="" id="{CD588F8F-AA02-419D-B955-C98BDA973F8C}"/>
              </a:ext>
            </a:extLst>
          </p:cNvPr>
          <p:cNvSpPr txBox="1">
            <a:spLocks/>
          </p:cNvSpPr>
          <p:nvPr/>
        </p:nvSpPr>
        <p:spPr>
          <a:xfrm>
            <a:off x="761999" y="1990374"/>
            <a:ext cx="10575525" cy="4181825"/>
          </a:xfrm>
          <a:prstGeom prst="rect">
            <a:avLst/>
          </a:prstGeom>
        </p:spPr>
        <p:txBody>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4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INDUSTRY STANDARD ARCHITECTURE (ISA)</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"Industry Standard Architecture." </a:t>
            </a:r>
            <a:r>
              <a:rPr kumimoji="0" lang="en-US" sz="2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ISA</a:t>
            </a: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 is a type of bus used in PCs for adding expansion cards. </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 An </a:t>
            </a:r>
            <a:r>
              <a:rPr kumimoji="0" lang="en-US" sz="2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ISA</a:t>
            </a: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 slot may be used to add a video card, a network card, or an extra serial port. The original 8-bit version of PCI uses a 62 pin connection and supports clock speeds of 8 and 33 MHz.</a:t>
            </a:r>
            <a:endPar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4" name="Picture 2" descr="What is ISA Bus? - Computer Notes">
            <a:extLst>
              <a:ext uri="{FF2B5EF4-FFF2-40B4-BE49-F238E27FC236}">
                <a16:creationId xmlns:a16="http://schemas.microsoft.com/office/drawing/2014/main" xmlns="" id="{E87F9519-A697-458A-8BA2-4B6BD281259E}"/>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495800" y="3810000"/>
            <a:ext cx="3920495" cy="20574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xmlns="" id="{3FDE1CFC-EBA9-4DBA-B0B5-E79352DBE17D}"/>
              </a:ext>
            </a:extLst>
          </p:cNvPr>
          <p:cNvSpPr txBox="1">
            <a:spLocks/>
          </p:cNvSpPr>
          <p:nvPr/>
        </p:nvSpPr>
        <p:spPr>
          <a:xfrm>
            <a:off x="762000" y="838200"/>
            <a:ext cx="10820400" cy="4753869"/>
          </a:xfrm>
          <a:prstGeom prst="rect">
            <a:avLst/>
          </a:prstGeom>
        </p:spPr>
        <p:txBody>
          <a:bodyPr>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IN" sz="27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ACCELERATED GRAPHICS PORT(AGP)</a:t>
            </a:r>
          </a:p>
          <a:p>
            <a:pPr marL="0" marR="0" lvl="0" indent="0" algn="l" defTabSz="914400" rtl="0" eaLnBrk="1" fontAlgn="auto" latinLnBrk="0" hangingPunct="1">
              <a:lnSpc>
                <a:spcPct val="100000"/>
              </a:lnSpc>
              <a:spcBef>
                <a:spcPts val="400"/>
              </a:spcBef>
              <a:spcAft>
                <a:spcPts val="0"/>
              </a:spcAft>
              <a:buClr>
                <a:schemeClr val="accent1"/>
              </a:buClr>
              <a:buSzPct val="68000"/>
              <a:buFont typeface="Wingdings 3"/>
              <a:buNone/>
              <a:tabLst/>
              <a:defRPr/>
            </a:pPr>
            <a:endParaRPr kumimoji="0" lang="en-IN" sz="27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Short for </a:t>
            </a:r>
            <a:r>
              <a:rPr kumimoji="0" lang="en-US" sz="2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accelerated graphics port</a:t>
            </a: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AGP</a:t>
            </a: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is an advanced port designed for video cards and 3D accelerators. </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Developed by Intel and introduced in August 1997, AGP introduces a dedicated point-to-point channel that allows the graphics controller direct access to the system memory. </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The AGP channel is 32-bits wide and runs at 66 MHz, which is a total bandwidth of 266 MBps and much greater than the PCI bandwidth (up to 133 MBps).</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AGP also supports two optional faster modes, with a throughput of 533 MBps and 1.07 GBps. </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endParaRPr kumimoji="0" lang="en-IN"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xmlns="" id="{6FBAEB18-C175-4F1E-8A12-CC55D707B9F3}"/>
              </a:ext>
            </a:extLst>
          </p:cNvPr>
          <p:cNvSpPr txBox="1">
            <a:spLocks/>
          </p:cNvSpPr>
          <p:nvPr/>
        </p:nvSpPr>
        <p:spPr>
          <a:xfrm>
            <a:off x="381000" y="609600"/>
            <a:ext cx="10820400" cy="4024125"/>
          </a:xfrm>
          <a:prstGeom prst="rect">
            <a:avLst/>
          </a:prstGeom>
        </p:spPr>
        <p:txBody>
          <a:bodyPr/>
          <a:lstStyle/>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It also allows 3-D textures to be stored in main memory rather than video memory.</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Ø"/>
              <a:tabLst/>
              <a:defRPr/>
            </a:pPr>
            <a:endPar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AGP is available in three different versions, the original AGP version mentioned above, </a:t>
            </a:r>
            <a:r>
              <a:rPr kumimoji="0" lang="en-US" sz="2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AGP 2.0</a:t>
            </a: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that was introduced in May 1998, and </a:t>
            </a:r>
            <a:r>
              <a:rPr kumimoji="0" lang="en-US" sz="2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AGP 3.0</a:t>
            </a: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AGP 8x</a:t>
            </a: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that was introduced in November 2000. AGP 2.0 added 4x signaling and was capable of operating at 1.5V, and AGP 3.0 was capable of double the transfer speeds.</a:t>
            </a:r>
          </a:p>
          <a:p>
            <a:pPr marL="0" marR="0" lvl="0" indent="0" algn="l" defTabSz="914400" rtl="0" eaLnBrk="1" fontAlgn="auto" latinLnBrk="0" hangingPunct="1">
              <a:lnSpc>
                <a:spcPct val="100000"/>
              </a:lnSpc>
              <a:spcBef>
                <a:spcPts val="400"/>
              </a:spcBef>
              <a:spcAft>
                <a:spcPts val="0"/>
              </a:spcAft>
              <a:buClr>
                <a:schemeClr val="accent1"/>
              </a:buClr>
              <a:buSzPct val="68000"/>
              <a:buFont typeface="Wingdings 3"/>
              <a:buNone/>
              <a:tabLst/>
              <a:defRPr/>
            </a:pPr>
            <a:endParaRPr kumimoji="0" lang="en-IN"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3" name="Picture 2" descr="What is AGP (Accelerated Graphics Port)?">
            <a:extLst>
              <a:ext uri="{FF2B5EF4-FFF2-40B4-BE49-F238E27FC236}">
                <a16:creationId xmlns:a16="http://schemas.microsoft.com/office/drawing/2014/main" xmlns="" id="{BA52C495-998E-4BCE-BAA9-D257C6D167F8}"/>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010303" y="3015761"/>
            <a:ext cx="4076700" cy="1632439"/>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xmlns="" id="{9F7E2126-17CE-44FD-B0F6-CA8D959C1703}"/>
              </a:ext>
            </a:extLst>
          </p:cNvPr>
          <p:cNvSpPr txBox="1">
            <a:spLocks/>
          </p:cNvSpPr>
          <p:nvPr/>
        </p:nvSpPr>
        <p:spPr>
          <a:xfrm>
            <a:off x="685800" y="1455939"/>
            <a:ext cx="10820400" cy="4411462"/>
          </a:xfrm>
          <a:prstGeom prst="rect">
            <a:avLst/>
          </a:prstGeom>
        </p:spPr>
        <p:txBody>
          <a:bodyPr>
            <a:normAutofit fontScale="85000" lnSpcReduction="20000"/>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7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PERIPHERAL COMPONENT INTERCONNECT(PCI)</a:t>
            </a:r>
          </a:p>
          <a:p>
            <a:pPr marL="0" marR="0" lvl="0" indent="0" algn="l" defTabSz="914400" rtl="0" eaLnBrk="1" fontAlgn="auto" latinLnBrk="0" hangingPunct="1">
              <a:lnSpc>
                <a:spcPct val="100000"/>
              </a:lnSpc>
              <a:spcBef>
                <a:spcPts val="400"/>
              </a:spcBef>
              <a:spcAft>
                <a:spcPts val="0"/>
              </a:spcAft>
              <a:buClr>
                <a:schemeClr val="accent1"/>
              </a:buClr>
              <a:buSzPct val="68000"/>
              <a:buFont typeface="Wingdings 3"/>
              <a:buNone/>
              <a:tabLst/>
              <a:defRPr/>
            </a:pPr>
            <a:endParaRPr kumimoji="0" lang="en-US" sz="27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Ø"/>
              <a:tabLst/>
              <a:defRPr/>
            </a:pPr>
            <a:r>
              <a:rPr kumimoji="0" lang="en-US" sz="22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2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peripheral component interconnect</a:t>
            </a:r>
            <a:r>
              <a:rPr kumimoji="0" lang="en-US" sz="22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2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PCI</a:t>
            </a:r>
            <a:r>
              <a:rPr kumimoji="0" lang="en-US" sz="22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was introduced by Intel in 1992.</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Ø"/>
              <a:tabLst/>
              <a:defRPr/>
            </a:pPr>
            <a:r>
              <a:rPr kumimoji="0" lang="en-US" sz="22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The PCI bus came in both 32-bit (speed of 133 MBps) and 64-bit versions and was used to attach hardware to a computer.</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Ø"/>
              <a:tabLst/>
              <a:defRPr/>
            </a:pPr>
            <a:r>
              <a:rPr kumimoji="0" lang="en-US" sz="22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Although commonly used in computers from the late 1990s to the early 2000s, PCI has since been replaced with PCI Express.</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Ø"/>
              <a:tabLst/>
              <a:defRPr/>
            </a:pPr>
            <a:r>
              <a:rPr kumimoji="0" lang="en-US" sz="22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Revisions came in 1993 to version 2.0, and in 1995 to PCI 2.1, as an expansion to the ISA bus. </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Ø"/>
              <a:tabLst/>
              <a:defRPr/>
            </a:pPr>
            <a:r>
              <a:rPr kumimoji="0" lang="en-US" sz="22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Unlike ISA and other earlier expansion cards, PCI follows the PnP specification and therefore did not require any jumpers or dip switches.</a:t>
            </a:r>
          </a:p>
          <a:p>
            <a:pPr marL="365760" marR="0" lvl="0" indent="-256032" algn="l" defTabSz="914400" rtl="0" eaLnBrk="1" fontAlgn="auto" latinLnBrk="0" hangingPunct="1">
              <a:lnSpc>
                <a:spcPct val="100000"/>
              </a:lnSpc>
              <a:spcBef>
                <a:spcPts val="400"/>
              </a:spcBef>
              <a:spcAft>
                <a:spcPts val="0"/>
              </a:spcAft>
              <a:buClr>
                <a:schemeClr val="accent1"/>
              </a:buClr>
              <a:buSzPct val="68000"/>
              <a:tabLst/>
              <a:defRPr/>
            </a:pPr>
            <a:r>
              <a:rPr kumimoji="0" lang="en-US" sz="2700" b="0" i="0" u="none" strike="noStrike" kern="1200" cap="none" spc="0" normalizeH="0" baseline="0" noProof="0" dirty="0" smtClean="0">
                <a:ln>
                  <a:noFill/>
                </a:ln>
                <a:solidFill>
                  <a:srgbClr val="454545"/>
                </a:solidFill>
                <a:effectLst/>
                <a:uLnTx/>
                <a:uFillTx/>
                <a:latin typeface="Verdana" panose="020B0604030504040204" pitchFamily="34" charset="0"/>
                <a:ea typeface="+mn-ea"/>
                <a:cs typeface="+mn-cs"/>
              </a:rPr>
              <a:t/>
            </a:r>
            <a:br>
              <a:rPr kumimoji="0" lang="en-US" sz="2700" b="0" i="0" u="none" strike="noStrike" kern="1200" cap="none" spc="0" normalizeH="0" baseline="0" noProof="0" dirty="0" smtClean="0">
                <a:ln>
                  <a:noFill/>
                </a:ln>
                <a:solidFill>
                  <a:srgbClr val="454545"/>
                </a:solidFill>
                <a:effectLst/>
                <a:uLnTx/>
                <a:uFillTx/>
                <a:latin typeface="Verdana" panose="020B0604030504040204" pitchFamily="34" charset="0"/>
                <a:ea typeface="+mn-ea"/>
                <a:cs typeface="+mn-cs"/>
              </a:rPr>
            </a:br>
            <a:endParaRPr kumimoji="0" lang="en-US" sz="27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400"/>
              </a:spcBef>
              <a:spcAft>
                <a:spcPts val="0"/>
              </a:spcAft>
              <a:buClr>
                <a:schemeClr val="accent1"/>
              </a:buClr>
              <a:buSzPct val="68000"/>
              <a:buFont typeface="Wingdings 3"/>
              <a:buNone/>
              <a:tabLst/>
              <a:defRPr/>
            </a:pPr>
            <a:r>
              <a:rPr kumimoji="0" lang="en-US" sz="2700" b="0" i="0" u="none" strike="noStrike" kern="1200" cap="none" spc="0" normalizeH="0" baseline="0" noProof="0" dirty="0" smtClean="0">
                <a:ln>
                  <a:noFill/>
                </a:ln>
                <a:solidFill>
                  <a:srgbClr val="454545"/>
                </a:solidFill>
                <a:effectLst/>
                <a:uLnTx/>
                <a:uFillTx/>
                <a:latin typeface="Verdana" panose="020B0604030504040204" pitchFamily="34" charset="0"/>
                <a:ea typeface="+mn-ea"/>
                <a:cs typeface="+mn-cs"/>
              </a:rPr>
              <a:t/>
            </a:r>
            <a:br>
              <a:rPr kumimoji="0" lang="en-US" sz="2700" b="0" i="0" u="none" strike="noStrike" kern="1200" cap="none" spc="0" normalizeH="0" baseline="0" noProof="0" dirty="0" smtClean="0">
                <a:ln>
                  <a:noFill/>
                </a:ln>
                <a:solidFill>
                  <a:srgbClr val="454545"/>
                </a:solidFill>
                <a:effectLst/>
                <a:uLnTx/>
                <a:uFillTx/>
                <a:latin typeface="Verdana" panose="020B0604030504040204" pitchFamily="34" charset="0"/>
                <a:ea typeface="+mn-ea"/>
                <a:cs typeface="+mn-cs"/>
              </a:rPr>
            </a:br>
            <a:endParaRPr kumimoji="0" lang="en-IN" sz="27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xmlns="" id="{CC03D87D-CF1F-41AA-AAD8-15320F2CDEC9}"/>
              </a:ext>
            </a:extLst>
          </p:cNvPr>
          <p:cNvSpPr txBox="1">
            <a:spLocks/>
          </p:cNvSpPr>
          <p:nvPr/>
        </p:nvSpPr>
        <p:spPr>
          <a:xfrm>
            <a:off x="533400" y="1371600"/>
            <a:ext cx="10820400" cy="4024125"/>
          </a:xfrm>
          <a:prstGeom prst="rect">
            <a:avLst/>
          </a:prstGeom>
        </p:spPr>
        <p:txBody>
          <a:bodyPr/>
          <a:lstStyle/>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Ø"/>
              <a:tabLst/>
              <a:defRPr/>
            </a:pPr>
            <a:r>
              <a:rPr kumimoji="0" lang="en-IN" sz="23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Width in bits: </a:t>
            </a:r>
            <a:r>
              <a:rPr kumimoji="0" lang="en-IN" sz="23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32 or 64</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Ø"/>
              <a:tabLst/>
              <a:defRPr/>
            </a:pPr>
            <a:r>
              <a:rPr kumimoji="0" lang="en-IN" sz="23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Year created: </a:t>
            </a:r>
            <a:r>
              <a:rPr kumimoji="0" lang="en-IN" sz="23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June 22, 1992; 28 years ago</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Ø"/>
              <a:tabLst/>
              <a:defRPr/>
            </a:pPr>
            <a:r>
              <a:rPr kumimoji="0" lang="en-IN" sz="23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Created by: </a:t>
            </a:r>
            <a:r>
              <a:rPr kumimoji="0" lang="en-IN" sz="23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Intel</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Ø"/>
              <a:tabLst/>
              <a:defRPr/>
            </a:pPr>
            <a:r>
              <a:rPr kumimoji="0" lang="en-IN" sz="23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Style: </a:t>
            </a:r>
            <a:r>
              <a:rPr kumimoji="0" lang="en-IN" sz="23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Parallel</a:t>
            </a:r>
          </a:p>
          <a:p>
            <a:pPr marL="457200" marR="0" lvl="1" indent="0" algn="l" defTabSz="914400" rtl="0" eaLnBrk="1" fontAlgn="auto" latinLnBrk="0" hangingPunct="1">
              <a:lnSpc>
                <a:spcPct val="100000"/>
              </a:lnSpc>
              <a:spcBef>
                <a:spcPts val="324"/>
              </a:spcBef>
              <a:spcAft>
                <a:spcPts val="0"/>
              </a:spcAft>
              <a:buClr>
                <a:schemeClr val="accent1"/>
              </a:buClr>
              <a:buSzTx/>
              <a:buFont typeface="Verdana"/>
              <a:buNone/>
              <a:tabLst/>
              <a:defRPr/>
            </a:pPr>
            <a:endParaRPr kumimoji="0" lang="en-IN" sz="2300" b="0" i="0" u="none" strike="noStrike" kern="1200" cap="none" spc="0" normalizeH="0" baseline="0" noProof="0" dirty="0">
              <a:ln>
                <a:noFill/>
              </a:ln>
              <a:solidFill>
                <a:schemeClr val="tx1"/>
              </a:solidFill>
              <a:effectLst/>
              <a:uLnTx/>
              <a:uFillTx/>
              <a:latin typeface="+mn-lt"/>
              <a:ea typeface="+mn-ea"/>
              <a:cs typeface="+mn-cs"/>
            </a:endParaRPr>
          </a:p>
        </p:txBody>
      </p:sp>
      <p:pic>
        <p:nvPicPr>
          <p:cNvPr id="3" name="Picture 2" descr="Peripheral Component Interconnect - Wikipedia">
            <a:extLst>
              <a:ext uri="{FF2B5EF4-FFF2-40B4-BE49-F238E27FC236}">
                <a16:creationId xmlns:a16="http://schemas.microsoft.com/office/drawing/2014/main" xmlns="" id="{39973961-1624-49B1-AE4A-415E870C6354}"/>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497218" y="2470656"/>
            <a:ext cx="4453169" cy="2452687"/>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A3E10C-5F21-4C03-B472-7161364DD777}"/>
              </a:ext>
            </a:extLst>
          </p:cNvPr>
          <p:cNvSpPr txBox="1">
            <a:spLocks/>
          </p:cNvSpPr>
          <p:nvPr/>
        </p:nvSpPr>
        <p:spPr>
          <a:xfrm>
            <a:off x="3657600" y="228600"/>
            <a:ext cx="5334000" cy="12192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1" u="none" strike="noStrike" kern="1200" cap="none" spc="0" normalizeH="0" baseline="0" noProof="0" dirty="0" smtClean="0">
                <a:ln>
                  <a:noFill/>
                </a:ln>
                <a:solidFill>
                  <a:schemeClr val="tx2"/>
                </a:solidFill>
                <a:effectLst/>
                <a:uLnTx/>
                <a:uFillTx/>
                <a:latin typeface="Monotype Corsiva" pitchFamily="66" charset="0"/>
                <a:ea typeface="+mj-ea"/>
                <a:cs typeface="+mj-cs"/>
              </a:rPr>
              <a:t/>
            </a:r>
            <a:br>
              <a:rPr kumimoji="0" lang="en-US" sz="4000" b="1" i="1" u="none" strike="noStrike" kern="1200" cap="none" spc="0" normalizeH="0" baseline="0" noProof="0" dirty="0" smtClean="0">
                <a:ln>
                  <a:noFill/>
                </a:ln>
                <a:solidFill>
                  <a:schemeClr val="tx2"/>
                </a:solidFill>
                <a:effectLst/>
                <a:uLnTx/>
                <a:uFillTx/>
                <a:latin typeface="Monotype Corsiva" pitchFamily="66" charset="0"/>
                <a:ea typeface="+mj-ea"/>
                <a:cs typeface="+mj-cs"/>
              </a:rPr>
            </a:br>
            <a:r>
              <a:rPr kumimoji="0" lang="en-US" sz="3600" b="0" i="1" u="none" strike="noStrike" kern="1200" cap="none" spc="0" normalizeH="0" baseline="0" noProof="0" dirty="0" smtClean="0">
                <a:ln>
                  <a:noFill/>
                </a:ln>
                <a:solidFill>
                  <a:schemeClr val="accent2"/>
                </a:solidFill>
                <a:effectLst/>
                <a:uLnTx/>
                <a:uFillTx/>
                <a:latin typeface="Monotype Corsiva" pitchFamily="66" charset="0"/>
                <a:ea typeface="+mj-ea"/>
                <a:cs typeface="+mj-cs"/>
              </a:rPr>
              <a:t>Intel </a:t>
            </a:r>
            <a:r>
              <a:rPr kumimoji="0" lang="en-US" sz="3600" b="0" i="0" u="none" strike="noStrike" kern="1200" cap="none" spc="0" normalizeH="0" baseline="0" noProof="0" dirty="0" smtClean="0">
                <a:ln>
                  <a:noFill/>
                </a:ln>
                <a:solidFill>
                  <a:schemeClr val="accent2"/>
                </a:solidFill>
                <a:effectLst/>
                <a:uLnTx/>
                <a:uFillTx/>
                <a:latin typeface="Monotype Corsiva" pitchFamily="66" charset="0"/>
                <a:ea typeface="+mj-ea"/>
                <a:cs typeface="+mj-cs"/>
              </a:rPr>
              <a:t>and AMD CPU Sockets</a:t>
            </a:r>
            <a:endParaRPr kumimoji="0" lang="en-IN" sz="3600" b="0" i="0" u="none" strike="noStrike" kern="1200" cap="none" spc="0" normalizeH="0" baseline="0" noProof="0" dirty="0">
              <a:ln>
                <a:noFill/>
              </a:ln>
              <a:solidFill>
                <a:schemeClr val="accent2"/>
              </a:solidFill>
              <a:effectLst/>
              <a:uLnTx/>
              <a:uFillTx/>
              <a:latin typeface="Monotype Corsiva" pitchFamily="66" charset="0"/>
              <a:ea typeface="+mj-ea"/>
              <a:cs typeface="+mj-cs"/>
            </a:endParaRPr>
          </a:p>
        </p:txBody>
      </p:sp>
      <p:pic>
        <p:nvPicPr>
          <p:cNvPr id="3" name="Content Placeholder 5">
            <a:extLst>
              <a:ext uri="{FF2B5EF4-FFF2-40B4-BE49-F238E27FC236}">
                <a16:creationId xmlns="" xmlns:a16="http://schemas.microsoft.com/office/drawing/2014/main" id="{1F0C511A-A360-40F1-BEA4-572921353602}"/>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720842" y="1905001"/>
            <a:ext cx="5270758" cy="4313238"/>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xmlns="" id="{BD145B6C-C615-41BD-81E2-8200FA6E6BD2}"/>
              </a:ext>
            </a:extLst>
          </p:cNvPr>
          <p:cNvSpPr txBox="1">
            <a:spLocks/>
          </p:cNvSpPr>
          <p:nvPr/>
        </p:nvSpPr>
        <p:spPr>
          <a:xfrm>
            <a:off x="914400" y="685801"/>
            <a:ext cx="10363200" cy="5029200"/>
          </a:xfrm>
          <a:prstGeom prst="rect">
            <a:avLst/>
          </a:prstGeom>
        </p:spPr>
        <p:txBody>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4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PCI EXPRESS(PCI-X)</a:t>
            </a:r>
          </a:p>
          <a:p>
            <a:pPr marL="0" marR="0" lvl="0" indent="0" algn="l" defTabSz="914400" rtl="0" eaLnBrk="1" fontAlgn="auto" latinLnBrk="0" hangingPunct="1">
              <a:lnSpc>
                <a:spcPct val="100000"/>
              </a:lnSpc>
              <a:spcBef>
                <a:spcPts val="400"/>
              </a:spcBef>
              <a:spcAft>
                <a:spcPts val="0"/>
              </a:spcAft>
              <a:buClr>
                <a:schemeClr val="accent1"/>
              </a:buClr>
              <a:buSzPct val="68000"/>
              <a:buFont typeface="Wingdings 3"/>
              <a:buNone/>
              <a:tabLst/>
              <a:defRPr/>
            </a:pPr>
            <a:endParaRPr kumimoji="0" lang="en-IN" sz="27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p>
            <a:pPr marL="621792" marR="0" lvl="1" indent="-228600" algn="just"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Ø"/>
              <a:tabLst/>
              <a:defRPr/>
            </a:pPr>
            <a:r>
              <a:rPr kumimoji="0" lang="en-IN"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PCI-X, short for Peripheral Component Interconnect eXtended, is a computer bus and expansion card standard that enhances the 32-bit PCI local bus for higher bandwidth demanded mostly by servers and workstations. </a:t>
            </a:r>
          </a:p>
          <a:p>
            <a:pPr marL="621792" marR="0" lvl="1" indent="-228600" algn="just"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Ø"/>
              <a:tabLst/>
              <a:defRPr/>
            </a:pPr>
            <a:r>
              <a:rPr kumimoji="0" lang="en-IN" sz="2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Width in bits: </a:t>
            </a:r>
            <a:r>
              <a:rPr kumimoji="0" lang="en-IN"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64</a:t>
            </a:r>
          </a:p>
          <a:p>
            <a:pPr marL="621792" marR="0" lvl="1" indent="-228600" algn="just"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Ø"/>
              <a:tabLst/>
              <a:defRPr/>
            </a:pPr>
            <a:r>
              <a:rPr kumimoji="0" lang="en-IN" sz="2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Speed: </a:t>
            </a:r>
            <a:r>
              <a:rPr kumimoji="0" lang="en-IN"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Half-duplex 266–4266 MB/s</a:t>
            </a:r>
          </a:p>
          <a:p>
            <a:pPr marL="621792" marR="0" lvl="1" indent="-228600" algn="just"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Ø"/>
              <a:tabLst/>
              <a:defRPr/>
            </a:pPr>
            <a:r>
              <a:rPr kumimoji="0" lang="en-IN" sz="2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Superseded by: </a:t>
            </a:r>
            <a:r>
              <a:rPr kumimoji="0" lang="en-IN"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PCI Express (2004)</a:t>
            </a:r>
          </a:p>
          <a:p>
            <a:pPr marL="365760" marR="0" lvl="0" indent="-256032" algn="just" defTabSz="914400" rtl="0" eaLnBrk="1" fontAlgn="auto" latinLnBrk="0" hangingPunct="1">
              <a:lnSpc>
                <a:spcPct val="100000"/>
              </a:lnSpc>
              <a:spcBef>
                <a:spcPts val="400"/>
              </a:spcBef>
              <a:spcAft>
                <a:spcPts val="0"/>
              </a:spcAft>
              <a:buClr>
                <a:schemeClr val="accent1"/>
              </a:buClr>
              <a:buSzPct val="68000"/>
              <a:buFont typeface="Wingdings 3"/>
              <a:buChar char=""/>
              <a:tabLst/>
              <a:defRPr/>
            </a:pPr>
            <a:endParaRPr kumimoji="0" lang="en-IN"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3" name="Picture 2" descr="PCI slots - Trejan's Website">
            <a:extLst>
              <a:ext uri="{FF2B5EF4-FFF2-40B4-BE49-F238E27FC236}">
                <a16:creationId xmlns:a16="http://schemas.microsoft.com/office/drawing/2014/main" xmlns="" id="{661D9B0A-FB1A-4398-B6E0-11540808CFC4}"/>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086600" y="3200400"/>
            <a:ext cx="3466563" cy="2370662"/>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381000"/>
            <a:ext cx="5613400" cy="762000"/>
          </a:xfrm>
        </p:spPr>
        <p:txBody>
          <a:bodyPr>
            <a:normAutofit/>
          </a:bodyPr>
          <a:lstStyle/>
          <a:p>
            <a:r>
              <a:rPr lang="en-US" dirty="0" smtClean="0">
                <a:solidFill>
                  <a:srgbClr val="0070C0"/>
                </a:solidFill>
                <a:latin typeface="Monotype Corsiva" pitchFamily="66" charset="0"/>
              </a:rPr>
              <a:t>Read only memory(rom)</a:t>
            </a:r>
            <a:endParaRPr lang="en-US" dirty="0">
              <a:solidFill>
                <a:srgbClr val="0070C0"/>
              </a:solidFill>
              <a:latin typeface="Monotype Corsiva" pitchFamily="66" charset="0"/>
            </a:endParaRPr>
          </a:p>
        </p:txBody>
      </p:sp>
      <p:sp>
        <p:nvSpPr>
          <p:cNvPr id="4" name="Rectangle 3"/>
          <p:cNvSpPr/>
          <p:nvPr/>
        </p:nvSpPr>
        <p:spPr>
          <a:xfrm>
            <a:off x="914400" y="1524002"/>
            <a:ext cx="6096000" cy="3416320"/>
          </a:xfrm>
          <a:prstGeom prst="rect">
            <a:avLst/>
          </a:prstGeom>
        </p:spPr>
        <p:txBody>
          <a:bodyPr>
            <a:spAutoFit/>
          </a:bodyPr>
          <a:lstStyle/>
          <a:p>
            <a:pPr algn="just" fontAlgn="base">
              <a:buFont typeface="Arial" pitchFamily="34" charset="0"/>
              <a:buChar char="•"/>
            </a:pPr>
            <a:r>
              <a:rPr lang="en-US" b="1" dirty="0" smtClean="0">
                <a:solidFill>
                  <a:srgbClr val="0070C0"/>
                </a:solidFill>
                <a:latin typeface="Monotype Corsiva" pitchFamily="66" charset="0"/>
              </a:rPr>
              <a:t>Read Only Memory (ROM)</a:t>
            </a:r>
            <a:r>
              <a:rPr lang="en-US" dirty="0" smtClean="0">
                <a:solidFill>
                  <a:srgbClr val="0070C0"/>
                </a:solidFill>
                <a:latin typeface="Monotype Corsiva" pitchFamily="66" charset="0"/>
              </a:rPr>
              <a:t> is a type of memory where the data has been prerecorded. Data stored in ROM is retained even after the computer is turned off ie, non-volatile. Types of ROM:</a:t>
            </a:r>
          </a:p>
          <a:p>
            <a:pPr algn="just" fontAlgn="base">
              <a:buFont typeface="Wingdings" pitchFamily="2" charset="2"/>
              <a:buChar char="Ø"/>
            </a:pPr>
            <a:r>
              <a:rPr lang="en-US" b="1" dirty="0" smtClean="0">
                <a:solidFill>
                  <a:srgbClr val="0070C0"/>
                </a:solidFill>
                <a:latin typeface="Monotype Corsiva" pitchFamily="66" charset="0"/>
              </a:rPr>
              <a:t>Programmable ROM</a:t>
            </a:r>
            <a:r>
              <a:rPr lang="en-US" dirty="0" smtClean="0">
                <a:solidFill>
                  <a:srgbClr val="0070C0"/>
                </a:solidFill>
                <a:latin typeface="Monotype Corsiva" pitchFamily="66" charset="0"/>
              </a:rPr>
              <a:t>, where the data is written after the memory chip has been created. It is non-volatile.</a:t>
            </a:r>
          </a:p>
          <a:p>
            <a:pPr algn="just" fontAlgn="base">
              <a:buFont typeface="Wingdings" pitchFamily="2" charset="2"/>
              <a:buChar char="Ø"/>
            </a:pPr>
            <a:r>
              <a:rPr lang="en-US" b="1" dirty="0" smtClean="0">
                <a:solidFill>
                  <a:srgbClr val="0070C0"/>
                </a:solidFill>
                <a:latin typeface="Monotype Corsiva" pitchFamily="66" charset="0"/>
              </a:rPr>
              <a:t>Erasable Programmable ROM</a:t>
            </a:r>
            <a:r>
              <a:rPr lang="en-US" dirty="0" smtClean="0">
                <a:solidFill>
                  <a:srgbClr val="0070C0"/>
                </a:solidFill>
                <a:latin typeface="Monotype Corsiva" pitchFamily="66" charset="0"/>
              </a:rPr>
              <a:t>, where the data on this non-volatile memory chip can be erased by exposing it to high-intensity UV light.</a:t>
            </a:r>
          </a:p>
          <a:p>
            <a:pPr algn="just" fontAlgn="base">
              <a:buFont typeface="Wingdings" pitchFamily="2" charset="2"/>
              <a:buChar char="Ø"/>
            </a:pPr>
            <a:r>
              <a:rPr lang="en-US" b="1" dirty="0" smtClean="0">
                <a:solidFill>
                  <a:srgbClr val="0070C0"/>
                </a:solidFill>
                <a:latin typeface="Monotype Corsiva" pitchFamily="66" charset="0"/>
              </a:rPr>
              <a:t>Electrically Erasable Programmable ROM</a:t>
            </a:r>
            <a:r>
              <a:rPr lang="en-US" dirty="0" smtClean="0">
                <a:solidFill>
                  <a:srgbClr val="0070C0"/>
                </a:solidFill>
                <a:latin typeface="Monotype Corsiva" pitchFamily="66" charset="0"/>
              </a:rPr>
              <a:t>, where the data on this non-volatile memory chip can be electrically erased using field electron emission.</a:t>
            </a:r>
          </a:p>
          <a:p>
            <a:pPr algn="just" fontAlgn="base">
              <a:buFont typeface="Wingdings" pitchFamily="2" charset="2"/>
              <a:buChar char="Ø"/>
            </a:pPr>
            <a:r>
              <a:rPr lang="en-US" b="1" dirty="0" smtClean="0">
                <a:solidFill>
                  <a:srgbClr val="0070C0"/>
                </a:solidFill>
                <a:latin typeface="Monotype Corsiva" pitchFamily="66" charset="0"/>
              </a:rPr>
              <a:t>Mask ROM</a:t>
            </a:r>
            <a:r>
              <a:rPr lang="en-US" dirty="0" smtClean="0">
                <a:solidFill>
                  <a:srgbClr val="0070C0"/>
                </a:solidFill>
                <a:latin typeface="Monotype Corsiva" pitchFamily="66" charset="0"/>
              </a:rPr>
              <a:t>, in which the data is written during the manufacturing of the memory chip.</a:t>
            </a:r>
            <a:endParaRPr lang="en-US" dirty="0">
              <a:solidFill>
                <a:srgbClr val="0070C0"/>
              </a:solidFill>
              <a:latin typeface="Monotype Corsiva" pitchFamily="66" charset="0"/>
            </a:endParaRPr>
          </a:p>
        </p:txBody>
      </p:sp>
      <p:pic>
        <p:nvPicPr>
          <p:cNvPr id="5" name="Picture 4" descr="download (16).jpg"/>
          <p:cNvPicPr>
            <a:picLocks noChangeAspect="1"/>
          </p:cNvPicPr>
          <p:nvPr/>
        </p:nvPicPr>
        <p:blipFill>
          <a:blip r:embed="rId2"/>
          <a:stretch>
            <a:fillRect/>
          </a:stretch>
        </p:blipFill>
        <p:spPr>
          <a:xfrm>
            <a:off x="7848601" y="2209800"/>
            <a:ext cx="3571875" cy="190500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am.png"/>
          <p:cNvPicPr>
            <a:picLocks noChangeAspect="1"/>
          </p:cNvPicPr>
          <p:nvPr/>
        </p:nvPicPr>
        <p:blipFill>
          <a:blip r:embed="rId2"/>
          <a:stretch>
            <a:fillRect/>
          </a:stretch>
        </p:blipFill>
        <p:spPr>
          <a:xfrm>
            <a:off x="3271444" y="1885736"/>
            <a:ext cx="5649115" cy="3086531"/>
          </a:xfrm>
          <a:prstGeom prst="rect">
            <a:avLst/>
          </a:prstGeom>
        </p:spPr>
      </p:pic>
      <p:sp>
        <p:nvSpPr>
          <p:cNvPr id="5" name="Title 4"/>
          <p:cNvSpPr>
            <a:spLocks noGrp="1"/>
          </p:cNvSpPr>
          <p:nvPr>
            <p:ph type="title"/>
          </p:nvPr>
        </p:nvSpPr>
        <p:spPr>
          <a:xfrm>
            <a:off x="2895600" y="381000"/>
            <a:ext cx="6379464" cy="685800"/>
          </a:xfrm>
        </p:spPr>
        <p:txBody>
          <a:bodyPr>
            <a:normAutofit/>
          </a:bodyPr>
          <a:lstStyle/>
          <a:p>
            <a:r>
              <a:rPr lang="en-US" sz="2800" dirty="0" smtClean="0">
                <a:solidFill>
                  <a:srgbClr val="0070C0"/>
                </a:solidFill>
                <a:latin typeface="Algerian" pitchFamily="82" charset="0"/>
              </a:rPr>
              <a:t>Difference between ram and rom</a:t>
            </a:r>
            <a:endParaRPr lang="en-US" sz="2800" dirty="0">
              <a:solidFill>
                <a:srgbClr val="0070C0"/>
              </a:solidFill>
              <a:latin typeface="Algerian" pitchFamily="82"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ownload (13).jpg"/>
          <p:cNvPicPr>
            <a:picLocks noGrp="1" noChangeAspect="1"/>
          </p:cNvPicPr>
          <p:nvPr>
            <p:ph idx="1"/>
          </p:nvPr>
        </p:nvPicPr>
        <p:blipFill>
          <a:blip r:embed="rId2"/>
          <a:stretch>
            <a:fillRect/>
          </a:stretch>
        </p:blipFill>
        <p:spPr>
          <a:xfrm>
            <a:off x="9220200" y="2209800"/>
            <a:ext cx="2466975" cy="1847850"/>
          </a:xfrm>
        </p:spPr>
      </p:pic>
      <p:sp>
        <p:nvSpPr>
          <p:cNvPr id="2" name="Title 1"/>
          <p:cNvSpPr>
            <a:spLocks noGrp="1"/>
          </p:cNvSpPr>
          <p:nvPr>
            <p:ph type="title"/>
          </p:nvPr>
        </p:nvSpPr>
        <p:spPr>
          <a:xfrm>
            <a:off x="3352800" y="457200"/>
            <a:ext cx="4114800" cy="609600"/>
          </a:xfrm>
        </p:spPr>
        <p:txBody>
          <a:bodyPr>
            <a:normAutofit fontScale="90000"/>
          </a:bodyPr>
          <a:lstStyle/>
          <a:p>
            <a:r>
              <a:rPr lang="en-US" dirty="0" smtClean="0">
                <a:solidFill>
                  <a:srgbClr val="C7096D"/>
                </a:solidFill>
                <a:latin typeface="Monotype Corsiva" pitchFamily="66" charset="0"/>
              </a:rPr>
              <a:t>Secondary memory</a:t>
            </a:r>
            <a:endParaRPr lang="en-US" dirty="0">
              <a:solidFill>
                <a:srgbClr val="C7096D"/>
              </a:solidFill>
              <a:latin typeface="Monotype Corsiva" pitchFamily="66" charset="0"/>
            </a:endParaRPr>
          </a:p>
        </p:txBody>
      </p:sp>
      <p:sp>
        <p:nvSpPr>
          <p:cNvPr id="6" name="Rectangle 5"/>
          <p:cNvSpPr/>
          <p:nvPr/>
        </p:nvSpPr>
        <p:spPr>
          <a:xfrm>
            <a:off x="457200" y="990600"/>
            <a:ext cx="8686800" cy="5078313"/>
          </a:xfrm>
          <a:prstGeom prst="rect">
            <a:avLst/>
          </a:prstGeom>
        </p:spPr>
        <p:txBody>
          <a:bodyPr wrap="square">
            <a:spAutoFit/>
          </a:bodyPr>
          <a:lstStyle/>
          <a:p>
            <a:pPr>
              <a:buFont typeface="Arial" pitchFamily="34" charset="0"/>
              <a:buChar char="•"/>
            </a:pPr>
            <a:r>
              <a:rPr lang="en-US" dirty="0" smtClean="0"/>
              <a:t> </a:t>
            </a:r>
            <a:r>
              <a:rPr lang="en-US" dirty="0" smtClean="0">
                <a:solidFill>
                  <a:srgbClr val="C7096D"/>
                </a:solidFill>
                <a:latin typeface="Monotype Corsiva" pitchFamily="66" charset="0"/>
              </a:rPr>
              <a:t>Secondary memory refers to </a:t>
            </a:r>
            <a:r>
              <a:rPr lang="en-US" dirty="0" smtClean="0">
                <a:solidFill>
                  <a:srgbClr val="C7096D"/>
                </a:solidFill>
                <a:latin typeface="Monotype Corsiva" pitchFamily="66" charset="0"/>
                <a:hlinkClick r:id="rId3"/>
              </a:rPr>
              <a:t>storage devices</a:t>
            </a:r>
            <a:r>
              <a:rPr lang="en-US" dirty="0" smtClean="0">
                <a:solidFill>
                  <a:srgbClr val="C7096D"/>
                </a:solidFill>
                <a:latin typeface="Monotype Corsiva" pitchFamily="66" charset="0"/>
              </a:rPr>
              <a:t>, such as </a:t>
            </a:r>
            <a:r>
              <a:rPr lang="en-US" dirty="0" smtClean="0">
                <a:solidFill>
                  <a:srgbClr val="C7096D"/>
                </a:solidFill>
                <a:latin typeface="Monotype Corsiva" pitchFamily="66" charset="0"/>
                <a:hlinkClick r:id="rId4"/>
              </a:rPr>
              <a:t>hard drives</a:t>
            </a:r>
            <a:r>
              <a:rPr lang="en-US" dirty="0" smtClean="0">
                <a:solidFill>
                  <a:srgbClr val="C7096D"/>
                </a:solidFill>
                <a:latin typeface="Monotype Corsiva" pitchFamily="66" charset="0"/>
              </a:rPr>
              <a:t> and </a:t>
            </a:r>
            <a:r>
              <a:rPr lang="en-US" dirty="0" smtClean="0">
                <a:solidFill>
                  <a:srgbClr val="C7096D"/>
                </a:solidFill>
                <a:latin typeface="Monotype Corsiva" pitchFamily="66" charset="0"/>
                <a:hlinkClick r:id="rId5"/>
              </a:rPr>
              <a:t>solid state drives</a:t>
            </a:r>
            <a:r>
              <a:rPr lang="en-US" dirty="0" smtClean="0">
                <a:solidFill>
                  <a:srgbClr val="C7096D"/>
                </a:solidFill>
                <a:latin typeface="Monotype Corsiva" pitchFamily="66" charset="0"/>
              </a:rPr>
              <a:t>. It may also refer to removable storage media, such as USB </a:t>
            </a:r>
            <a:r>
              <a:rPr lang="en-US" dirty="0" smtClean="0">
                <a:solidFill>
                  <a:srgbClr val="C7096D"/>
                </a:solidFill>
                <a:latin typeface="Monotype Corsiva" pitchFamily="66" charset="0"/>
                <a:hlinkClick r:id="rId6"/>
              </a:rPr>
              <a:t>flash drives</a:t>
            </a:r>
            <a:r>
              <a:rPr lang="en-US" dirty="0" smtClean="0">
                <a:solidFill>
                  <a:srgbClr val="C7096D"/>
                </a:solidFill>
                <a:latin typeface="Monotype Corsiva" pitchFamily="66" charset="0"/>
              </a:rPr>
              <a:t>, </a:t>
            </a:r>
            <a:r>
              <a:rPr lang="en-US" dirty="0" smtClean="0">
                <a:solidFill>
                  <a:srgbClr val="C7096D"/>
                </a:solidFill>
                <a:latin typeface="Monotype Corsiva" pitchFamily="66" charset="0"/>
                <a:hlinkClick r:id="rId7"/>
              </a:rPr>
              <a:t>CDs</a:t>
            </a:r>
            <a:r>
              <a:rPr lang="en-US" dirty="0" smtClean="0">
                <a:solidFill>
                  <a:srgbClr val="C7096D"/>
                </a:solidFill>
                <a:latin typeface="Monotype Corsiva" pitchFamily="66" charset="0"/>
              </a:rPr>
              <a:t>, and </a:t>
            </a:r>
            <a:r>
              <a:rPr lang="en-US" dirty="0" smtClean="0">
                <a:solidFill>
                  <a:srgbClr val="C7096D"/>
                </a:solidFill>
                <a:latin typeface="Monotype Corsiva" pitchFamily="66" charset="0"/>
                <a:hlinkClick r:id="rId8"/>
              </a:rPr>
              <a:t>DVDs</a:t>
            </a:r>
            <a:r>
              <a:rPr lang="en-US" dirty="0" smtClean="0">
                <a:solidFill>
                  <a:srgbClr val="C7096D"/>
                </a:solidFill>
                <a:latin typeface="Monotype Corsiva" pitchFamily="66" charset="0"/>
              </a:rPr>
              <a:t>.</a:t>
            </a:r>
          </a:p>
          <a:p>
            <a:pPr>
              <a:buFont typeface="Arial" pitchFamily="34" charset="0"/>
              <a:buChar char="•"/>
            </a:pPr>
            <a:r>
              <a:rPr lang="en-US" dirty="0" smtClean="0">
                <a:solidFill>
                  <a:srgbClr val="C7096D"/>
                </a:solidFill>
                <a:latin typeface="Monotype Corsiva" pitchFamily="66" charset="0"/>
              </a:rPr>
              <a:t>Unlike </a:t>
            </a:r>
            <a:r>
              <a:rPr lang="en-US" dirty="0" smtClean="0">
                <a:solidFill>
                  <a:srgbClr val="C7096D"/>
                </a:solidFill>
                <a:latin typeface="Monotype Corsiva" pitchFamily="66" charset="0"/>
                <a:hlinkClick r:id="rId9"/>
              </a:rPr>
              <a:t>primary memory</a:t>
            </a:r>
            <a:r>
              <a:rPr lang="en-US" dirty="0" smtClean="0">
                <a:solidFill>
                  <a:srgbClr val="C7096D"/>
                </a:solidFill>
                <a:latin typeface="Monotype Corsiva" pitchFamily="66" charset="0"/>
              </a:rPr>
              <a:t>, secondary memory is not accessed directly by the </a:t>
            </a:r>
            <a:r>
              <a:rPr lang="en-US" dirty="0" smtClean="0">
                <a:solidFill>
                  <a:srgbClr val="C7096D"/>
                </a:solidFill>
                <a:latin typeface="Monotype Corsiva" pitchFamily="66" charset="0"/>
                <a:hlinkClick r:id="rId10"/>
              </a:rPr>
              <a:t>CPU</a:t>
            </a:r>
            <a:r>
              <a:rPr lang="en-US" dirty="0" smtClean="0">
                <a:solidFill>
                  <a:srgbClr val="C7096D"/>
                </a:solidFill>
                <a:latin typeface="Monotype Corsiva" pitchFamily="66" charset="0"/>
              </a:rPr>
              <a:t>. Instead, </a:t>
            </a:r>
            <a:r>
              <a:rPr lang="en-US" dirty="0" smtClean="0">
                <a:solidFill>
                  <a:srgbClr val="C7096D"/>
                </a:solidFill>
                <a:latin typeface="Monotype Corsiva" pitchFamily="66" charset="0"/>
                <a:hlinkClick r:id="rId11"/>
              </a:rPr>
              <a:t>data</a:t>
            </a:r>
            <a:r>
              <a:rPr lang="en-US" dirty="0" smtClean="0">
                <a:solidFill>
                  <a:srgbClr val="C7096D"/>
                </a:solidFill>
                <a:latin typeface="Monotype Corsiva" pitchFamily="66" charset="0"/>
              </a:rPr>
              <a:t> accessed from secondary memory is first loaded into </a:t>
            </a:r>
            <a:r>
              <a:rPr lang="en-US" dirty="0" smtClean="0">
                <a:solidFill>
                  <a:srgbClr val="C7096D"/>
                </a:solidFill>
                <a:latin typeface="Monotype Corsiva" pitchFamily="66" charset="0"/>
                <a:hlinkClick r:id="rId12"/>
              </a:rPr>
              <a:t>RAM</a:t>
            </a:r>
            <a:r>
              <a:rPr lang="en-US" dirty="0" smtClean="0">
                <a:solidFill>
                  <a:srgbClr val="C7096D"/>
                </a:solidFill>
                <a:latin typeface="Monotype Corsiva" pitchFamily="66" charset="0"/>
              </a:rPr>
              <a:t> and is then sent to the </a:t>
            </a:r>
            <a:r>
              <a:rPr lang="en-US" dirty="0" smtClean="0">
                <a:solidFill>
                  <a:srgbClr val="C7096D"/>
                </a:solidFill>
                <a:latin typeface="Monotype Corsiva" pitchFamily="66" charset="0"/>
                <a:hlinkClick r:id="rId13"/>
              </a:rPr>
              <a:t>processor</a:t>
            </a:r>
            <a:r>
              <a:rPr lang="en-US" dirty="0" smtClean="0">
                <a:solidFill>
                  <a:srgbClr val="C7096D"/>
                </a:solidFill>
                <a:latin typeface="Monotype Corsiva" pitchFamily="66" charset="0"/>
              </a:rPr>
              <a:t>. </a:t>
            </a:r>
          </a:p>
          <a:p>
            <a:pPr>
              <a:buFont typeface="Arial" pitchFamily="34" charset="0"/>
              <a:buChar char="•"/>
            </a:pPr>
            <a:r>
              <a:rPr lang="en-US" dirty="0" smtClean="0">
                <a:solidFill>
                  <a:srgbClr val="C7096D"/>
                </a:solidFill>
                <a:latin typeface="Monotype Corsiva" pitchFamily="66" charset="0"/>
              </a:rPr>
              <a:t>The RAM plays an important intermediate role, since it provides much faster data access speeds than secondary memory. By loading software </a:t>
            </a:r>
            <a:r>
              <a:rPr lang="en-US" dirty="0" smtClean="0">
                <a:solidFill>
                  <a:srgbClr val="C7096D"/>
                </a:solidFill>
                <a:latin typeface="Monotype Corsiva" pitchFamily="66" charset="0"/>
                <a:hlinkClick r:id="rId14"/>
              </a:rPr>
              <a:t>programs</a:t>
            </a:r>
            <a:r>
              <a:rPr lang="en-US" dirty="0" smtClean="0">
                <a:solidFill>
                  <a:srgbClr val="C7096D"/>
                </a:solidFill>
                <a:latin typeface="Monotype Corsiva" pitchFamily="66" charset="0"/>
              </a:rPr>
              <a:t> and </a:t>
            </a:r>
            <a:r>
              <a:rPr lang="en-US" dirty="0" smtClean="0">
                <a:solidFill>
                  <a:srgbClr val="C7096D"/>
                </a:solidFill>
                <a:latin typeface="Monotype Corsiva" pitchFamily="66" charset="0"/>
                <a:hlinkClick r:id="rId15"/>
              </a:rPr>
              <a:t>files</a:t>
            </a:r>
            <a:r>
              <a:rPr lang="en-US" dirty="0" smtClean="0">
                <a:solidFill>
                  <a:srgbClr val="C7096D"/>
                </a:solidFill>
                <a:latin typeface="Monotype Corsiva" pitchFamily="66" charset="0"/>
              </a:rPr>
              <a:t> into primary memory, computers can process data much more quickly.</a:t>
            </a:r>
          </a:p>
          <a:p>
            <a:pPr>
              <a:buFont typeface="Arial" pitchFamily="34" charset="0"/>
              <a:buChar char="•"/>
            </a:pPr>
            <a:r>
              <a:rPr lang="en-US" dirty="0" smtClean="0">
                <a:solidFill>
                  <a:srgbClr val="C7096D"/>
                </a:solidFill>
                <a:latin typeface="Monotype Corsiva" pitchFamily="66" charset="0"/>
              </a:rPr>
              <a:t>While secondary memory is much slower than primary memory, it is typically offers far greater storage capacity. For example, a computer may have a one </a:t>
            </a:r>
            <a:r>
              <a:rPr lang="en-US" dirty="0" smtClean="0">
                <a:solidFill>
                  <a:srgbClr val="C7096D"/>
                </a:solidFill>
                <a:latin typeface="Monotype Corsiva" pitchFamily="66" charset="0"/>
                <a:hlinkClick r:id="rId16"/>
              </a:rPr>
              <a:t>terabyte</a:t>
            </a:r>
            <a:r>
              <a:rPr lang="en-US" dirty="0" smtClean="0">
                <a:solidFill>
                  <a:srgbClr val="C7096D"/>
                </a:solidFill>
                <a:latin typeface="Monotype Corsiva" pitchFamily="66" charset="0"/>
              </a:rPr>
              <a:t> hard drive, but only 16 </a:t>
            </a:r>
            <a:r>
              <a:rPr lang="en-US" dirty="0" smtClean="0">
                <a:solidFill>
                  <a:srgbClr val="C7096D"/>
                </a:solidFill>
                <a:latin typeface="Monotype Corsiva" pitchFamily="66" charset="0"/>
                <a:hlinkClick r:id="rId17"/>
              </a:rPr>
              <a:t>gigabytes</a:t>
            </a:r>
            <a:r>
              <a:rPr lang="en-US" dirty="0" smtClean="0">
                <a:solidFill>
                  <a:srgbClr val="C7096D"/>
                </a:solidFill>
                <a:latin typeface="Monotype Corsiva" pitchFamily="66" charset="0"/>
              </a:rPr>
              <a:t> of RAM. That means the computer has roughly 64 times more secondary memory than primary memory. Additionally, secondary memory is non-volatile, meaning it retains its data with or without electrical power. </a:t>
            </a:r>
          </a:p>
          <a:p>
            <a:pPr>
              <a:buFont typeface="Arial" pitchFamily="34" charset="0"/>
              <a:buChar char="•"/>
            </a:pPr>
            <a:r>
              <a:rPr lang="en-US" dirty="0" smtClean="0">
                <a:solidFill>
                  <a:srgbClr val="C7096D"/>
                </a:solidFill>
                <a:latin typeface="Monotype Corsiva" pitchFamily="66" charset="0"/>
              </a:rPr>
              <a:t>RAM, on the other hand, is erased when a computer is shut down or restarted. Therefore, secondary memory is used to store "permanent data," such as the </a:t>
            </a:r>
            <a:r>
              <a:rPr lang="en-US" dirty="0" smtClean="0">
                <a:solidFill>
                  <a:srgbClr val="C7096D"/>
                </a:solidFill>
                <a:latin typeface="Monotype Corsiva" pitchFamily="66" charset="0"/>
                <a:hlinkClick r:id="rId18"/>
              </a:rPr>
              <a:t>operating system</a:t>
            </a:r>
            <a:r>
              <a:rPr lang="en-US" dirty="0" smtClean="0">
                <a:solidFill>
                  <a:srgbClr val="C7096D"/>
                </a:solidFill>
                <a:latin typeface="Monotype Corsiva" pitchFamily="66" charset="0"/>
              </a:rPr>
              <a:t>, </a:t>
            </a:r>
            <a:r>
              <a:rPr lang="en-US" dirty="0" smtClean="0">
                <a:solidFill>
                  <a:srgbClr val="C7096D"/>
                </a:solidFill>
                <a:latin typeface="Monotype Corsiva" pitchFamily="66" charset="0"/>
                <a:hlinkClick r:id="rId19"/>
              </a:rPr>
              <a:t>applications</a:t>
            </a:r>
            <a:r>
              <a:rPr lang="en-US" dirty="0" smtClean="0">
                <a:solidFill>
                  <a:srgbClr val="C7096D"/>
                </a:solidFill>
                <a:latin typeface="Monotype Corsiva" pitchFamily="66" charset="0"/>
              </a:rPr>
              <a:t>, and user files.</a:t>
            </a:r>
          </a:p>
          <a:p>
            <a:r>
              <a:rPr lang="en-US" b="1" dirty="0" smtClean="0">
                <a:solidFill>
                  <a:srgbClr val="C7096D"/>
                </a:solidFill>
                <a:latin typeface="Monotype Corsiva" pitchFamily="66" charset="0"/>
              </a:rPr>
              <a:t>NOTE:</a:t>
            </a:r>
            <a:r>
              <a:rPr lang="en-US" dirty="0" smtClean="0">
                <a:solidFill>
                  <a:srgbClr val="C7096D"/>
                </a:solidFill>
                <a:latin typeface="Monotype Corsiva" pitchFamily="66" charset="0"/>
              </a:rPr>
              <a:t> Secondary memory may also be called "secondary storage." However, this term is a bit more ambiguous, since internal storage devices are sometimes called "primary storage devices" as well.</a:t>
            </a:r>
          </a:p>
          <a:p>
            <a:pPr>
              <a:buFont typeface="Wingdings" pitchFamily="2" charset="2"/>
              <a:buChar char="v"/>
            </a:pPr>
            <a:endParaRPr lang="en-US" dirty="0" smtClean="0"/>
          </a:p>
          <a:p>
            <a:pPr>
              <a:buFont typeface="Wingdings" pitchFamily="2" charset="2"/>
              <a:buChar char="v"/>
            </a:pPr>
            <a:endParaRPr 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1"/>
            <a:ext cx="6400800" cy="4724400"/>
          </a:xfrm>
        </p:spPr>
        <p:txBody>
          <a:bodyPr>
            <a:noAutofit/>
          </a:bodyPr>
          <a:lstStyle/>
          <a:p>
            <a:pPr fontAlgn="base"/>
            <a:r>
              <a:rPr lang="en-US" sz="1800" b="1" dirty="0" smtClean="0">
                <a:latin typeface="Monotype Corsiva" pitchFamily="66" charset="0"/>
              </a:rPr>
              <a:t>Cache Memory</a:t>
            </a:r>
            <a:r>
              <a:rPr lang="en-US" sz="1800" dirty="0" smtClean="0">
                <a:latin typeface="Monotype Corsiva" pitchFamily="66" charset="0"/>
              </a:rPr>
              <a:t> is a special very high-speed memory. It is used to speed up and synchronizing with high-speed CPU. </a:t>
            </a:r>
          </a:p>
          <a:p>
            <a:pPr fontAlgn="base"/>
            <a:r>
              <a:rPr lang="en-US" sz="1800" dirty="0" smtClean="0">
                <a:latin typeface="Monotype Corsiva" pitchFamily="66" charset="0"/>
              </a:rPr>
              <a:t>Cache memory is costlier than main memory or disk memory but economical than CPU registers.</a:t>
            </a:r>
          </a:p>
          <a:p>
            <a:pPr fontAlgn="base"/>
            <a:r>
              <a:rPr lang="en-US" sz="1800" dirty="0" smtClean="0">
                <a:latin typeface="Monotype Corsiva" pitchFamily="66" charset="0"/>
              </a:rPr>
              <a:t> Cache memory is an extremely fast memory type that acts as a buffer between RAM and the CPU. It holds frequently requested data and instructions so that they are immediately available to the CPU when needed.</a:t>
            </a:r>
          </a:p>
          <a:p>
            <a:pPr fontAlgn="base"/>
            <a:r>
              <a:rPr lang="en-US" sz="1800" dirty="0" smtClean="0">
                <a:latin typeface="Monotype Corsiva" pitchFamily="66" charset="0"/>
              </a:rPr>
              <a:t>Cache memory is used to reduce the average time to access data from the Main memory. </a:t>
            </a:r>
          </a:p>
          <a:p>
            <a:pPr fontAlgn="base"/>
            <a:r>
              <a:rPr lang="en-US" sz="1800" dirty="0" smtClean="0">
                <a:latin typeface="Monotype Corsiva" pitchFamily="66" charset="0"/>
              </a:rPr>
              <a:t>The cache is a smaller and faster memory which stores copies of the data from frequently used main memory locations. </a:t>
            </a:r>
          </a:p>
          <a:p>
            <a:pPr fontAlgn="base"/>
            <a:r>
              <a:rPr lang="en-US" sz="1800" dirty="0" smtClean="0">
                <a:latin typeface="Monotype Corsiva" pitchFamily="66" charset="0"/>
              </a:rPr>
              <a:t>There are various different independent caches in a CPU, which store instructions and data.</a:t>
            </a:r>
          </a:p>
          <a:p>
            <a:endParaRPr lang="en-US" sz="1800" dirty="0">
              <a:latin typeface="Monotype Corsiva" pitchFamily="66" charset="0"/>
            </a:endParaRPr>
          </a:p>
        </p:txBody>
      </p:sp>
      <p:sp>
        <p:nvSpPr>
          <p:cNvPr id="2" name="Title 1"/>
          <p:cNvSpPr>
            <a:spLocks noGrp="1"/>
          </p:cNvSpPr>
          <p:nvPr>
            <p:ph type="title"/>
          </p:nvPr>
        </p:nvSpPr>
        <p:spPr>
          <a:xfrm>
            <a:off x="4267200" y="304800"/>
            <a:ext cx="3429000" cy="762000"/>
          </a:xfrm>
        </p:spPr>
        <p:txBody>
          <a:bodyPr>
            <a:normAutofit/>
          </a:bodyPr>
          <a:lstStyle/>
          <a:p>
            <a:r>
              <a:rPr lang="en-US" dirty="0" smtClean="0">
                <a:solidFill>
                  <a:srgbClr val="C7096D"/>
                </a:solidFill>
                <a:latin typeface="Monotype Corsiva" pitchFamily="66" charset="0"/>
              </a:rPr>
              <a:t>Cache memory</a:t>
            </a:r>
            <a:endParaRPr lang="en-US" dirty="0">
              <a:solidFill>
                <a:srgbClr val="C7096D"/>
              </a:solidFill>
              <a:latin typeface="Monotype Corsiva" pitchFamily="66" charset="0"/>
            </a:endParaRPr>
          </a:p>
        </p:txBody>
      </p:sp>
      <p:pic>
        <p:nvPicPr>
          <p:cNvPr id="4" name="Picture 3" descr="download (14).jpg"/>
          <p:cNvPicPr>
            <a:picLocks noChangeAspect="1"/>
          </p:cNvPicPr>
          <p:nvPr/>
        </p:nvPicPr>
        <p:blipFill>
          <a:blip r:embed="rId2"/>
          <a:stretch>
            <a:fillRect/>
          </a:stretch>
        </p:blipFill>
        <p:spPr>
          <a:xfrm>
            <a:off x="7315200" y="1981200"/>
            <a:ext cx="4343400" cy="2057400"/>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0" y="1554167"/>
            <a:ext cx="7594600" cy="4160837"/>
          </a:xfrm>
        </p:spPr>
        <p:txBody>
          <a:bodyPr>
            <a:normAutofit fontScale="70000" lnSpcReduction="20000"/>
          </a:bodyPr>
          <a:lstStyle/>
          <a:p>
            <a:pPr algn="just"/>
            <a:r>
              <a:rPr lang="en-US" dirty="0" smtClean="0">
                <a:latin typeface="Monotype Corsiva" pitchFamily="66" charset="0"/>
              </a:rPr>
              <a:t>Flash memory, also known as flash storage, is a type of </a:t>
            </a:r>
            <a:r>
              <a:rPr lang="en-US" u="sng" dirty="0" smtClean="0">
                <a:latin typeface="Monotype Corsiva" pitchFamily="66" charset="0"/>
                <a:hlinkClick r:id="rId2"/>
              </a:rPr>
              <a:t>nonvolatile memory</a:t>
            </a:r>
            <a:r>
              <a:rPr lang="en-US" dirty="0" smtClean="0">
                <a:latin typeface="Monotype Corsiva" pitchFamily="66" charset="0"/>
              </a:rPr>
              <a:t> that erases data in units called </a:t>
            </a:r>
            <a:r>
              <a:rPr lang="en-US" i="1" u="sng" dirty="0" smtClean="0">
                <a:latin typeface="Monotype Corsiva" pitchFamily="66" charset="0"/>
                <a:hlinkClick r:id="rId3"/>
              </a:rPr>
              <a:t>blocks</a:t>
            </a:r>
            <a:r>
              <a:rPr lang="en-US" dirty="0" smtClean="0">
                <a:latin typeface="Monotype Corsiva" pitchFamily="66" charset="0"/>
              </a:rPr>
              <a:t> and rewrites data at the byte level. </a:t>
            </a:r>
          </a:p>
          <a:p>
            <a:pPr algn="just"/>
            <a:r>
              <a:rPr lang="en-US" dirty="0" smtClean="0">
                <a:latin typeface="Monotype Corsiva" pitchFamily="66" charset="0"/>
              </a:rPr>
              <a:t>Flash memory is widely used for storage and data transfer in consumer devices, enterprise systems and industrial applications. </a:t>
            </a:r>
          </a:p>
          <a:p>
            <a:pPr algn="just"/>
            <a:r>
              <a:rPr lang="en-US" dirty="0" smtClean="0">
                <a:latin typeface="Monotype Corsiva" pitchFamily="66" charset="0"/>
              </a:rPr>
              <a:t>Flash memory retains data for an extended period of time, regardless of whether a flash-equipped device is powered on or off.</a:t>
            </a:r>
          </a:p>
          <a:p>
            <a:pPr algn="just"/>
            <a:r>
              <a:rPr lang="en-US" dirty="0" smtClean="0">
                <a:latin typeface="Monotype Corsiva" pitchFamily="66" charset="0"/>
              </a:rPr>
              <a:t>Flash memory is used in enterprise data center server, storage and networking technology, as well as in a wide range of consumer devices, including USB flash drives -- also known as memory sticks -- SD cards, mobile phones, digital cameras, tablet computers and PC cards in notebook computers and embedded </a:t>
            </a:r>
            <a:r>
              <a:rPr lang="en-US" u="sng" dirty="0" smtClean="0">
                <a:latin typeface="Monotype Corsiva" pitchFamily="66" charset="0"/>
                <a:hlinkClick r:id="rId4"/>
              </a:rPr>
              <a:t>controllers</a:t>
            </a:r>
            <a:r>
              <a:rPr lang="en-US" dirty="0" smtClean="0">
                <a:latin typeface="Monotype Corsiva" pitchFamily="66" charset="0"/>
              </a:rPr>
              <a:t>. </a:t>
            </a:r>
          </a:p>
          <a:p>
            <a:pPr algn="just"/>
            <a:r>
              <a:rPr lang="en-US" dirty="0" smtClean="0">
                <a:latin typeface="Monotype Corsiva" pitchFamily="66" charset="0"/>
              </a:rPr>
              <a:t>For instance, NAND </a:t>
            </a:r>
            <a:r>
              <a:rPr lang="en-US" u="sng" dirty="0" smtClean="0">
                <a:latin typeface="Monotype Corsiva" pitchFamily="66" charset="0"/>
                <a:hlinkClick r:id="rId5"/>
              </a:rPr>
              <a:t>flash-based solid-state drives</a:t>
            </a:r>
            <a:r>
              <a:rPr lang="en-US" dirty="0" smtClean="0">
                <a:latin typeface="Monotype Corsiva" pitchFamily="66" charset="0"/>
              </a:rPr>
              <a:t> are often used to accelerate the performance of I/O-intensive applications. NOR flash memory is often used to hold control code, such as the basic input/output system (BIOS), in a PC.</a:t>
            </a:r>
          </a:p>
          <a:p>
            <a:endParaRPr lang="en-US" dirty="0"/>
          </a:p>
        </p:txBody>
      </p:sp>
      <p:sp>
        <p:nvSpPr>
          <p:cNvPr id="2" name="Title 1"/>
          <p:cNvSpPr>
            <a:spLocks noGrp="1"/>
          </p:cNvSpPr>
          <p:nvPr>
            <p:ph type="title"/>
          </p:nvPr>
        </p:nvSpPr>
        <p:spPr>
          <a:xfrm>
            <a:off x="3276600" y="152400"/>
            <a:ext cx="3556000" cy="838200"/>
          </a:xfrm>
        </p:spPr>
        <p:txBody>
          <a:bodyPr/>
          <a:lstStyle/>
          <a:p>
            <a:r>
              <a:rPr lang="en-US" dirty="0" smtClean="0">
                <a:solidFill>
                  <a:srgbClr val="0070C0"/>
                </a:solidFill>
                <a:latin typeface="Monotype Corsiva" pitchFamily="66" charset="0"/>
              </a:rPr>
              <a:t>Flash memory</a:t>
            </a:r>
            <a:endParaRPr lang="en-US" dirty="0">
              <a:solidFill>
                <a:srgbClr val="0070C0"/>
              </a:solidFill>
              <a:latin typeface="Monotype Corsiva" pitchFamily="66" charset="0"/>
            </a:endParaRPr>
          </a:p>
        </p:txBody>
      </p:sp>
      <p:pic>
        <p:nvPicPr>
          <p:cNvPr id="4" name="Picture 3" descr="download (17).jpg"/>
          <p:cNvPicPr>
            <a:picLocks noChangeAspect="1"/>
          </p:cNvPicPr>
          <p:nvPr/>
        </p:nvPicPr>
        <p:blipFill>
          <a:blip r:embed="rId6"/>
          <a:stretch>
            <a:fillRect/>
          </a:stretch>
        </p:blipFill>
        <p:spPr>
          <a:xfrm>
            <a:off x="8686803" y="2438400"/>
            <a:ext cx="2466975" cy="1847850"/>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
          </p:nvPr>
        </p:nvSpPr>
        <p:spPr>
          <a:xfrm>
            <a:off x="406400" y="1828800"/>
            <a:ext cx="8128000" cy="4038600"/>
          </a:xfrm>
        </p:spPr>
        <p:txBody>
          <a:bodyPr>
            <a:normAutofit/>
          </a:bodyPr>
          <a:lstStyle/>
          <a:p>
            <a:pPr algn="just"/>
            <a:r>
              <a:rPr lang="en-US" sz="2000" dirty="0" smtClean="0">
                <a:solidFill>
                  <a:schemeClr val="accent3">
                    <a:lumMod val="75000"/>
                  </a:schemeClr>
                </a:solidFill>
                <a:latin typeface="Monotype Corsiva" pitchFamily="66" charset="0"/>
              </a:rPr>
              <a:t>An </a:t>
            </a:r>
            <a:r>
              <a:rPr lang="en-US" sz="2000" b="1" dirty="0" smtClean="0">
                <a:solidFill>
                  <a:schemeClr val="accent3">
                    <a:lumMod val="75000"/>
                  </a:schemeClr>
                </a:solidFill>
                <a:latin typeface="Monotype Corsiva" pitchFamily="66" charset="0"/>
              </a:rPr>
              <a:t>output device</a:t>
            </a:r>
            <a:r>
              <a:rPr lang="en-US" sz="2000" dirty="0" smtClean="0">
                <a:solidFill>
                  <a:schemeClr val="accent3">
                    <a:lumMod val="75000"/>
                  </a:schemeClr>
                </a:solidFill>
                <a:latin typeface="Monotype Corsiva" pitchFamily="66" charset="0"/>
              </a:rPr>
              <a:t> is any piece of </a:t>
            </a:r>
            <a:r>
              <a:rPr lang="en-US" sz="2000" dirty="0" smtClean="0">
                <a:solidFill>
                  <a:schemeClr val="accent3">
                    <a:lumMod val="75000"/>
                  </a:schemeClr>
                </a:solidFill>
                <a:latin typeface="Monotype Corsiva" pitchFamily="66" charset="0"/>
                <a:hlinkClick r:id="rId2" tooltip="Computer hardware"/>
              </a:rPr>
              <a:t>computer hardware</a:t>
            </a:r>
            <a:r>
              <a:rPr lang="en-US" sz="2000" dirty="0" smtClean="0">
                <a:solidFill>
                  <a:schemeClr val="accent3">
                    <a:lumMod val="75000"/>
                  </a:schemeClr>
                </a:solidFill>
                <a:latin typeface="Monotype Corsiva" pitchFamily="66" charset="0"/>
              </a:rPr>
              <a:t> equipment which converts information into human readable form. It can be </a:t>
            </a:r>
            <a:r>
              <a:rPr lang="en-US" sz="2000" dirty="0" smtClean="0">
                <a:solidFill>
                  <a:schemeClr val="accent3">
                    <a:lumMod val="75000"/>
                  </a:schemeClr>
                </a:solidFill>
                <a:latin typeface="Monotype Corsiva" pitchFamily="66" charset="0"/>
                <a:hlinkClick r:id="rId3" tooltip="Text display"/>
              </a:rPr>
              <a:t>text</a:t>
            </a:r>
            <a:r>
              <a:rPr lang="en-US" sz="2000" dirty="0" smtClean="0">
                <a:solidFill>
                  <a:schemeClr val="accent3">
                    <a:lumMod val="75000"/>
                  </a:schemeClr>
                </a:solidFill>
                <a:latin typeface="Monotype Corsiva" pitchFamily="66" charset="0"/>
              </a:rPr>
              <a:t>, </a:t>
            </a:r>
            <a:r>
              <a:rPr lang="en-US" sz="2000" dirty="0" smtClean="0">
                <a:solidFill>
                  <a:schemeClr val="accent3">
                    <a:lumMod val="75000"/>
                  </a:schemeClr>
                </a:solidFill>
                <a:latin typeface="Monotype Corsiva" pitchFamily="66" charset="0"/>
                <a:hlinkClick r:id="rId4" tooltip="Computer graphics"/>
              </a:rPr>
              <a:t>graphics</a:t>
            </a:r>
            <a:r>
              <a:rPr lang="en-US" sz="2000" dirty="0" smtClean="0">
                <a:solidFill>
                  <a:schemeClr val="accent3">
                    <a:lumMod val="75000"/>
                  </a:schemeClr>
                </a:solidFill>
                <a:latin typeface="Monotype Corsiva" pitchFamily="66" charset="0"/>
              </a:rPr>
              <a:t>, </a:t>
            </a:r>
            <a:r>
              <a:rPr lang="en-US" sz="2000" dirty="0" smtClean="0">
                <a:solidFill>
                  <a:schemeClr val="accent3">
                    <a:lumMod val="75000"/>
                  </a:schemeClr>
                </a:solidFill>
                <a:latin typeface="Monotype Corsiva" pitchFamily="66" charset="0"/>
                <a:hlinkClick r:id="rId5" tooltip="Haptic technology"/>
              </a:rPr>
              <a:t>tactile</a:t>
            </a:r>
            <a:r>
              <a:rPr lang="en-US" sz="2000" dirty="0" smtClean="0">
                <a:solidFill>
                  <a:schemeClr val="accent3">
                    <a:lumMod val="75000"/>
                  </a:schemeClr>
                </a:solidFill>
                <a:latin typeface="Monotype Corsiva" pitchFamily="66" charset="0"/>
              </a:rPr>
              <a:t>, </a:t>
            </a:r>
            <a:r>
              <a:rPr lang="en-US" sz="2000" dirty="0" smtClean="0">
                <a:solidFill>
                  <a:schemeClr val="accent3">
                    <a:lumMod val="75000"/>
                  </a:schemeClr>
                </a:solidFill>
                <a:latin typeface="Monotype Corsiva" pitchFamily="66" charset="0"/>
                <a:hlinkClick r:id="rId6" tooltip="Audio signal"/>
              </a:rPr>
              <a:t>audio</a:t>
            </a:r>
            <a:r>
              <a:rPr lang="en-US" sz="2000" dirty="0" smtClean="0">
                <a:solidFill>
                  <a:schemeClr val="accent3">
                    <a:lumMod val="75000"/>
                  </a:schemeClr>
                </a:solidFill>
                <a:latin typeface="Monotype Corsiva" pitchFamily="66" charset="0"/>
              </a:rPr>
              <a:t>, and </a:t>
            </a:r>
            <a:r>
              <a:rPr lang="en-US" sz="2000" dirty="0" smtClean="0">
                <a:solidFill>
                  <a:schemeClr val="accent3">
                    <a:lumMod val="75000"/>
                  </a:schemeClr>
                </a:solidFill>
                <a:latin typeface="Monotype Corsiva" pitchFamily="66" charset="0"/>
                <a:hlinkClick r:id="rId7" tooltip="Video"/>
              </a:rPr>
              <a:t>video</a:t>
            </a:r>
            <a:r>
              <a:rPr lang="en-US" sz="2000" dirty="0" smtClean="0">
                <a:solidFill>
                  <a:schemeClr val="accent3">
                    <a:lumMod val="75000"/>
                  </a:schemeClr>
                </a:solidFill>
                <a:latin typeface="Monotype Corsiva" pitchFamily="66" charset="0"/>
              </a:rPr>
              <a:t>.</a:t>
            </a:r>
          </a:p>
          <a:p>
            <a:pPr algn="just"/>
            <a:r>
              <a:rPr lang="en-US" sz="2000" dirty="0" smtClean="0">
                <a:solidFill>
                  <a:schemeClr val="accent3">
                    <a:lumMod val="75000"/>
                  </a:schemeClr>
                </a:solidFill>
                <a:latin typeface="Monotype Corsiva" pitchFamily="66" charset="0"/>
              </a:rPr>
              <a:t>Some of the output devices are Visual Display Units (VDU) i.e. a </a:t>
            </a:r>
            <a:r>
              <a:rPr lang="en-US" sz="2000" dirty="0" smtClean="0">
                <a:solidFill>
                  <a:schemeClr val="accent3">
                    <a:lumMod val="75000"/>
                  </a:schemeClr>
                </a:solidFill>
                <a:latin typeface="Monotype Corsiva" pitchFamily="66" charset="0"/>
                <a:hlinkClick r:id="rId8" tooltip="Computer monitor"/>
              </a:rPr>
              <a:t>Monitor</a:t>
            </a:r>
            <a:r>
              <a:rPr lang="en-US" sz="2000" dirty="0" smtClean="0">
                <a:solidFill>
                  <a:schemeClr val="accent3">
                    <a:lumMod val="75000"/>
                  </a:schemeClr>
                </a:solidFill>
                <a:latin typeface="Monotype Corsiva" pitchFamily="66" charset="0"/>
              </a:rPr>
              <a:t>, </a:t>
            </a:r>
            <a:r>
              <a:rPr lang="en-US" sz="2000" dirty="0" smtClean="0">
                <a:solidFill>
                  <a:schemeClr val="accent3">
                    <a:lumMod val="75000"/>
                  </a:schemeClr>
                </a:solidFill>
                <a:latin typeface="Monotype Corsiva" pitchFamily="66" charset="0"/>
                <a:hlinkClick r:id="rId9" tooltip="Printer (computing)"/>
              </a:rPr>
              <a:t>Printer graphic Output devices</a:t>
            </a:r>
            <a:r>
              <a:rPr lang="en-US" sz="2000" dirty="0" smtClean="0">
                <a:solidFill>
                  <a:schemeClr val="accent3">
                    <a:lumMod val="75000"/>
                  </a:schemeClr>
                </a:solidFill>
                <a:latin typeface="Monotype Corsiva" pitchFamily="66" charset="0"/>
              </a:rPr>
              <a:t>, </a:t>
            </a:r>
            <a:r>
              <a:rPr lang="en-US" sz="2000" dirty="0" smtClean="0">
                <a:solidFill>
                  <a:schemeClr val="accent3">
                    <a:lumMod val="75000"/>
                  </a:schemeClr>
                </a:solidFill>
                <a:latin typeface="Monotype Corsiva" pitchFamily="66" charset="0"/>
                <a:hlinkClick r:id="rId10" tooltip="Plotter"/>
              </a:rPr>
              <a:t>Plotters</a:t>
            </a:r>
            <a:r>
              <a:rPr lang="en-US" sz="2000" dirty="0" smtClean="0">
                <a:solidFill>
                  <a:schemeClr val="accent3">
                    <a:lumMod val="75000"/>
                  </a:schemeClr>
                </a:solidFill>
                <a:latin typeface="Monotype Corsiva" pitchFamily="66" charset="0"/>
              </a:rPr>
              <a:t>, </a:t>
            </a:r>
            <a:r>
              <a:rPr lang="en-US" sz="2000" dirty="0" smtClean="0">
                <a:solidFill>
                  <a:schemeClr val="accent3">
                    <a:lumMod val="75000"/>
                  </a:schemeClr>
                </a:solidFill>
                <a:latin typeface="Monotype Corsiva" pitchFamily="66" charset="0"/>
                <a:hlinkClick r:id="rId11" tooltip="Computer speakers"/>
              </a:rPr>
              <a:t>Speakers</a:t>
            </a:r>
            <a:r>
              <a:rPr lang="en-US" sz="2000" dirty="0" smtClean="0">
                <a:solidFill>
                  <a:schemeClr val="accent3">
                    <a:lumMod val="75000"/>
                  </a:schemeClr>
                </a:solidFill>
                <a:latin typeface="Monotype Corsiva" pitchFamily="66" charset="0"/>
              </a:rPr>
              <a:t> etc. A new type of Output device is being developed these days, known as </a:t>
            </a:r>
            <a:r>
              <a:rPr lang="en-US" sz="2000" dirty="0" smtClean="0">
                <a:solidFill>
                  <a:schemeClr val="accent3">
                    <a:lumMod val="75000"/>
                  </a:schemeClr>
                </a:solidFill>
                <a:latin typeface="Monotype Corsiva" pitchFamily="66" charset="0"/>
                <a:hlinkClick r:id="rId12" tooltip="Speech synthesis"/>
              </a:rPr>
              <a:t>Speech synthesizer</a:t>
            </a:r>
            <a:r>
              <a:rPr lang="en-US" sz="2000" dirty="0" smtClean="0">
                <a:solidFill>
                  <a:schemeClr val="accent3">
                    <a:lumMod val="75000"/>
                  </a:schemeClr>
                </a:solidFill>
                <a:latin typeface="Monotype Corsiva" pitchFamily="66" charset="0"/>
              </a:rPr>
              <a:t>, a mechanism attached to the computer which produces verbal output sounding almost like human speeches.</a:t>
            </a:r>
          </a:p>
          <a:p>
            <a:pPr algn="just"/>
            <a:r>
              <a:rPr lang="en-US" sz="2000" dirty="0" smtClean="0">
                <a:solidFill>
                  <a:schemeClr val="accent3">
                    <a:lumMod val="75000"/>
                  </a:schemeClr>
                </a:solidFill>
                <a:latin typeface="Monotype Corsiva" pitchFamily="66" charset="0"/>
              </a:rPr>
              <a:t>Some examples of output devices are given below: I) Monitor II) Printer III) Speaker IV) Headphones V) Projector VI) GPS VII) Sound Card VIII) Video Card IX) OMR X) Braille reader</a:t>
            </a:r>
          </a:p>
          <a:p>
            <a:endParaRPr lang="en-US" dirty="0"/>
          </a:p>
        </p:txBody>
      </p:sp>
      <p:sp>
        <p:nvSpPr>
          <p:cNvPr id="8" name="Title 7"/>
          <p:cNvSpPr>
            <a:spLocks noGrp="1"/>
          </p:cNvSpPr>
          <p:nvPr>
            <p:ph type="title"/>
          </p:nvPr>
        </p:nvSpPr>
        <p:spPr>
          <a:xfrm>
            <a:off x="2057400" y="457200"/>
            <a:ext cx="4093464" cy="685800"/>
          </a:xfrm>
        </p:spPr>
        <p:txBody>
          <a:bodyPr>
            <a:normAutofit fontScale="90000"/>
          </a:bodyPr>
          <a:lstStyle/>
          <a:p>
            <a:r>
              <a:rPr lang="en-US" dirty="0" smtClean="0">
                <a:solidFill>
                  <a:schemeClr val="accent6">
                    <a:lumMod val="75000"/>
                  </a:schemeClr>
                </a:solidFill>
                <a:latin typeface="Monotype Corsiva" pitchFamily="66" charset="0"/>
              </a:rPr>
              <a:t>Output devices</a:t>
            </a:r>
            <a:endParaRPr lang="en-US" dirty="0">
              <a:solidFill>
                <a:schemeClr val="accent6">
                  <a:lumMod val="75000"/>
                </a:schemeClr>
              </a:solidFill>
              <a:latin typeface="Monotype Corsiva" pitchFamily="66" charset="0"/>
            </a:endParaRPr>
          </a:p>
        </p:txBody>
      </p:sp>
      <p:pic>
        <p:nvPicPr>
          <p:cNvPr id="11" name="Picture 10" descr="download (19).jpg"/>
          <p:cNvPicPr>
            <a:picLocks noChangeAspect="1"/>
          </p:cNvPicPr>
          <p:nvPr/>
        </p:nvPicPr>
        <p:blipFill>
          <a:blip r:embed="rId13"/>
          <a:stretch>
            <a:fillRect/>
          </a:stretch>
        </p:blipFill>
        <p:spPr>
          <a:xfrm>
            <a:off x="8991600" y="2590804"/>
            <a:ext cx="2743200" cy="1971675"/>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 xmlns:a16="http://schemas.microsoft.com/office/drawing/2014/main" id="{1C8FBC70-0C01-654F-93F8-C6517D11928C}"/>
              </a:ext>
            </a:extLst>
          </p:cNvPr>
          <p:cNvPicPr>
            <a:picLocks noChangeAspect="1"/>
          </p:cNvPicPr>
          <p:nvPr/>
        </p:nvPicPr>
        <p:blipFill>
          <a:blip r:embed="rId2"/>
          <a:stretch>
            <a:fillRect/>
          </a:stretch>
        </p:blipFill>
        <p:spPr>
          <a:xfrm>
            <a:off x="539167" y="1458968"/>
            <a:ext cx="3147911" cy="2776575"/>
          </a:xfrm>
          <a:prstGeom prst="rect">
            <a:avLst/>
          </a:prstGeom>
        </p:spPr>
      </p:pic>
      <p:sp>
        <p:nvSpPr>
          <p:cNvPr id="10" name="TextBox 9">
            <a:extLst>
              <a:ext uri="{FF2B5EF4-FFF2-40B4-BE49-F238E27FC236}">
                <a16:creationId xmlns="" xmlns:a16="http://schemas.microsoft.com/office/drawing/2014/main" id="{F693FC16-0AD4-D749-B76A-F5C9EBCFB6DC}"/>
              </a:ext>
            </a:extLst>
          </p:cNvPr>
          <p:cNvSpPr txBox="1"/>
          <p:nvPr/>
        </p:nvSpPr>
        <p:spPr>
          <a:xfrm>
            <a:off x="4038600" y="1066800"/>
            <a:ext cx="8001000" cy="3170099"/>
          </a:xfrm>
          <a:prstGeom prst="rect">
            <a:avLst/>
          </a:prstGeom>
          <a:noFill/>
        </p:spPr>
        <p:txBody>
          <a:bodyPr wrap="square">
            <a:spAutoFit/>
          </a:bodyPr>
          <a:lstStyle/>
          <a:p>
            <a:pPr marL="285750" indent="-285750" algn="just" fontAlgn="base">
              <a:buFont typeface="Arial" panose="020B0604020202020204" pitchFamily="34" charset="0"/>
              <a:buChar char="•"/>
            </a:pPr>
            <a:r>
              <a:rPr lang="en-US" sz="2000" b="0" i="0" dirty="0">
                <a:solidFill>
                  <a:schemeClr val="accent3">
                    <a:lumMod val="75000"/>
                  </a:schemeClr>
                </a:solidFill>
                <a:effectLst/>
                <a:latin typeface="Monotype Corsiva" pitchFamily="66" charset="0"/>
              </a:rPr>
              <a:t>The computer monitor is a significant part, without it the user cannot function the computer. The screen of the monitor allows the user to interact with the computer. The monitor screen is for visual display of all types of information provided by the computer.</a:t>
            </a:r>
          </a:p>
          <a:p>
            <a:pPr marL="285750" indent="-285750" algn="just" fontAlgn="base">
              <a:buFont typeface="Arial" panose="020B0604020202020204" pitchFamily="34" charset="0"/>
              <a:buChar char="•"/>
            </a:pPr>
            <a:r>
              <a:rPr lang="en-US" sz="2000" b="0" i="0" dirty="0">
                <a:solidFill>
                  <a:schemeClr val="accent3">
                    <a:lumMod val="75000"/>
                  </a:schemeClr>
                </a:solidFill>
                <a:effectLst/>
                <a:latin typeface="Monotype Corsiva" pitchFamily="66" charset="0"/>
              </a:rPr>
              <a:t>The </a:t>
            </a:r>
            <a:r>
              <a:rPr lang="en-US" sz="2000" b="1" i="0" u="sng" dirty="0">
                <a:solidFill>
                  <a:schemeClr val="accent3">
                    <a:lumMod val="75000"/>
                  </a:schemeClr>
                </a:solidFill>
                <a:effectLst/>
                <a:latin typeface="Monotype Corsiva" pitchFamily="66" charset="0"/>
              </a:rPr>
              <a:t>main function of the monitor is obviously visual</a:t>
            </a:r>
            <a:r>
              <a:rPr lang="en-US" sz="2000" b="0" i="0" dirty="0">
                <a:solidFill>
                  <a:schemeClr val="accent3">
                    <a:lumMod val="75000"/>
                  </a:schemeClr>
                </a:solidFill>
                <a:effectLst/>
                <a:latin typeface="Monotype Corsiva" pitchFamily="66" charset="0"/>
              </a:rPr>
              <a:t>. As it acts as an interface between the CPU and the user. It doesn’t matter how powerful or fast your computer is, without a monitor display, the computer is incomplete or even useless.</a:t>
            </a:r>
          </a:p>
          <a:p>
            <a:pPr marL="285750" indent="-285750" algn="just" fontAlgn="base">
              <a:buFont typeface="Arial" panose="020B0604020202020204" pitchFamily="34" charset="0"/>
              <a:buChar char="•"/>
            </a:pPr>
            <a:r>
              <a:rPr lang="en-US" sz="2000" b="0" i="0" dirty="0">
                <a:solidFill>
                  <a:schemeClr val="accent3">
                    <a:lumMod val="75000"/>
                  </a:schemeClr>
                </a:solidFill>
                <a:effectLst/>
                <a:latin typeface="Monotype Corsiva" pitchFamily="66" charset="0"/>
              </a:rPr>
              <a:t>The monitor is designed to display all kinds of information like </a:t>
            </a:r>
            <a:r>
              <a:rPr lang="en-US" sz="2000" b="0" i="0" u="sng" dirty="0">
                <a:solidFill>
                  <a:schemeClr val="accent3">
                    <a:lumMod val="75000"/>
                  </a:schemeClr>
                </a:solidFill>
                <a:effectLst/>
                <a:latin typeface="Monotype Corsiva" pitchFamily="66" charset="0"/>
              </a:rPr>
              <a:t>image, video, symbolic, graphical, etc, as Soft Copy on its screen</a:t>
            </a:r>
            <a:r>
              <a:rPr lang="en-US" sz="2000" b="0" i="0" dirty="0">
                <a:solidFill>
                  <a:schemeClr val="accent3">
                    <a:lumMod val="75000"/>
                  </a:schemeClr>
                </a:solidFill>
                <a:effectLst/>
                <a:latin typeface="Monotype Corsiva" pitchFamily="66" charset="0"/>
              </a:rPr>
              <a:t>. A cable is connected with a video adapter that is set up with the computer’s motherboard to display the given data.</a:t>
            </a:r>
          </a:p>
        </p:txBody>
      </p:sp>
      <p:sp>
        <p:nvSpPr>
          <p:cNvPr id="9" name="Title 8">
            <a:extLst>
              <a:ext uri="{FF2B5EF4-FFF2-40B4-BE49-F238E27FC236}">
                <a16:creationId xmlns="" xmlns:a16="http://schemas.microsoft.com/office/drawing/2014/main" id="{72E7F042-D13E-0A4D-A3B6-6B93A03F7C02}"/>
              </a:ext>
            </a:extLst>
          </p:cNvPr>
          <p:cNvSpPr>
            <a:spLocks noGrp="1"/>
          </p:cNvSpPr>
          <p:nvPr>
            <p:ph type="title"/>
          </p:nvPr>
        </p:nvSpPr>
        <p:spPr>
          <a:xfrm>
            <a:off x="1066800" y="304801"/>
            <a:ext cx="1905000" cy="914400"/>
          </a:xfrm>
        </p:spPr>
        <p:txBody>
          <a:bodyPr>
            <a:normAutofit/>
          </a:bodyPr>
          <a:lstStyle/>
          <a:p>
            <a:r>
              <a:rPr lang="en-US" sz="2800" dirty="0" smtClean="0">
                <a:solidFill>
                  <a:srgbClr val="FF0000"/>
                </a:solidFill>
                <a:latin typeface="Algerian" pitchFamily="82" charset="0"/>
              </a:rPr>
              <a:t>MONITOR</a:t>
            </a:r>
            <a:endParaRPr lang="en-US" sz="2800" dirty="0">
              <a:solidFill>
                <a:srgbClr val="FF0000"/>
              </a:solidFill>
              <a:latin typeface="Algerian" pitchFamily="82" charset="0"/>
            </a:endParaRPr>
          </a:p>
        </p:txBody>
      </p:sp>
    </p:spTree>
    <p:extLst>
      <p:ext uri="{BB962C8B-B14F-4D97-AF65-F5344CB8AC3E}">
        <p14:creationId xmlns="" xmlns:p14="http://schemas.microsoft.com/office/powerpoint/2010/main" val="321160708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DA85AF-E6AC-41A0-A891-055A94893D56}"/>
              </a:ext>
            </a:extLst>
          </p:cNvPr>
          <p:cNvSpPr txBox="1">
            <a:spLocks/>
          </p:cNvSpPr>
          <p:nvPr/>
        </p:nvSpPr>
        <p:spPr>
          <a:xfrm>
            <a:off x="3320066" y="764373"/>
            <a:ext cx="8186134" cy="1180153"/>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smtClean="0">
                <a:ln>
                  <a:noFill/>
                </a:ln>
                <a:solidFill>
                  <a:schemeClr val="accent2"/>
                </a:solidFill>
                <a:effectLst>
                  <a:outerShdw blurRad="31750" dist="25400" dir="5400000" algn="tl" rotWithShape="0">
                    <a:srgbClr val="000000">
                      <a:alpha val="25000"/>
                    </a:srgbClr>
                  </a:outerShdw>
                </a:effectLst>
                <a:uLnTx/>
                <a:uFillTx/>
                <a:latin typeface="Arial" panose="020B0604020202020204" pitchFamily="34" charset="0"/>
                <a:ea typeface="+mj-ea"/>
                <a:cs typeface="Arial" panose="020B0604020202020204" pitchFamily="34" charset="0"/>
              </a:rPr>
              <a:t>1.LIQUID CRYSTAL DISPLAY(LCD)</a:t>
            </a:r>
            <a:endParaRPr kumimoji="0" lang="en-IN" sz="3600" b="1" i="0" u="none" strike="noStrike" kern="1200" cap="none" spc="0" normalizeH="0" baseline="0" noProof="0" dirty="0">
              <a:ln>
                <a:noFill/>
              </a:ln>
              <a:solidFill>
                <a:schemeClr val="accent2"/>
              </a:solidFill>
              <a:effectLst>
                <a:outerShdw blurRad="31750" dist="25400" dir="5400000" algn="tl" rotWithShape="0">
                  <a:srgbClr val="000000">
                    <a:alpha val="25000"/>
                  </a:srgbClr>
                </a:outerShdw>
              </a:effectLst>
              <a:uLnTx/>
              <a:uFillTx/>
              <a:latin typeface="Arial" panose="020B060402020202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5A4F5ACA-1F81-4C65-B3B3-6EF090C6B68F}"/>
              </a:ext>
            </a:extLst>
          </p:cNvPr>
          <p:cNvSpPr txBox="1">
            <a:spLocks/>
          </p:cNvSpPr>
          <p:nvPr/>
        </p:nvSpPr>
        <p:spPr>
          <a:xfrm>
            <a:off x="1219200" y="2194561"/>
            <a:ext cx="10287000" cy="3672840"/>
          </a:xfrm>
          <a:prstGeom prst="rect">
            <a:avLst/>
          </a:prstGeom>
        </p:spPr>
        <p:txBody>
          <a:bodyPr>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Liquid Crystal Display</a:t>
            </a:r>
            <a:r>
              <a:rPr kumimoji="0" lang="en-US" sz="20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0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LCD</a:t>
            </a:r>
            <a:r>
              <a:rPr kumimoji="0" lang="en-US" sz="20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0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monitors</a:t>
            </a:r>
            <a:r>
              <a:rPr kumimoji="0" lang="en-US" sz="20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 feature a layer of liquid held between two pieces of polarized glass. </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The </a:t>
            </a:r>
            <a:r>
              <a:rPr kumimoji="0" lang="en-US" sz="20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LCD monitor</a:t>
            </a:r>
            <a:r>
              <a:rPr kumimoji="0" lang="en-US" sz="20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 does not produce its own light. Instead, additional lighting behind the screen shines through the glass and illuminates the crystals.</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0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LCD monitors</a:t>
            </a:r>
            <a:r>
              <a:rPr kumimoji="0" lang="en-US" sz="20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 are usually backlit by fluorescent lamps</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Lifespan of 30,000 hours (eight years of use at 10 hours per day)</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 lower price point due to being on the market for a longer period of time</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Burn-in is not really an issue, making LCD monitors good for gamers since heads-up display (HUD) elements in some video games can lead to image retention</a:t>
            </a:r>
          </a:p>
          <a:p>
            <a:pPr marL="0" marR="0" lvl="0" indent="0" algn="l" defTabSz="914400" rtl="0" eaLnBrk="1" fontAlgn="auto" latinLnBrk="0" hangingPunct="1">
              <a:lnSpc>
                <a:spcPct val="100000"/>
              </a:lnSpc>
              <a:spcBef>
                <a:spcPts val="400"/>
              </a:spcBef>
              <a:spcAft>
                <a:spcPts val="0"/>
              </a:spcAft>
              <a:buClr>
                <a:schemeClr val="accent1"/>
              </a:buClr>
              <a:buSzPct val="68000"/>
              <a:buFont typeface="Wingdings 3"/>
              <a:buNone/>
              <a:tabLst/>
              <a:defRPr/>
            </a:pPr>
            <a:endParaRPr kumimoji="0" lang="en-IN"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 xmlns:a16="http://schemas.microsoft.com/office/drawing/2014/main" id="{059E8154-E870-43C0-AF59-FD2DC674ED60}"/>
              </a:ext>
            </a:extLst>
          </p:cNvPr>
          <p:cNvSpPr txBox="1">
            <a:spLocks/>
          </p:cNvSpPr>
          <p:nvPr/>
        </p:nvSpPr>
        <p:spPr>
          <a:xfrm>
            <a:off x="1143000" y="1066801"/>
            <a:ext cx="10820400" cy="3581400"/>
          </a:xfrm>
          <a:prstGeom prst="rect">
            <a:avLst/>
          </a:prstGeom>
        </p:spPr>
        <p:txBody>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IN" sz="27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a:t>
            </a:r>
            <a:r>
              <a:rPr kumimoji="0" lang="en-IN"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Top five advantages of LCD monitor are:</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ü"/>
              <a:tabLst/>
              <a:defRPr/>
            </a:pPr>
            <a:r>
              <a:rPr kumimoji="0" lang="en-IN"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Energy Efficient</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ü"/>
              <a:tabLst/>
              <a:defRPr/>
            </a:pPr>
            <a:r>
              <a:rPr kumimoji="0" lang="en-IN"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Long-Lasting</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ü"/>
              <a:tabLst/>
              <a:defRPr/>
            </a:pPr>
            <a:r>
              <a:rPr kumimoji="0" lang="en-IN"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LED Backlighting</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ü"/>
              <a:tabLst/>
              <a:defRPr/>
            </a:pPr>
            <a:r>
              <a:rPr kumimoji="0" lang="en-IN"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No Screen Burn-In</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ü"/>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Supports Small and Low-Profile Sizes</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endParaRPr kumimoji="0" lang="en-IN"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5" name="Picture 2" descr="Computer LCD Screen at Rs 3000/piece | Computer LCD Screen, LCD PC Monitor,  Liquid Crystal Display Monitor, Liquid Crystal Display PC Monitor, LCD  Colour Monitor - Swastik Infotech, New Delhi | ID: 8961444055">
            <a:extLst>
              <a:ext uri="{FF2B5EF4-FFF2-40B4-BE49-F238E27FC236}">
                <a16:creationId xmlns="" xmlns:a16="http://schemas.microsoft.com/office/drawing/2014/main" id="{C267C3EC-D137-4082-A348-A7C4997A5A92}"/>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779921" y="1509132"/>
            <a:ext cx="3175000" cy="237490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4D1986-1005-42A6-8963-39FC641CFECB}"/>
              </a:ext>
            </a:extLst>
          </p:cNvPr>
          <p:cNvSpPr txBox="1">
            <a:spLocks/>
          </p:cNvSpPr>
          <p:nvPr/>
        </p:nvSpPr>
        <p:spPr>
          <a:xfrm>
            <a:off x="2895600" y="152400"/>
            <a:ext cx="3657600" cy="1143000"/>
          </a:xfrm>
          <a:prstGeom prst="rect">
            <a:avLst/>
          </a:prstGeom>
        </p:spPr>
        <p:txBody>
          <a:bodyPr>
            <a:normAutofit fontScale="375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000" b="0"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t/>
            </a:r>
            <a:br>
              <a:rPr kumimoji="0" lang="en-IN" sz="4000" b="0"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br>
            <a:r>
              <a:rPr kumimoji="0" lang="en-IN" sz="4000" b="0"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t> </a:t>
            </a:r>
            <a:r>
              <a:rPr kumimoji="0" lang="en-IN" sz="8000" b="0" i="0" u="none" strike="noStrike" kern="1200" cap="none" spc="0" normalizeH="0" baseline="0" noProof="0" dirty="0" smtClean="0">
                <a:ln>
                  <a:noFill/>
                </a:ln>
                <a:solidFill>
                  <a:schemeClr val="accent2"/>
                </a:solidFill>
                <a:effectLst/>
                <a:uLnTx/>
                <a:uFillTx/>
                <a:latin typeface="Monotype Corsiva" pitchFamily="66" charset="0"/>
                <a:ea typeface="+mj-ea"/>
                <a:cs typeface="Times New Roman" pitchFamily="18" charset="0"/>
              </a:rPr>
              <a:t>3. CHIPSET</a:t>
            </a:r>
            <a:br>
              <a:rPr kumimoji="0" lang="en-IN" sz="8000" b="0" i="0" u="none" strike="noStrike" kern="1200" cap="none" spc="0" normalizeH="0" baseline="0" noProof="0" dirty="0" smtClean="0">
                <a:ln>
                  <a:noFill/>
                </a:ln>
                <a:solidFill>
                  <a:schemeClr val="accent2"/>
                </a:solidFill>
                <a:effectLst/>
                <a:uLnTx/>
                <a:uFillTx/>
                <a:latin typeface="Monotype Corsiva" pitchFamily="66" charset="0"/>
                <a:ea typeface="+mj-ea"/>
                <a:cs typeface="Times New Roman" pitchFamily="18" charset="0"/>
              </a:rPr>
            </a:br>
            <a:endParaRPr kumimoji="0" lang="en-IN" sz="8000" b="0" i="0" u="none" strike="noStrike" kern="1200" cap="none" spc="0" normalizeH="0" baseline="0" noProof="0" dirty="0">
              <a:ln>
                <a:noFill/>
              </a:ln>
              <a:solidFill>
                <a:schemeClr val="accent2"/>
              </a:solidFill>
              <a:effectLst/>
              <a:uLnTx/>
              <a:uFillTx/>
              <a:latin typeface="Monotype Corsiva" pitchFamily="66" charset="0"/>
              <a:ea typeface="+mj-ea"/>
              <a:cs typeface="Times New Roman" pitchFamily="18" charset="0"/>
            </a:endParaRPr>
          </a:p>
        </p:txBody>
      </p:sp>
      <p:sp>
        <p:nvSpPr>
          <p:cNvPr id="3" name="Content Placeholder 2">
            <a:extLst>
              <a:ext uri="{FF2B5EF4-FFF2-40B4-BE49-F238E27FC236}">
                <a16:creationId xmlns="" xmlns:a16="http://schemas.microsoft.com/office/drawing/2014/main" id="{87E3F658-6BD8-4511-9119-49E26387C08A}"/>
              </a:ext>
            </a:extLst>
          </p:cNvPr>
          <p:cNvSpPr txBox="1">
            <a:spLocks/>
          </p:cNvSpPr>
          <p:nvPr/>
        </p:nvSpPr>
        <p:spPr>
          <a:xfrm>
            <a:off x="1066800" y="1295400"/>
            <a:ext cx="7315200" cy="1981200"/>
          </a:xfrm>
          <a:prstGeom prst="rect">
            <a:avLst/>
          </a:prstGeom>
        </p:spPr>
        <p:txBody>
          <a:bodyPr>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Living on the </a:t>
            </a: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motherboard</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 PC's </a:t>
            </a: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chipset</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controls the communication between the CPU, RAM, storage and other peripherals.</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The </a:t>
            </a: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chipset</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determines how many high-speed components or USB devices your best </a:t>
            </a: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motherboard</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can support.</a:t>
            </a:r>
          </a:p>
          <a:p>
            <a:pPr marL="0" marR="0" lvl="0" indent="0" algn="l" defTabSz="914400" rtl="0" eaLnBrk="1" fontAlgn="auto" latinLnBrk="0" hangingPunct="1">
              <a:lnSpc>
                <a:spcPct val="100000"/>
              </a:lnSpc>
              <a:spcBef>
                <a:spcPts val="580"/>
              </a:spcBef>
              <a:spcAft>
                <a:spcPts val="0"/>
              </a:spcAft>
              <a:buClr>
                <a:schemeClr val="accent1"/>
              </a:buClr>
              <a:buSzPct val="85000"/>
              <a:buFont typeface="Wingdings 2"/>
              <a:buNone/>
              <a:tabLst/>
              <a:defRPr/>
            </a:pPr>
            <a:endPar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endParaRPr>
          </a:p>
          <a:p>
            <a:pPr marL="0" marR="0" lvl="0" indent="0" algn="l" defTabSz="914400" rtl="0" eaLnBrk="1" fontAlgn="auto" latinLnBrk="0" hangingPunct="1">
              <a:lnSpc>
                <a:spcPct val="100000"/>
              </a:lnSpc>
              <a:spcBef>
                <a:spcPts val="580"/>
              </a:spcBef>
              <a:spcAft>
                <a:spcPts val="0"/>
              </a:spcAft>
              <a:buClr>
                <a:schemeClr val="accent1"/>
              </a:buClr>
              <a:buSzPct val="85000"/>
              <a:buFont typeface="Wingdings 2"/>
              <a:buNone/>
              <a:tabLst/>
              <a:defRPr/>
            </a:pPr>
            <a:endParaRPr kumimoji="0" lang="en-IN"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4" name="Picture 3">
            <a:extLst>
              <a:ext uri="{FF2B5EF4-FFF2-40B4-BE49-F238E27FC236}">
                <a16:creationId xmlns="" xmlns:a16="http://schemas.microsoft.com/office/drawing/2014/main" id="{51A89C4B-76FD-48AF-84FF-0009E68771C7}"/>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810000" y="3276600"/>
            <a:ext cx="3801214" cy="259080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EBAA9C-7C4C-4F35-ACDA-2B7A222CDF57}"/>
              </a:ext>
            </a:extLst>
          </p:cNvPr>
          <p:cNvSpPr txBox="1">
            <a:spLocks/>
          </p:cNvSpPr>
          <p:nvPr/>
        </p:nvSpPr>
        <p:spPr>
          <a:xfrm>
            <a:off x="3138152" y="764373"/>
            <a:ext cx="8368048" cy="835827"/>
          </a:xfrm>
          <a:prstGeom prst="rect">
            <a:avLst/>
          </a:prstGeom>
        </p:spPr>
        <p:txBody>
          <a:bodyP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chemeClr val="accent2"/>
                </a:solidFill>
                <a:effectLst>
                  <a:outerShdw blurRad="31750" dist="25400" dir="5400000" algn="tl" rotWithShape="0">
                    <a:srgbClr val="000000">
                      <a:alpha val="25000"/>
                    </a:srgbClr>
                  </a:outerShdw>
                </a:effectLst>
                <a:uLnTx/>
                <a:uFillTx/>
                <a:latin typeface="+mj-lt"/>
                <a:ea typeface="+mj-ea"/>
                <a:cs typeface="+mj-cs"/>
              </a:rPr>
              <a:t>2.LI</a:t>
            </a:r>
            <a:r>
              <a:rPr kumimoji="0" lang="en-US" sz="3600" b="1" i="0" u="none" strike="noStrike" kern="1200" cap="none" spc="0" normalizeH="0" baseline="0" noProof="0" dirty="0" smtClean="0">
                <a:ln>
                  <a:noFill/>
                </a:ln>
                <a:solidFill>
                  <a:schemeClr val="accent2"/>
                </a:solidFill>
                <a:effectLst>
                  <a:outerShdw blurRad="31750" dist="25400" dir="5400000" algn="tl" rotWithShape="0">
                    <a:srgbClr val="000000">
                      <a:alpha val="25000"/>
                    </a:srgbClr>
                  </a:outerShdw>
                </a:effectLst>
                <a:uLnTx/>
                <a:uFillTx/>
                <a:latin typeface="Arial" panose="020B0604020202020204" pitchFamily="34" charset="0"/>
                <a:ea typeface="+mj-ea"/>
                <a:cs typeface="Arial" panose="020B0604020202020204" pitchFamily="34" charset="0"/>
              </a:rPr>
              <a:t>QUID EMITTING DIODE(LED)</a:t>
            </a:r>
            <a:endParaRPr kumimoji="0" lang="en-IN" sz="3600" b="1" i="0" u="none" strike="noStrike" kern="1200" cap="none" spc="0" normalizeH="0" baseline="0" noProof="0" dirty="0">
              <a:ln>
                <a:noFill/>
              </a:ln>
              <a:solidFill>
                <a:schemeClr val="accent2"/>
              </a:solidFill>
              <a:effectLst>
                <a:outerShdw blurRad="31750" dist="25400" dir="5400000" algn="tl" rotWithShape="0">
                  <a:srgbClr val="000000">
                    <a:alpha val="25000"/>
                  </a:srgbClr>
                </a:outerShdw>
              </a:effectLst>
              <a:uLnTx/>
              <a:uFillTx/>
              <a:latin typeface="+mj-lt"/>
              <a:ea typeface="+mj-ea"/>
              <a:cs typeface="+mj-cs"/>
            </a:endParaRPr>
          </a:p>
        </p:txBody>
      </p:sp>
      <p:sp>
        <p:nvSpPr>
          <p:cNvPr id="3" name="Content Placeholder 2">
            <a:extLst>
              <a:ext uri="{FF2B5EF4-FFF2-40B4-BE49-F238E27FC236}">
                <a16:creationId xmlns="" xmlns:a16="http://schemas.microsoft.com/office/drawing/2014/main" id="{63CED1D0-70A8-445F-8744-C28F297A6783}"/>
              </a:ext>
            </a:extLst>
          </p:cNvPr>
          <p:cNvSpPr txBox="1">
            <a:spLocks/>
          </p:cNvSpPr>
          <p:nvPr/>
        </p:nvSpPr>
        <p:spPr>
          <a:xfrm>
            <a:off x="990600" y="2194561"/>
            <a:ext cx="10515600" cy="3672840"/>
          </a:xfrm>
          <a:prstGeom prst="rect">
            <a:avLst/>
          </a:prstGeom>
        </p:spPr>
        <p:txBody>
          <a:bodyPr>
            <a:no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 LED display is a flat panel display that uses an array of light-emitting diodes as pixels for a video display. Their brightness allows them to be used outdoors where they are visible in the sun for store signs and billboards.</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The basic advantage is the appearance of LEDs, which look too awesome. It provides the slim screen with sleek design which is adjustable at any place.</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 LEDs are far better than LCD monitors because they do not use fluorescent bulbs due to which they are lighter and thinner in weight. LEDs consume less energy and save a lot of power. </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LEDs provide bright image quality by enhancing the contrast and enriching the range of colors. The wavelength range of lights used are such that to give high quality. </a:t>
            </a:r>
            <a:endParaRPr kumimoji="0" lang="en-IN"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3">
            <a:extLst>
              <a:ext uri="{FF2B5EF4-FFF2-40B4-BE49-F238E27FC236}">
                <a16:creationId xmlns="" xmlns:a16="http://schemas.microsoft.com/office/drawing/2014/main" id="{5068CDDF-457A-471F-826C-AAB782282748}"/>
              </a:ext>
            </a:extLst>
          </p:cNvPr>
          <p:cNvSpPr txBox="1">
            <a:spLocks/>
          </p:cNvSpPr>
          <p:nvPr/>
        </p:nvSpPr>
        <p:spPr>
          <a:xfrm>
            <a:off x="533400" y="838200"/>
            <a:ext cx="11240218" cy="4574508"/>
          </a:xfrm>
          <a:prstGeom prst="rect">
            <a:avLst/>
          </a:prstGeom>
        </p:spPr>
        <p:txBody>
          <a:bodyPr>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These LEDs monitor produces flicker free image which reduces eye fatigue, eye strains and headaches. They have a long lifespan in comparison to the LCD’s. The LCD’s use fluorescent bulbs due to which they consume a lot of power.</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LEDs are environment-friendly and easy to use. Very efficient in giving response and also by controlling their brightness and color. Once you buy the LED then you save in terms of money and time for its maintenance. </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LEDs don’t produce heat because they do not contain the fluorescent bulbs which can also cause damage by short-circuiting.</a:t>
            </a:r>
            <a:endParaRPr kumimoji="0" lang="en-IN"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9" name="Picture 4" descr="LED Monitor, Light Emitting Diode Monitor, LED मॉनिटर in Hanumantha Nagar,  Bengaluru , Compuzone Inc | ID: 9862438648">
            <a:extLst>
              <a:ext uri="{FF2B5EF4-FFF2-40B4-BE49-F238E27FC236}">
                <a16:creationId xmlns="" xmlns:a16="http://schemas.microsoft.com/office/drawing/2014/main" id="{D17229F6-AB37-4D1C-A1A4-76E1197AC01E}"/>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145761" y="3136495"/>
            <a:ext cx="3436639" cy="294249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EAACC0-91B1-4E3C-85B0-94EF5B03121B}"/>
              </a:ext>
            </a:extLst>
          </p:cNvPr>
          <p:cNvSpPr txBox="1">
            <a:spLocks/>
          </p:cNvSpPr>
          <p:nvPr/>
        </p:nvSpPr>
        <p:spPr>
          <a:xfrm>
            <a:off x="3198790" y="764373"/>
            <a:ext cx="6021410" cy="912027"/>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chemeClr val="accent1"/>
                </a:solidFill>
                <a:effectLst>
                  <a:outerShdw blurRad="31750" dist="25400" dir="5400000" algn="tl" rotWithShape="0">
                    <a:srgbClr val="000000">
                      <a:alpha val="25000"/>
                    </a:srgbClr>
                  </a:outerShdw>
                </a:effectLst>
                <a:uLnTx/>
                <a:uFillTx/>
                <a:latin typeface="Baskerville Old Face" panose="02020602080505020303" pitchFamily="18" charset="0"/>
                <a:ea typeface="+mj-ea"/>
                <a:cs typeface="+mj-cs"/>
              </a:rPr>
              <a:t>PHERIPHERAL DEVICE</a:t>
            </a:r>
            <a:endParaRPr kumimoji="0" lang="en-IN" sz="3600" b="1" i="0" u="none" strike="noStrike" kern="1200" cap="none" spc="0" normalizeH="0" baseline="0" noProof="0" dirty="0">
              <a:ln>
                <a:noFill/>
              </a:ln>
              <a:solidFill>
                <a:schemeClr val="accent1"/>
              </a:solidFill>
              <a:effectLst>
                <a:outerShdw blurRad="31750" dist="25400" dir="5400000" algn="tl" rotWithShape="0">
                  <a:srgbClr val="000000">
                    <a:alpha val="25000"/>
                  </a:srgbClr>
                </a:outerShdw>
              </a:effectLst>
              <a:uLnTx/>
              <a:uFillTx/>
              <a:latin typeface="Baskerville Old Face" panose="02020602080505020303" pitchFamily="18" charset="0"/>
              <a:ea typeface="+mj-ea"/>
              <a:cs typeface="+mj-cs"/>
            </a:endParaRPr>
          </a:p>
        </p:txBody>
      </p:sp>
      <p:sp>
        <p:nvSpPr>
          <p:cNvPr id="3" name="Content Placeholder 2">
            <a:extLst>
              <a:ext uri="{FF2B5EF4-FFF2-40B4-BE49-F238E27FC236}">
                <a16:creationId xmlns="" xmlns:a16="http://schemas.microsoft.com/office/drawing/2014/main" id="{6A5AC195-6262-42A7-BB1F-B7E71C7613BB}"/>
              </a:ext>
            </a:extLst>
          </p:cNvPr>
          <p:cNvSpPr txBox="1">
            <a:spLocks/>
          </p:cNvSpPr>
          <p:nvPr/>
        </p:nvSpPr>
        <p:spPr>
          <a:xfrm>
            <a:off x="1066800" y="2194561"/>
            <a:ext cx="10439400" cy="2072639"/>
          </a:xfrm>
          <a:prstGeom prst="rect">
            <a:avLst/>
          </a:prstGeom>
        </p:spPr>
        <p:txBody>
          <a:bodyPr>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 peripheral device is generally defined as any auxiliary device such as a computer mouse or keyboard, that connects to and works with the computer in some way. </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Other examples of peripherals are expansion cards, graphics cards, image scanners, tape drives, microphones, loudspeakers, webcams, and digital cameras.</a:t>
            </a:r>
            <a:endParaRPr kumimoji="0" lang="en-IN"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676400" y="381000"/>
            <a:ext cx="2438400" cy="609600"/>
          </a:xfrm>
        </p:spPr>
        <p:txBody>
          <a:bodyPr>
            <a:normAutofit/>
          </a:bodyPr>
          <a:lstStyle/>
          <a:p>
            <a:r>
              <a:rPr lang="en-US" sz="3200" dirty="0" smtClean="0">
                <a:solidFill>
                  <a:schemeClr val="accent6">
                    <a:lumMod val="75000"/>
                  </a:schemeClr>
                </a:solidFill>
                <a:latin typeface="Monotype Corsiva" pitchFamily="66" charset="0"/>
              </a:rPr>
              <a:t> PRINTER</a:t>
            </a:r>
            <a:endParaRPr lang="en-US" sz="3200" dirty="0">
              <a:solidFill>
                <a:schemeClr val="accent6">
                  <a:lumMod val="75000"/>
                </a:schemeClr>
              </a:solidFill>
              <a:latin typeface="Monotype Corsiva" pitchFamily="66" charset="0"/>
            </a:endParaRPr>
          </a:p>
        </p:txBody>
      </p:sp>
      <p:pic>
        <p:nvPicPr>
          <p:cNvPr id="5" name="Picture 5">
            <a:extLst>
              <a:ext uri="{FF2B5EF4-FFF2-40B4-BE49-F238E27FC236}">
                <a16:creationId xmlns="" xmlns:a16="http://schemas.microsoft.com/office/drawing/2014/main" id="{EB99EB03-6DCF-2F44-B467-64EAF72F1C71}"/>
              </a:ext>
            </a:extLst>
          </p:cNvPr>
          <p:cNvPicPr>
            <a:picLocks noGrp="1" noChangeAspect="1"/>
          </p:cNvPicPr>
          <p:nvPr>
            <p:ph sz="half" idx="1"/>
          </p:nvPr>
        </p:nvPicPr>
        <p:blipFill>
          <a:blip r:embed="rId2"/>
          <a:stretch>
            <a:fillRect/>
          </a:stretch>
        </p:blipFill>
        <p:spPr>
          <a:xfrm>
            <a:off x="762001" y="1524000"/>
            <a:ext cx="3200399" cy="1916861"/>
          </a:xfrm>
        </p:spPr>
      </p:pic>
      <p:sp>
        <p:nvSpPr>
          <p:cNvPr id="7" name="TextBox 6">
            <a:extLst>
              <a:ext uri="{FF2B5EF4-FFF2-40B4-BE49-F238E27FC236}">
                <a16:creationId xmlns="" xmlns:a16="http://schemas.microsoft.com/office/drawing/2014/main" id="{37CF1D0C-17CA-6648-A942-F2B41A399FD9}"/>
              </a:ext>
            </a:extLst>
          </p:cNvPr>
          <p:cNvSpPr txBox="1"/>
          <p:nvPr/>
        </p:nvSpPr>
        <p:spPr>
          <a:xfrm>
            <a:off x="4495800" y="494028"/>
            <a:ext cx="7467600" cy="4093428"/>
          </a:xfrm>
          <a:prstGeom prst="rect">
            <a:avLst/>
          </a:prstGeom>
          <a:noFill/>
        </p:spPr>
        <p:txBody>
          <a:bodyPr wrap="square">
            <a:spAutoFit/>
          </a:bodyPr>
          <a:lstStyle/>
          <a:p>
            <a:pPr marL="285750" indent="-285750" algn="just" fontAlgn="base">
              <a:buFont typeface="Arial" panose="020B0604020202020204" pitchFamily="34" charset="0"/>
              <a:buChar char="•"/>
            </a:pPr>
            <a:r>
              <a:rPr lang="en-US" sz="2000" b="0" i="0" dirty="0">
                <a:solidFill>
                  <a:schemeClr val="accent3">
                    <a:lumMod val="75000"/>
                  </a:schemeClr>
                </a:solidFill>
                <a:effectLst/>
                <a:latin typeface="Monotype Corsiva" pitchFamily="66" charset="0"/>
              </a:rPr>
              <a:t>A printer is a device whose main function to print electronic information like text and images onto paper as a hard copy. </a:t>
            </a:r>
            <a:endParaRPr lang="en-US" sz="2000" b="0" i="0" dirty="0" smtClean="0">
              <a:solidFill>
                <a:schemeClr val="accent3">
                  <a:lumMod val="75000"/>
                </a:schemeClr>
              </a:solidFill>
              <a:effectLst/>
              <a:latin typeface="Monotype Corsiva" pitchFamily="66" charset="0"/>
            </a:endParaRPr>
          </a:p>
          <a:p>
            <a:pPr marL="285750" indent="-285750" algn="just" fontAlgn="base">
              <a:buFont typeface="Arial" panose="020B0604020202020204" pitchFamily="34" charset="0"/>
              <a:buChar char="•"/>
            </a:pPr>
            <a:r>
              <a:rPr lang="en-US" sz="2000" b="0" i="0" dirty="0" smtClean="0">
                <a:solidFill>
                  <a:schemeClr val="accent3">
                    <a:lumMod val="75000"/>
                  </a:schemeClr>
                </a:solidFill>
                <a:effectLst/>
                <a:latin typeface="Monotype Corsiva" pitchFamily="66" charset="0"/>
              </a:rPr>
              <a:t>In </a:t>
            </a:r>
            <a:r>
              <a:rPr lang="en-US" sz="2000" b="0" i="0" dirty="0">
                <a:solidFill>
                  <a:schemeClr val="accent3">
                    <a:lumMod val="75000"/>
                  </a:schemeClr>
                </a:solidFill>
                <a:effectLst/>
                <a:latin typeface="Monotype Corsiva" pitchFamily="66" charset="0"/>
              </a:rPr>
              <a:t>this way, the process of transferring data to hard paper is called printing, and the result is a printout.</a:t>
            </a:r>
          </a:p>
          <a:p>
            <a:pPr marL="285750" indent="-285750" algn="just" fontAlgn="base">
              <a:buFont typeface="Arial" panose="020B0604020202020204" pitchFamily="34" charset="0"/>
              <a:buChar char="•"/>
            </a:pPr>
            <a:r>
              <a:rPr lang="en-US" sz="2000" b="0" i="0" dirty="0">
                <a:solidFill>
                  <a:schemeClr val="accent3">
                    <a:lumMod val="75000"/>
                  </a:schemeClr>
                </a:solidFill>
                <a:effectLst/>
                <a:latin typeface="Monotype Corsiva" pitchFamily="66" charset="0"/>
              </a:rPr>
              <a:t>The printer prints the files like images, and text stored in a computer, by converting the data from soft copy to hard copy</a:t>
            </a:r>
            <a:r>
              <a:rPr lang="en-US" sz="2000" b="0" i="0" dirty="0" smtClean="0">
                <a:solidFill>
                  <a:schemeClr val="accent3">
                    <a:lumMod val="75000"/>
                  </a:schemeClr>
                </a:solidFill>
                <a:effectLst/>
                <a:latin typeface="Monotype Corsiva" pitchFamily="66" charset="0"/>
              </a:rPr>
              <a:t>.</a:t>
            </a:r>
          </a:p>
          <a:p>
            <a:pPr marL="285750" indent="-285750" algn="just" fontAlgn="base">
              <a:buFont typeface="Arial" panose="020B0604020202020204" pitchFamily="34" charset="0"/>
              <a:buChar char="•"/>
            </a:pPr>
            <a:r>
              <a:rPr lang="en-US" sz="2000" b="0" i="0" dirty="0">
                <a:solidFill>
                  <a:schemeClr val="accent3">
                    <a:lumMod val="75000"/>
                  </a:schemeClr>
                </a:solidFill>
                <a:effectLst/>
                <a:latin typeface="Monotype Corsiva" pitchFamily="66" charset="0"/>
              </a:rPr>
              <a:t> </a:t>
            </a:r>
            <a:r>
              <a:rPr lang="en-US" sz="2000" b="1" i="0" u="sng" dirty="0">
                <a:solidFill>
                  <a:schemeClr val="accent3">
                    <a:lumMod val="75000"/>
                  </a:schemeClr>
                </a:solidFill>
                <a:effectLst/>
                <a:latin typeface="Monotype Corsiva" pitchFamily="66" charset="0"/>
              </a:rPr>
              <a:t>Printers are used to</a:t>
            </a:r>
            <a:r>
              <a:rPr lang="en-US" sz="2000" b="0" i="0" u="sng" dirty="0">
                <a:solidFill>
                  <a:schemeClr val="accent3">
                    <a:lumMod val="75000"/>
                  </a:schemeClr>
                </a:solidFill>
                <a:effectLst/>
                <a:latin typeface="Monotype Corsiva" pitchFamily="66" charset="0"/>
              </a:rPr>
              <a:t> </a:t>
            </a:r>
            <a:r>
              <a:rPr lang="en-US" sz="2000" b="1" i="0" u="sng" dirty="0">
                <a:solidFill>
                  <a:schemeClr val="accent3">
                    <a:lumMod val="75000"/>
                  </a:schemeClr>
                </a:solidFill>
                <a:effectLst/>
                <a:latin typeface="Monotype Corsiva" pitchFamily="66" charset="0"/>
              </a:rPr>
              <a:t>print signs, printing the online images, Excel sheets, PPT, and office documents at offices.</a:t>
            </a:r>
            <a:endParaRPr lang="en-US" sz="2000" b="0" i="0" dirty="0">
              <a:solidFill>
                <a:schemeClr val="accent3">
                  <a:lumMod val="75000"/>
                </a:schemeClr>
              </a:solidFill>
              <a:effectLst/>
              <a:latin typeface="Monotype Corsiva" pitchFamily="66" charset="0"/>
            </a:endParaRPr>
          </a:p>
          <a:p>
            <a:pPr marL="285750" indent="-285750" algn="just" fontAlgn="base">
              <a:buFont typeface="Arial" panose="020B0604020202020204" pitchFamily="34" charset="0"/>
              <a:buChar char="•"/>
            </a:pPr>
            <a:r>
              <a:rPr lang="en-US" sz="2000" b="0" i="0" dirty="0">
                <a:solidFill>
                  <a:schemeClr val="accent3">
                    <a:lumMod val="75000"/>
                  </a:schemeClr>
                </a:solidFill>
                <a:effectLst/>
                <a:latin typeface="Monotype Corsiva" pitchFamily="66" charset="0"/>
              </a:rPr>
              <a:t>Normally the printer is equipped with a computer with a USB port, </a:t>
            </a:r>
            <a:r>
              <a:rPr lang="en-US" sz="2000" b="0" i="0" u="none" strike="noStrike" dirty="0">
                <a:solidFill>
                  <a:schemeClr val="accent3">
                    <a:lumMod val="75000"/>
                  </a:schemeClr>
                </a:solidFill>
                <a:effectLst/>
                <a:latin typeface="Monotype Corsiva" pitchFamily="66" charset="0"/>
                <a:hlinkClick r:id="rId3"/>
              </a:rPr>
              <a:t>LAN</a:t>
            </a:r>
            <a:r>
              <a:rPr lang="en-US" sz="2000" b="0" i="0" dirty="0">
                <a:solidFill>
                  <a:schemeClr val="accent3">
                    <a:lumMod val="75000"/>
                  </a:schemeClr>
                </a:solidFill>
                <a:effectLst/>
                <a:latin typeface="Monotype Corsiva" pitchFamily="66" charset="0"/>
              </a:rPr>
              <a:t>, Ethernet, or simply a wireless connection. </a:t>
            </a:r>
            <a:endParaRPr lang="en-US" sz="2000" b="0" i="0" dirty="0" smtClean="0">
              <a:solidFill>
                <a:schemeClr val="accent3">
                  <a:lumMod val="75000"/>
                </a:schemeClr>
              </a:solidFill>
              <a:effectLst/>
              <a:latin typeface="Monotype Corsiva" pitchFamily="66" charset="0"/>
            </a:endParaRPr>
          </a:p>
          <a:p>
            <a:pPr marL="285750" indent="-285750" algn="just" fontAlgn="base">
              <a:buFont typeface="Arial" panose="020B0604020202020204" pitchFamily="34" charset="0"/>
              <a:buChar char="•"/>
            </a:pPr>
            <a:r>
              <a:rPr lang="en-US" sz="2000" b="0" i="0" dirty="0" smtClean="0">
                <a:solidFill>
                  <a:schemeClr val="accent3">
                    <a:lumMod val="75000"/>
                  </a:schemeClr>
                </a:solidFill>
                <a:effectLst/>
                <a:latin typeface="Monotype Corsiva" pitchFamily="66" charset="0"/>
              </a:rPr>
              <a:t>At </a:t>
            </a:r>
            <a:r>
              <a:rPr lang="en-US" sz="2000" b="0" i="0" dirty="0">
                <a:solidFill>
                  <a:schemeClr val="accent3">
                    <a:lumMod val="75000"/>
                  </a:schemeClr>
                </a:solidFill>
                <a:effectLst/>
                <a:latin typeface="Monotype Corsiva" pitchFamily="66" charset="0"/>
              </a:rPr>
              <a:t>present, many printed devices featured with technologies like Wi-Fi, Cloud, and Bluetooth. Due to this, it becomes easier to complete the printing task by computer.</a:t>
            </a:r>
          </a:p>
        </p:txBody>
      </p:sp>
    </p:spTree>
    <p:extLst>
      <p:ext uri="{BB962C8B-B14F-4D97-AF65-F5344CB8AC3E}">
        <p14:creationId xmlns="" xmlns:p14="http://schemas.microsoft.com/office/powerpoint/2010/main" val="104394380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5000" y="1066800"/>
            <a:ext cx="7391400" cy="3416320"/>
          </a:xfrm>
          <a:prstGeom prst="rect">
            <a:avLst/>
          </a:prstGeom>
        </p:spPr>
        <p:txBody>
          <a:bodyPr wrap="square">
            <a:spAutoFit/>
          </a:bodyPr>
          <a:lstStyle/>
          <a:p>
            <a:r>
              <a:rPr lang="en-US" b="1" dirty="0" smtClean="0">
                <a:solidFill>
                  <a:schemeClr val="accent2"/>
                </a:solidFill>
                <a:latin typeface="Arial" panose="020B0604020202020204" pitchFamily="34" charset="0"/>
                <a:cs typeface="Arial" panose="020B0604020202020204" pitchFamily="34" charset="0"/>
              </a:rPr>
              <a:t>IMPACT PRINTER</a:t>
            </a:r>
          </a:p>
          <a:p>
            <a:pPr lvl="1" algn="just">
              <a:buFont typeface="Wingdings" panose="05000000000000000000" pitchFamily="2" charset="2"/>
              <a:buChar char="v"/>
            </a:pPr>
            <a:r>
              <a:rPr lang="en-US" dirty="0" smtClean="0">
                <a:latin typeface="Arial" panose="020B0604020202020204" pitchFamily="34" charset="0"/>
                <a:cs typeface="Arial" panose="020B0604020202020204" pitchFamily="34" charset="0"/>
              </a:rPr>
              <a:t>The general features of impact printers are uses force by applying hammer pins to strike the paper</a:t>
            </a:r>
          </a:p>
          <a:p>
            <a:pPr lvl="1">
              <a:buFont typeface="Wingdings" panose="05000000000000000000" pitchFamily="2" charset="2"/>
              <a:buChar char="v"/>
            </a:pPr>
            <a:r>
              <a:rPr lang="en-US" dirty="0" smtClean="0">
                <a:latin typeface="Arial" panose="020B0604020202020204" pitchFamily="34" charset="0"/>
                <a:cs typeface="Arial" panose="020B0604020202020204" pitchFamily="34" charset="0"/>
              </a:rPr>
              <a:t>slow speed</a:t>
            </a:r>
          </a:p>
          <a:p>
            <a:pPr lvl="1">
              <a:buFont typeface="Wingdings" panose="05000000000000000000" pitchFamily="2" charset="2"/>
              <a:buChar char="v"/>
            </a:pPr>
            <a:r>
              <a:rPr lang="en-US" dirty="0" smtClean="0">
                <a:latin typeface="Arial" panose="020B0604020202020204" pitchFamily="34" charset="0"/>
                <a:cs typeface="Arial" panose="020B0604020202020204" pitchFamily="34" charset="0"/>
              </a:rPr>
              <a:t>prints on most paper types</a:t>
            </a:r>
          </a:p>
          <a:p>
            <a:pPr lvl="1">
              <a:buFont typeface="Wingdings" panose="05000000000000000000" pitchFamily="2" charset="2"/>
              <a:buChar char="v"/>
            </a:pPr>
            <a:r>
              <a:rPr lang="en-US" dirty="0" smtClean="0">
                <a:latin typeface="Arial" panose="020B0604020202020204" pitchFamily="34" charset="0"/>
                <a:cs typeface="Arial" panose="020B0604020202020204" pitchFamily="34" charset="0"/>
              </a:rPr>
              <a:t>transparencies not supported</a:t>
            </a:r>
          </a:p>
          <a:p>
            <a:pPr lvl="1">
              <a:buFont typeface="Wingdings" panose="05000000000000000000" pitchFamily="2" charset="2"/>
              <a:buChar char="v"/>
            </a:pPr>
            <a:r>
              <a:rPr lang="en-US" dirty="0" smtClean="0">
                <a:latin typeface="Arial" panose="020B0604020202020204" pitchFamily="34" charset="0"/>
                <a:cs typeface="Arial" panose="020B0604020202020204" pitchFamily="34" charset="0"/>
              </a:rPr>
              <a:t>multiple copies may be printed at once</a:t>
            </a:r>
          </a:p>
          <a:p>
            <a:pPr lvl="1" algn="just">
              <a:buFont typeface="Wingdings" panose="05000000000000000000" pitchFamily="2" charset="2"/>
              <a:buChar char="v"/>
            </a:pPr>
            <a:r>
              <a:rPr lang="en-US" b="1" dirty="0" smtClean="0">
                <a:latin typeface="Arial" panose="020B0604020202020204" pitchFamily="34" charset="0"/>
                <a:cs typeface="Arial" panose="020B0604020202020204" pitchFamily="34" charset="0"/>
              </a:rPr>
              <a:t>Advantages :</a:t>
            </a:r>
            <a:r>
              <a:rPr lang="en-US" dirty="0" smtClean="0">
                <a:latin typeface="Arial" panose="020B0604020202020204" pitchFamily="34" charset="0"/>
                <a:cs typeface="Arial" panose="020B0604020202020204" pitchFamily="34" charset="0"/>
              </a:rPr>
              <a:t> Less expensive, Fast (some types) , Can make multiple copies with multipart paper</a:t>
            </a:r>
          </a:p>
          <a:p>
            <a:pPr lvl="1" algn="just">
              <a:buFont typeface="Wingdings" panose="05000000000000000000" pitchFamily="2" charset="2"/>
              <a:buChar char="v"/>
            </a:pPr>
            <a:r>
              <a:rPr lang="en-US" b="1" dirty="0" smtClean="0">
                <a:latin typeface="Arial" panose="020B0604020202020204" pitchFamily="34" charset="0"/>
                <a:cs typeface="Arial" panose="020B0604020202020204" pitchFamily="34" charset="0"/>
              </a:rPr>
              <a:t>Disadvantages : </a:t>
            </a:r>
            <a:r>
              <a:rPr lang="en-US" dirty="0" smtClean="0">
                <a:latin typeface="Arial" panose="020B0604020202020204" pitchFamily="34" charset="0"/>
                <a:cs typeface="Arial" panose="020B0604020202020204" pitchFamily="34" charset="0"/>
              </a:rPr>
              <a:t>Noisy! Print quality lower in some types. Poor graphics or none at all</a:t>
            </a:r>
          </a:p>
          <a:p>
            <a:endParaRPr lang="en-IN" dirty="0">
              <a:latin typeface="Arial" panose="020B0604020202020204" pitchFamily="34" charset="0"/>
              <a:cs typeface="Arial" panose="020B0604020202020204" pitchFamily="34"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 xmlns:a16="http://schemas.microsoft.com/office/drawing/2014/main" id="{069C4674-AEC6-4F76-A275-15411D1F0937}"/>
              </a:ext>
            </a:extLst>
          </p:cNvPr>
          <p:cNvSpPr txBox="1">
            <a:spLocks/>
          </p:cNvSpPr>
          <p:nvPr/>
        </p:nvSpPr>
        <p:spPr>
          <a:xfrm>
            <a:off x="533400" y="685800"/>
            <a:ext cx="10820400" cy="4343400"/>
          </a:xfrm>
          <a:prstGeom prst="rect">
            <a:avLst/>
          </a:prstGeom>
        </p:spPr>
        <p:txBody>
          <a:bodyPr/>
          <a:lstStyle/>
          <a:p>
            <a:pPr marL="365760" marR="0" lvl="0" indent="-256032" algn="just" defTabSz="914400" rtl="0" eaLnBrk="1" fontAlgn="auto" latinLnBrk="0" hangingPunct="1">
              <a:lnSpc>
                <a:spcPct val="100000"/>
              </a:lnSpc>
              <a:spcBef>
                <a:spcPts val="400"/>
              </a:spcBef>
              <a:spcAft>
                <a:spcPts val="0"/>
              </a:spcAft>
              <a:buClr>
                <a:schemeClr val="accent1"/>
              </a:buClr>
              <a:buSzPct val="68000"/>
              <a:buFont typeface="Wingdings" panose="05000000000000000000" pitchFamily="2" charset="2"/>
              <a:buChar char="v"/>
              <a:tabLst/>
              <a:defRPr/>
            </a:pPr>
            <a:r>
              <a:rPr kumimoji="0" lang="en-US" sz="27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rPr>
              <a:t>Dot matrix printers</a:t>
            </a:r>
          </a:p>
          <a:p>
            <a:pPr marL="621792" marR="0" lvl="1" indent="-228600" algn="just"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The dot matrix printer have a head capable of firing tiny pins arranged in a matrix.</a:t>
            </a:r>
          </a:p>
          <a:p>
            <a:pPr marL="621792" marR="0" lvl="1" indent="-228600" algn="just"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As the print head moves back and forth, these pins strike the ribbon causing dots to be made on the paper.</a:t>
            </a:r>
          </a:p>
          <a:p>
            <a:pPr marL="621792" marR="0" lvl="1" indent="-228600" algn="just"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These same dots can be used to print text as well as </a:t>
            </a:r>
            <a:r>
              <a:rPr kumimoji="0" lang="en-US" sz="2000" b="0" i="0" u="none" strike="noStrike" kern="1200" cap="none" spc="0" normalizeH="0" baseline="0" noProof="0" dirty="0" err="1" smtClean="0">
                <a:ln>
                  <a:noFill/>
                </a:ln>
                <a:solidFill>
                  <a:schemeClr val="tx1"/>
                </a:solidFill>
                <a:effectLst/>
                <a:uLnTx/>
                <a:uFillTx/>
                <a:latin typeface="Arial" panose="020B0604020202020204" pitchFamily="34" charset="0"/>
                <a:ea typeface="+mn-ea"/>
                <a:cs typeface="Arial" panose="020B0604020202020204" pitchFamily="34" charset="0"/>
              </a:rPr>
              <a:t>graphicsSome</a:t>
            </a: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dot matrix printer can also print in color.</a:t>
            </a:r>
            <a:endPar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3" name="Picture 2" descr="Dot matrix printing - Wikipedia">
            <a:extLst>
              <a:ext uri="{FF2B5EF4-FFF2-40B4-BE49-F238E27FC236}">
                <a16:creationId xmlns="" xmlns:a16="http://schemas.microsoft.com/office/drawing/2014/main" id="{E3306A50-2544-433B-9D8F-A02A5B0BBC01}"/>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035337" y="2432925"/>
            <a:ext cx="4972682" cy="2614474"/>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 xmlns:a16="http://schemas.microsoft.com/office/drawing/2014/main" id="{7F90DD28-E2F3-4EF3-966C-1974487C30CA}"/>
              </a:ext>
            </a:extLst>
          </p:cNvPr>
          <p:cNvSpPr txBox="1">
            <a:spLocks/>
          </p:cNvSpPr>
          <p:nvPr/>
        </p:nvSpPr>
        <p:spPr>
          <a:xfrm>
            <a:off x="685800" y="685800"/>
            <a:ext cx="10820400" cy="4648200"/>
          </a:xfrm>
          <a:prstGeom prst="rect">
            <a:avLst/>
          </a:prstGeom>
        </p:spPr>
        <p:txBody>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panose="05000000000000000000" pitchFamily="2" charset="2"/>
              <a:buChar char="v"/>
              <a:tabLst/>
              <a:defRPr/>
            </a:pPr>
            <a:r>
              <a:rPr kumimoji="0" lang="en-US" sz="27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rPr>
              <a:t>Daisy wheel printers </a:t>
            </a:r>
          </a:p>
          <a:p>
            <a:pPr marL="621792" marR="0" lvl="1" indent="-228600" algn="just"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Daisy wheel printers uses a wheel containing characters that rotates until the right character is facing the paper.</a:t>
            </a:r>
          </a:p>
          <a:p>
            <a:pPr marL="621792" marR="0" lvl="1" indent="-228600" algn="just"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Although it prints high quality text, it cannot print graphics. Printing different types of font is also impractical since the wheel have to be changed in order to  get a different font.</a:t>
            </a:r>
            <a:b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br>
            <a:endParaRPr kumimoji="0" lang="en-IN"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endParaRPr kumimoji="0" lang="en-IN"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3" name="Picture 2" descr="Daisy Wheel Printers: History and Design">
            <a:extLst>
              <a:ext uri="{FF2B5EF4-FFF2-40B4-BE49-F238E27FC236}">
                <a16:creationId xmlns="" xmlns:a16="http://schemas.microsoft.com/office/drawing/2014/main" id="{065A4DC2-1ABA-4C6D-910D-2377561E0CF4}"/>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255581" y="2574968"/>
            <a:ext cx="5829932" cy="2774272"/>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 xmlns:a16="http://schemas.microsoft.com/office/drawing/2014/main" id="{5B6F77DC-1183-4ED4-A4B2-40DCB49D09BE}"/>
              </a:ext>
            </a:extLst>
          </p:cNvPr>
          <p:cNvSpPr txBox="1">
            <a:spLocks/>
          </p:cNvSpPr>
          <p:nvPr/>
        </p:nvSpPr>
        <p:spPr>
          <a:xfrm>
            <a:off x="990600" y="838200"/>
            <a:ext cx="10820400" cy="4024125"/>
          </a:xfrm>
          <a:prstGeom prst="rect">
            <a:avLst/>
          </a:prstGeom>
        </p:spPr>
        <p:txBody>
          <a:bodyPr>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7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rPr>
              <a:t>NON IMPACT PRINTER</a:t>
            </a:r>
          </a:p>
          <a:p>
            <a:pPr marL="621792" marR="0" lvl="1" indent="-228600" algn="just"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v"/>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General features print head does not make contact with the paper</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v"/>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higher speed in characters per second is possible</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v"/>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prints on most paper types but better quality obtained with better paper</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v"/>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transparencies usually supported</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v"/>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Uses ink spray or toner powder</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v"/>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Offer superior quality and greater options (in terms of the number of fonts and quality of graphic pictures)</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v"/>
              <a:tabLst/>
              <a:defRPr/>
            </a:pPr>
            <a:r>
              <a:rPr kumimoji="0" lang="en-US" sz="2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Advantage : </a:t>
            </a: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Produce high quality and high speed output Almost noiseless uses toner or ink cartridges, which are longer lasting</a:t>
            </a:r>
          </a:p>
          <a:p>
            <a:pPr marL="0" marR="0" lvl="0" indent="0" algn="l" defTabSz="914400" rtl="0" eaLnBrk="1" fontAlgn="auto" latinLnBrk="0" hangingPunct="1">
              <a:lnSpc>
                <a:spcPct val="100000"/>
              </a:lnSpc>
              <a:spcBef>
                <a:spcPts val="400"/>
              </a:spcBef>
              <a:spcAft>
                <a:spcPts val="0"/>
              </a:spcAft>
              <a:buClr>
                <a:schemeClr val="accent1"/>
              </a:buClr>
              <a:buSzPct val="68000"/>
              <a:buFont typeface="Wingdings 3"/>
              <a:buNone/>
              <a:tabLst/>
              <a:defRPr/>
            </a:pPr>
            <a:endParaRPr kumimoji="0" lang="en-IN"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 xmlns:a16="http://schemas.microsoft.com/office/drawing/2014/main" id="{0557B24F-5170-4D47-97C8-8A3282E5BB06}"/>
              </a:ext>
            </a:extLst>
          </p:cNvPr>
          <p:cNvSpPr txBox="1">
            <a:spLocks/>
          </p:cNvSpPr>
          <p:nvPr/>
        </p:nvSpPr>
        <p:spPr>
          <a:xfrm>
            <a:off x="609600" y="1066800"/>
            <a:ext cx="10820400" cy="4024125"/>
          </a:xfrm>
          <a:prstGeom prst="rect">
            <a:avLst/>
          </a:prstGeom>
        </p:spPr>
        <p:txBody>
          <a:bodyPr/>
          <a:lstStyle/>
          <a:p>
            <a:pPr marL="621792" marR="0" lvl="1" indent="-228600" algn="just"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v"/>
              <a:tabLst/>
              <a:defRPr/>
            </a:pPr>
            <a:r>
              <a:rPr kumimoji="0" lang="en-US" sz="23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Disadvantages : </a:t>
            </a:r>
            <a:r>
              <a:rPr kumimoji="0" lang="en-US" sz="23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more expensive.</a:t>
            </a:r>
          </a:p>
          <a:p>
            <a:pPr marL="621792" marR="0" lvl="1" indent="-228600" algn="just"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v"/>
              <a:tabLst/>
              <a:defRPr/>
            </a:pPr>
            <a:r>
              <a:rPr kumimoji="0" lang="en-US" sz="23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The three main types of non-impact printers are laserjet, inkjet and thermal</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v"/>
              <a:tabLst/>
              <a:defRPr/>
            </a:pPr>
            <a:r>
              <a:rPr kumimoji="0" lang="en-US" sz="23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Characters of printers</a:t>
            </a:r>
          </a:p>
          <a:p>
            <a:pPr marL="621792" marR="0" lvl="1" indent="-228600" algn="just"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v"/>
              <a:tabLst/>
              <a:defRPr/>
            </a:pPr>
            <a:r>
              <a:rPr kumimoji="0" lang="en-US" sz="23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Speed:</a:t>
            </a:r>
            <a:r>
              <a:rPr kumimoji="0" lang="en-US" sz="23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 The speed of a printer is measured in: cps= characters per second, lpm= lines per minute ppm= pages per minute The faster the printing, the more expensive the printer.</a:t>
            </a:r>
          </a:p>
          <a:p>
            <a:pPr marL="621792" marR="0" lvl="1" indent="-228600" algn="just"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v"/>
              <a:tabLst/>
              <a:defRPr/>
            </a:pPr>
            <a:r>
              <a:rPr kumimoji="0" lang="en-US" sz="23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Resolution: </a:t>
            </a:r>
            <a:r>
              <a:rPr kumimoji="0" lang="en-US" sz="23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 more numerical measure of print quality is printer resolution. Measured in dots per inch (dpi), this determines how smooth a diagonal line the printer can produce.</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endParaRPr kumimoji="0" lang="en-IN" sz="27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 xmlns:a16="http://schemas.microsoft.com/office/drawing/2014/main" id="{0C7EF53B-A4F9-49BC-B266-95E4F34B6D33}"/>
              </a:ext>
            </a:extLst>
          </p:cNvPr>
          <p:cNvSpPr txBox="1">
            <a:spLocks/>
          </p:cNvSpPr>
          <p:nvPr/>
        </p:nvSpPr>
        <p:spPr>
          <a:xfrm>
            <a:off x="762000" y="533400"/>
            <a:ext cx="10820400" cy="4024125"/>
          </a:xfrm>
          <a:prstGeom prst="rect">
            <a:avLst/>
          </a:prstGeom>
        </p:spPr>
        <p:txBody>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7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rPr>
              <a:t>Inkjet Printer</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They squirt very small drops of ink on the paper in order to produce text and images.</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They are commonly used in the home.</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The are relatively cheap and produce high quality output at relatively high speed.</a:t>
            </a:r>
            <a:endParaRPr kumimoji="0" lang="en-IN"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3" name="Picture 2" descr="Epson Artisan 1430 Inkjet Printer | Photo | Printers | For Home | Epson US">
            <a:extLst>
              <a:ext uri="{FF2B5EF4-FFF2-40B4-BE49-F238E27FC236}">
                <a16:creationId xmlns="" xmlns:a16="http://schemas.microsoft.com/office/drawing/2014/main" id="{04490BB1-9B5D-4D52-A06C-6936E5856035}"/>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172200" y="2102972"/>
            <a:ext cx="5410200" cy="2885428"/>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86D6B3-1C2A-4B4F-A3CB-A58C93D8D58C}"/>
              </a:ext>
            </a:extLst>
          </p:cNvPr>
          <p:cNvSpPr txBox="1">
            <a:spLocks/>
          </p:cNvSpPr>
          <p:nvPr/>
        </p:nvSpPr>
        <p:spPr>
          <a:xfrm>
            <a:off x="2895600" y="764373"/>
            <a:ext cx="3810000" cy="1064427"/>
          </a:xfrm>
          <a:prstGeom prst="rect">
            <a:avLst/>
          </a:prstGeom>
        </p:spPr>
        <p:txBody>
          <a:bodyPr>
            <a:normAutofit fontScale="4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000" b="0"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t/>
            </a:r>
            <a:br>
              <a:rPr kumimoji="0" lang="en-IN" sz="4000" b="0"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br>
            <a:r>
              <a:rPr kumimoji="0" lang="en-IN" sz="6100" b="0" i="0" u="none" strike="noStrike" kern="1200" cap="none" spc="0" normalizeH="0" baseline="0" noProof="0" dirty="0" smtClean="0">
                <a:ln>
                  <a:noFill/>
                </a:ln>
                <a:solidFill>
                  <a:schemeClr val="accent2"/>
                </a:solidFill>
                <a:effectLst/>
                <a:uLnTx/>
                <a:uFillTx/>
                <a:latin typeface="Monotype Corsiva" pitchFamily="66" charset="0"/>
                <a:ea typeface="+mj-ea"/>
                <a:cs typeface="Times New Roman" pitchFamily="18" charset="0"/>
              </a:rPr>
              <a:t>4.DIMM/RAM slots</a:t>
            </a:r>
            <a:br>
              <a:rPr kumimoji="0" lang="en-IN" sz="6100" b="0" i="0" u="none" strike="noStrike" kern="1200" cap="none" spc="0" normalizeH="0" baseline="0" noProof="0" dirty="0" smtClean="0">
                <a:ln>
                  <a:noFill/>
                </a:ln>
                <a:solidFill>
                  <a:schemeClr val="accent2"/>
                </a:solidFill>
                <a:effectLst/>
                <a:uLnTx/>
                <a:uFillTx/>
                <a:latin typeface="Monotype Corsiva" pitchFamily="66" charset="0"/>
                <a:ea typeface="+mj-ea"/>
                <a:cs typeface="Times New Roman" pitchFamily="18" charset="0"/>
              </a:rPr>
            </a:br>
            <a:endParaRPr kumimoji="0" lang="en-IN" sz="6100" b="0" i="0" u="none" strike="noStrike" kern="1200" cap="none" spc="0" normalizeH="0" baseline="0" noProof="0" dirty="0">
              <a:ln>
                <a:noFill/>
              </a:ln>
              <a:solidFill>
                <a:schemeClr val="accent2"/>
              </a:solidFill>
              <a:effectLst/>
              <a:uLnTx/>
              <a:uFillTx/>
              <a:latin typeface="Monotype Corsiva" pitchFamily="66" charset="0"/>
              <a:ea typeface="+mj-ea"/>
              <a:cs typeface="Times New Roman" pitchFamily="18" charset="0"/>
            </a:endParaRPr>
          </a:p>
        </p:txBody>
      </p:sp>
      <p:sp>
        <p:nvSpPr>
          <p:cNvPr id="3" name="Content Placeholder 2">
            <a:extLst>
              <a:ext uri="{FF2B5EF4-FFF2-40B4-BE49-F238E27FC236}">
                <a16:creationId xmlns="" xmlns:a16="http://schemas.microsoft.com/office/drawing/2014/main" id="{7A668787-8BA2-4FD5-965B-383B8E90DA45}"/>
              </a:ext>
            </a:extLst>
          </p:cNvPr>
          <p:cNvSpPr txBox="1">
            <a:spLocks/>
          </p:cNvSpPr>
          <p:nvPr/>
        </p:nvSpPr>
        <p:spPr>
          <a:xfrm>
            <a:off x="457200" y="1905000"/>
            <a:ext cx="10134600" cy="4190999"/>
          </a:xfrm>
          <a:prstGeom prst="rect">
            <a:avLst/>
          </a:prstGeom>
        </p:spPr>
        <p:txBody>
          <a:bodyPr>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DIMM (dual in-line memory module) slots are the place on your motherboard where the RAM </a:t>
            </a: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goes.</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As such, you may also see DIMM slots referred to as “RAM slots.”</a:t>
            </a:r>
          </a:p>
          <a:p>
            <a:pPr marL="0" marR="0" lvl="0" indent="0" algn="l" defTabSz="914400" rtl="0" eaLnBrk="1" fontAlgn="auto" latinLnBrk="0" hangingPunct="1">
              <a:lnSpc>
                <a:spcPct val="100000"/>
              </a:lnSpc>
              <a:spcBef>
                <a:spcPts val="580"/>
              </a:spcBef>
              <a:spcAft>
                <a:spcPts val="0"/>
              </a:spcAft>
              <a:buClr>
                <a:schemeClr val="accent1"/>
              </a:buClr>
              <a:buSzPct val="85000"/>
              <a:buFont typeface="Wingdings 2"/>
              <a:buNone/>
              <a:tabLst/>
              <a:defRPr/>
            </a:pPr>
            <a:endParaRPr kumimoji="0" lang="en-IN"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4" name="Picture 3">
            <a:extLst>
              <a:ext uri="{FF2B5EF4-FFF2-40B4-BE49-F238E27FC236}">
                <a16:creationId xmlns="" xmlns:a16="http://schemas.microsoft.com/office/drawing/2014/main" id="{00005FCE-E188-46DE-AD84-818721F02289}"/>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057400" y="3124200"/>
            <a:ext cx="6758617" cy="3001393"/>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 xmlns:a16="http://schemas.microsoft.com/office/drawing/2014/main" id="{7FAD4810-2A89-4F76-92A0-551E48B9D6AF}"/>
              </a:ext>
            </a:extLst>
          </p:cNvPr>
          <p:cNvSpPr txBox="1">
            <a:spLocks/>
          </p:cNvSpPr>
          <p:nvPr/>
        </p:nvSpPr>
        <p:spPr>
          <a:xfrm>
            <a:off x="457200" y="457200"/>
            <a:ext cx="11271959" cy="4724400"/>
          </a:xfrm>
          <a:prstGeom prst="rect">
            <a:avLst/>
          </a:prstGeom>
        </p:spPr>
        <p:txBody>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7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7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rPr>
              <a:t>Laser Printer</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 very fast printer that utilizes a laser beam along with a toner and a photoconductive rotating drum in order to produce very high quality output.</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They are faster than inkjet printers</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They are called page printers because it appears that they print an entire page at one time.</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They are usually limited to office use because they are expensive.</a:t>
            </a:r>
            <a:endParaRPr kumimoji="0" lang="en-IN"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3" name="Picture 2" descr="HP Color Laser 150nw(4ZB95A)">
            <a:extLst>
              <a:ext uri="{FF2B5EF4-FFF2-40B4-BE49-F238E27FC236}">
                <a16:creationId xmlns="" xmlns:a16="http://schemas.microsoft.com/office/drawing/2014/main" id="{6C148ECC-EB81-4A58-8C09-3F511D87E463}"/>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086600" y="2743200"/>
            <a:ext cx="4514850" cy="253457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 xmlns:a16="http://schemas.microsoft.com/office/drawing/2014/main" id="{BB688ABA-784C-42E1-A0CD-401DFFEA38B2}"/>
              </a:ext>
            </a:extLst>
          </p:cNvPr>
          <p:cNvSpPr txBox="1">
            <a:spLocks/>
          </p:cNvSpPr>
          <p:nvPr/>
        </p:nvSpPr>
        <p:spPr>
          <a:xfrm>
            <a:off x="762000" y="457200"/>
            <a:ext cx="10820400" cy="4343400"/>
          </a:xfrm>
          <a:prstGeom prst="rect">
            <a:avLst/>
          </a:prstGeom>
        </p:spPr>
        <p:txBody>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7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rPr>
              <a:t>Thermal Printers</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They print by using heat.</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Some thermal printers use special heat-sensitive paper.</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Heat is applied to the paper to form text and graphics</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They have low maintenance cost since there is not the need to buy toner or print ribbon.</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Some fax machines print using this method.</a:t>
            </a:r>
            <a:b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br>
            <a:endParaRPr kumimoji="0" lang="en-IN"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3" name="Picture 2" descr="pos printer, thermal printer pos thermal printer manufacturer">
            <a:extLst>
              <a:ext uri="{FF2B5EF4-FFF2-40B4-BE49-F238E27FC236}">
                <a16:creationId xmlns="" xmlns:a16="http://schemas.microsoft.com/office/drawing/2014/main" id="{08BD12E4-0307-412B-9A23-3F825605725D}"/>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636797" y="2239836"/>
            <a:ext cx="5148309" cy="2880804"/>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2EC622-DDE7-124B-BD40-33E0EC2AFE58}"/>
              </a:ext>
            </a:extLst>
          </p:cNvPr>
          <p:cNvSpPr>
            <a:spLocks noGrp="1"/>
          </p:cNvSpPr>
          <p:nvPr>
            <p:ph type="title"/>
          </p:nvPr>
        </p:nvSpPr>
        <p:spPr>
          <a:xfrm>
            <a:off x="1371600" y="457200"/>
            <a:ext cx="2590800" cy="685800"/>
          </a:xfrm>
        </p:spPr>
        <p:txBody>
          <a:bodyPr>
            <a:noAutofit/>
          </a:bodyPr>
          <a:lstStyle/>
          <a:p>
            <a:r>
              <a:rPr lang="en-US" sz="4000" dirty="0" smtClean="0">
                <a:solidFill>
                  <a:srgbClr val="92D050"/>
                </a:solidFill>
                <a:latin typeface="Monotype Corsiva" pitchFamily="66" charset="0"/>
              </a:rPr>
              <a:t>SPEAKER</a:t>
            </a:r>
            <a:endParaRPr lang="en-US" sz="4000" dirty="0">
              <a:solidFill>
                <a:srgbClr val="92D050"/>
              </a:solidFill>
              <a:latin typeface="Monotype Corsiva" pitchFamily="66" charset="0"/>
            </a:endParaRPr>
          </a:p>
        </p:txBody>
      </p:sp>
      <p:sp>
        <p:nvSpPr>
          <p:cNvPr id="3" name="Content Placeholder 2">
            <a:extLst>
              <a:ext uri="{FF2B5EF4-FFF2-40B4-BE49-F238E27FC236}">
                <a16:creationId xmlns="" xmlns:a16="http://schemas.microsoft.com/office/drawing/2014/main" id="{B441A5DE-929A-AA4F-A403-3F1110FF4C1A}"/>
              </a:ext>
            </a:extLst>
          </p:cNvPr>
          <p:cNvSpPr>
            <a:spLocks noGrp="1"/>
          </p:cNvSpPr>
          <p:nvPr>
            <p:ph sz="half" idx="1"/>
          </p:nvPr>
        </p:nvSpPr>
        <p:spPr>
          <a:xfrm>
            <a:off x="4572001" y="609600"/>
            <a:ext cx="7467600" cy="4800600"/>
          </a:xfrm>
        </p:spPr>
        <p:txBody>
          <a:bodyPr>
            <a:normAutofit fontScale="85000" lnSpcReduction="20000"/>
          </a:bodyPr>
          <a:lstStyle/>
          <a:p>
            <a:pPr algn="just" fontAlgn="base"/>
            <a:r>
              <a:rPr lang="en-US" sz="2600" b="0" i="0" dirty="0">
                <a:solidFill>
                  <a:schemeClr val="accent3">
                    <a:lumMod val="75000"/>
                  </a:schemeClr>
                </a:solidFill>
                <a:effectLst/>
                <a:latin typeface="Monotype Corsiva" pitchFamily="66" charset="0"/>
              </a:rPr>
              <a:t>Computer speakers are a way that computers make sounds by means of digital or </a:t>
            </a:r>
            <a:r>
              <a:rPr lang="en-US" sz="2600" b="0" i="0" u="none" strike="noStrike" dirty="0" smtClean="0">
                <a:solidFill>
                  <a:schemeClr val="accent3">
                    <a:lumMod val="75000"/>
                  </a:schemeClr>
                </a:solidFill>
                <a:effectLst/>
                <a:latin typeface="Monotype Corsiva" pitchFamily="66" charset="0"/>
                <a:hlinkClick r:id="rId2"/>
              </a:rPr>
              <a:t>analog</a:t>
            </a:r>
            <a:r>
              <a:rPr lang="en-US" sz="2600" b="0" i="0" u="none" strike="noStrike" dirty="0" smtClean="0">
                <a:solidFill>
                  <a:schemeClr val="accent3">
                    <a:lumMod val="75000"/>
                  </a:schemeClr>
                </a:solidFill>
                <a:effectLst/>
                <a:latin typeface="Monotype Corsiva" pitchFamily="66" charset="0"/>
              </a:rPr>
              <a:t> </a:t>
            </a:r>
            <a:r>
              <a:rPr lang="en-US" sz="2600" b="0" i="0" dirty="0" smtClean="0">
                <a:solidFill>
                  <a:schemeClr val="accent3">
                    <a:lumMod val="75000"/>
                  </a:schemeClr>
                </a:solidFill>
                <a:effectLst/>
                <a:latin typeface="Monotype Corsiva" pitchFamily="66" charset="0"/>
              </a:rPr>
              <a:t>audio</a:t>
            </a:r>
            <a:r>
              <a:rPr lang="en-US" sz="2600" b="0" i="0" dirty="0">
                <a:solidFill>
                  <a:schemeClr val="accent3">
                    <a:lumMod val="75000"/>
                  </a:schemeClr>
                </a:solidFill>
                <a:effectLst/>
                <a:latin typeface="Monotype Corsiva" pitchFamily="66" charset="0"/>
              </a:rPr>
              <a:t>. </a:t>
            </a:r>
            <a:r>
              <a:rPr lang="en-US" sz="2600" b="0" i="0" dirty="0" smtClean="0">
                <a:solidFill>
                  <a:schemeClr val="accent3">
                    <a:lumMod val="75000"/>
                  </a:schemeClr>
                </a:solidFill>
                <a:effectLst/>
                <a:latin typeface="Monotype Corsiva" pitchFamily="66" charset="0"/>
              </a:rPr>
              <a:t>I</a:t>
            </a:r>
          </a:p>
          <a:p>
            <a:pPr algn="just" fontAlgn="base"/>
            <a:r>
              <a:rPr lang="en-US" sz="2600" b="0" i="0" dirty="0" smtClean="0">
                <a:solidFill>
                  <a:schemeClr val="accent3">
                    <a:lumMod val="75000"/>
                  </a:schemeClr>
                </a:solidFill>
                <a:effectLst/>
                <a:latin typeface="Monotype Corsiva" pitchFamily="66" charset="0"/>
              </a:rPr>
              <a:t>n </a:t>
            </a:r>
            <a:r>
              <a:rPr lang="en-US" sz="2600" b="0" i="0" dirty="0">
                <a:solidFill>
                  <a:schemeClr val="accent3">
                    <a:lumMod val="75000"/>
                  </a:schemeClr>
                </a:solidFill>
                <a:effectLst/>
                <a:latin typeface="Monotype Corsiva" pitchFamily="66" charset="0"/>
              </a:rPr>
              <a:t>other terms, the speaker is also called ‘</a:t>
            </a:r>
            <a:r>
              <a:rPr lang="en-US" sz="2600" b="1" i="0" dirty="0">
                <a:solidFill>
                  <a:schemeClr val="accent3">
                    <a:lumMod val="75000"/>
                  </a:schemeClr>
                </a:solidFill>
                <a:effectLst/>
                <a:latin typeface="Monotype Corsiva" pitchFamily="66" charset="0"/>
              </a:rPr>
              <a:t>dynamic head’. </a:t>
            </a:r>
            <a:r>
              <a:rPr lang="en-US" sz="2600" b="0" i="0" dirty="0">
                <a:solidFill>
                  <a:schemeClr val="accent3">
                    <a:lumMod val="75000"/>
                  </a:schemeClr>
                </a:solidFill>
                <a:effectLst/>
                <a:latin typeface="Monotype Corsiva" pitchFamily="66" charset="0"/>
              </a:rPr>
              <a:t>This speaker can now be found on many other devices, like, on a TV, radio, smartphone, telephone, children’s toys, and others.</a:t>
            </a:r>
          </a:p>
          <a:p>
            <a:pPr algn="just" fontAlgn="base"/>
            <a:r>
              <a:rPr lang="en-US" sz="2600" b="0" i="0" dirty="0">
                <a:solidFill>
                  <a:schemeClr val="accent3">
                    <a:lumMod val="75000"/>
                  </a:schemeClr>
                </a:solidFill>
                <a:effectLst/>
                <a:latin typeface="Monotype Corsiva" pitchFamily="66" charset="0"/>
              </a:rPr>
              <a:t>The main function of speakers as a way for computers to interact with their users. These provide a means for the computer to produce audio. The sound produced by computer speakers is done by a hardware component whose name is a </a:t>
            </a:r>
            <a:r>
              <a:rPr lang="en-US" sz="2600" b="1" i="0" dirty="0">
                <a:solidFill>
                  <a:schemeClr val="accent3">
                    <a:lumMod val="75000"/>
                  </a:schemeClr>
                </a:solidFill>
                <a:effectLst/>
                <a:latin typeface="Monotype Corsiva" pitchFamily="66" charset="0"/>
              </a:rPr>
              <a:t>sound card </a:t>
            </a:r>
            <a:r>
              <a:rPr lang="en-US" sz="2600" b="0" i="0" dirty="0">
                <a:solidFill>
                  <a:schemeClr val="accent3">
                    <a:lumMod val="75000"/>
                  </a:schemeClr>
                </a:solidFill>
                <a:effectLst/>
                <a:latin typeface="Monotype Corsiva" pitchFamily="66" charset="0"/>
              </a:rPr>
              <a:t>that pre-installed with the computer.</a:t>
            </a:r>
          </a:p>
          <a:p>
            <a:pPr algn="just" fontAlgn="base"/>
            <a:r>
              <a:rPr lang="en-US" sz="2600" b="0" i="0" dirty="0">
                <a:solidFill>
                  <a:schemeClr val="accent3">
                    <a:lumMod val="75000"/>
                  </a:schemeClr>
                </a:solidFill>
                <a:effectLst/>
                <a:latin typeface="Monotype Corsiva" pitchFamily="66" charset="0"/>
              </a:rPr>
              <a:t>The speaker is important because for listening to the </a:t>
            </a:r>
            <a:r>
              <a:rPr lang="en-US" sz="2600" b="0" i="0" u="none" strike="noStrike" dirty="0">
                <a:solidFill>
                  <a:schemeClr val="accent3">
                    <a:lumMod val="75000"/>
                  </a:schemeClr>
                </a:solidFill>
                <a:effectLst/>
                <a:latin typeface="Monotype Corsiva" pitchFamily="66" charset="0"/>
                <a:hlinkClick r:id="rId3"/>
              </a:rPr>
              <a:t>audios and sounds</a:t>
            </a:r>
            <a:r>
              <a:rPr lang="en-US" sz="2600" b="0" i="0" dirty="0">
                <a:solidFill>
                  <a:schemeClr val="accent3">
                    <a:lumMod val="75000"/>
                  </a:schemeClr>
                </a:solidFill>
                <a:effectLst/>
                <a:latin typeface="Monotype Corsiva" pitchFamily="66" charset="0"/>
              </a:rPr>
              <a:t> fo the videos and games which is significant for a computer user to perform all kinds of task on the computer.</a:t>
            </a:r>
          </a:p>
          <a:p>
            <a:pPr algn="just" fontAlgn="base"/>
            <a:r>
              <a:rPr lang="en-US" sz="2600" b="0" i="0" dirty="0">
                <a:solidFill>
                  <a:schemeClr val="accent3">
                    <a:lumMod val="75000"/>
                  </a:schemeClr>
                </a:solidFill>
                <a:effectLst/>
                <a:latin typeface="Monotype Corsiva" pitchFamily="66" charset="0"/>
              </a:rPr>
              <a:t>However, in order to increase the sound of the computer in a louder way one may need external speakers. Alternatives to the speaker for computers are headphones, earphones, earbuds, etc.</a:t>
            </a:r>
          </a:p>
          <a:p>
            <a:pPr marL="0" indent="0" algn="just">
              <a:buNone/>
            </a:pPr>
            <a:endParaRPr lang="en-US" dirty="0">
              <a:solidFill>
                <a:schemeClr val="accent6">
                  <a:lumMod val="75000"/>
                </a:schemeClr>
              </a:solidFill>
              <a:latin typeface="Monotype Corsiva" pitchFamily="66" charset="0"/>
            </a:endParaRPr>
          </a:p>
        </p:txBody>
      </p:sp>
      <p:pic>
        <p:nvPicPr>
          <p:cNvPr id="5" name="Picture 5">
            <a:extLst>
              <a:ext uri="{FF2B5EF4-FFF2-40B4-BE49-F238E27FC236}">
                <a16:creationId xmlns="" xmlns:a16="http://schemas.microsoft.com/office/drawing/2014/main" id="{FE6B3921-DE2F-4044-B228-3F14114E1057}"/>
              </a:ext>
            </a:extLst>
          </p:cNvPr>
          <p:cNvPicPr>
            <a:picLocks noChangeAspect="1"/>
          </p:cNvPicPr>
          <p:nvPr/>
        </p:nvPicPr>
        <p:blipFill>
          <a:blip r:embed="rId4"/>
          <a:stretch>
            <a:fillRect/>
          </a:stretch>
        </p:blipFill>
        <p:spPr>
          <a:xfrm>
            <a:off x="1219200" y="1905001"/>
            <a:ext cx="2889830" cy="2514600"/>
          </a:xfrm>
          <a:prstGeom prst="rect">
            <a:avLst/>
          </a:prstGeom>
        </p:spPr>
      </p:pic>
    </p:spTree>
    <p:extLst>
      <p:ext uri="{BB962C8B-B14F-4D97-AF65-F5344CB8AC3E}">
        <p14:creationId xmlns="" xmlns:p14="http://schemas.microsoft.com/office/powerpoint/2010/main" val="383266895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086CC7B4-0107-DA47-A58D-C2FA62432BDA}"/>
              </a:ext>
            </a:extLst>
          </p:cNvPr>
          <p:cNvSpPr>
            <a:spLocks noGrp="1"/>
          </p:cNvSpPr>
          <p:nvPr>
            <p:ph type="title"/>
          </p:nvPr>
        </p:nvSpPr>
        <p:spPr>
          <a:xfrm>
            <a:off x="1219200" y="457200"/>
            <a:ext cx="2362200" cy="533400"/>
          </a:xfrm>
        </p:spPr>
        <p:txBody>
          <a:bodyPr>
            <a:normAutofit fontScale="90000"/>
          </a:bodyPr>
          <a:lstStyle/>
          <a:p>
            <a:r>
              <a:rPr lang="en-US" sz="2800" dirty="0" smtClean="0">
                <a:solidFill>
                  <a:schemeClr val="accent3">
                    <a:lumMod val="75000"/>
                  </a:schemeClr>
                </a:solidFill>
                <a:latin typeface="Monotype Corsiva" pitchFamily="66" charset="0"/>
              </a:rPr>
              <a:t>HEADPHONES</a:t>
            </a:r>
            <a:endParaRPr lang="en-US" sz="2800" dirty="0">
              <a:solidFill>
                <a:schemeClr val="accent3">
                  <a:lumMod val="75000"/>
                </a:schemeClr>
              </a:solidFill>
              <a:latin typeface="Monotype Corsiva" pitchFamily="66" charset="0"/>
            </a:endParaRPr>
          </a:p>
        </p:txBody>
      </p:sp>
      <p:sp>
        <p:nvSpPr>
          <p:cNvPr id="3" name="Content Placeholder 2">
            <a:extLst>
              <a:ext uri="{FF2B5EF4-FFF2-40B4-BE49-F238E27FC236}">
                <a16:creationId xmlns="" xmlns:a16="http://schemas.microsoft.com/office/drawing/2014/main" id="{A064103A-AB52-6D4D-9050-1BB91634D7C9}"/>
              </a:ext>
            </a:extLst>
          </p:cNvPr>
          <p:cNvSpPr>
            <a:spLocks noGrp="1"/>
          </p:cNvSpPr>
          <p:nvPr>
            <p:ph sz="half" idx="1"/>
          </p:nvPr>
        </p:nvSpPr>
        <p:spPr>
          <a:xfrm>
            <a:off x="4419601" y="609600"/>
            <a:ext cx="7543800" cy="4267200"/>
          </a:xfrm>
        </p:spPr>
        <p:txBody>
          <a:bodyPr>
            <a:normAutofit/>
          </a:bodyPr>
          <a:lstStyle/>
          <a:p>
            <a:pPr algn="just" fontAlgn="base"/>
            <a:r>
              <a:rPr lang="en-US" sz="2200" b="1" i="0" dirty="0">
                <a:solidFill>
                  <a:schemeClr val="accent3">
                    <a:lumMod val="75000"/>
                  </a:schemeClr>
                </a:solidFill>
                <a:effectLst/>
                <a:latin typeface="Monotype Corsiva" pitchFamily="66" charset="0"/>
              </a:rPr>
              <a:t>Headphones</a:t>
            </a:r>
            <a:r>
              <a:rPr lang="en-US" sz="2200" b="0" i="0" dirty="0">
                <a:solidFill>
                  <a:schemeClr val="accent3">
                    <a:lumMod val="75000"/>
                  </a:schemeClr>
                </a:solidFill>
                <a:effectLst/>
                <a:latin typeface="Monotype Corsiva" pitchFamily="66" charset="0"/>
              </a:rPr>
              <a:t> are </a:t>
            </a:r>
            <a:r>
              <a:rPr lang="en-US" sz="2200" b="0" i="0" u="none" strike="noStrike" dirty="0">
                <a:solidFill>
                  <a:schemeClr val="accent3">
                    <a:lumMod val="75000"/>
                  </a:schemeClr>
                </a:solidFill>
                <a:effectLst/>
                <a:latin typeface="Monotype Corsiva" pitchFamily="66" charset="0"/>
                <a:hlinkClick r:id="rId2" tooltip="Electronic"/>
              </a:rPr>
              <a:t>electronic</a:t>
            </a:r>
            <a:r>
              <a:rPr lang="en-US" sz="2200" b="0" i="0" dirty="0">
                <a:solidFill>
                  <a:schemeClr val="accent3">
                    <a:lumMod val="75000"/>
                  </a:schemeClr>
                </a:solidFill>
                <a:effectLst/>
                <a:latin typeface="Monotype Corsiva" pitchFamily="66" charset="0"/>
              </a:rPr>
              <a:t> </a:t>
            </a:r>
            <a:r>
              <a:rPr lang="en-US" sz="2200" b="0" i="0" u="none" strike="noStrike" dirty="0">
                <a:solidFill>
                  <a:schemeClr val="accent3">
                    <a:lumMod val="75000"/>
                  </a:schemeClr>
                </a:solidFill>
                <a:effectLst/>
                <a:latin typeface="Monotype Corsiva" pitchFamily="66" charset="0"/>
                <a:hlinkClick r:id="rId3" tooltip="Audio"/>
              </a:rPr>
              <a:t>audio</a:t>
            </a:r>
            <a:r>
              <a:rPr lang="en-US" sz="2200" b="0" i="0" dirty="0">
                <a:solidFill>
                  <a:schemeClr val="accent3">
                    <a:lumMod val="75000"/>
                  </a:schemeClr>
                </a:solidFill>
                <a:effectLst/>
                <a:latin typeface="Monotype Corsiva" pitchFamily="66" charset="0"/>
              </a:rPr>
              <a:t> </a:t>
            </a:r>
            <a:r>
              <a:rPr lang="en-US" sz="2200" b="0" i="0" u="none" strike="noStrike" dirty="0">
                <a:solidFill>
                  <a:schemeClr val="accent3">
                    <a:lumMod val="75000"/>
                  </a:schemeClr>
                </a:solidFill>
                <a:effectLst/>
                <a:latin typeface="Monotype Corsiva" pitchFamily="66" charset="0"/>
                <a:hlinkClick r:id="rId4" tooltip="Device"/>
              </a:rPr>
              <a:t>devices</a:t>
            </a:r>
            <a:r>
              <a:rPr lang="en-US" sz="2200" b="0" i="0" dirty="0">
                <a:solidFill>
                  <a:schemeClr val="accent3">
                    <a:lumMod val="75000"/>
                  </a:schemeClr>
                </a:solidFill>
                <a:effectLst/>
                <a:latin typeface="Monotype Corsiva" pitchFamily="66" charset="0"/>
              </a:rPr>
              <a:t> that people wear over their </a:t>
            </a:r>
            <a:r>
              <a:rPr lang="en-US" sz="2200" b="0" i="0" u="none" strike="noStrike" dirty="0">
                <a:solidFill>
                  <a:schemeClr val="accent3">
                    <a:lumMod val="75000"/>
                  </a:schemeClr>
                </a:solidFill>
                <a:effectLst/>
                <a:latin typeface="Monotype Corsiva" pitchFamily="66" charset="0"/>
                <a:hlinkClick r:id="rId5" tooltip="Ear"/>
              </a:rPr>
              <a:t>ears</a:t>
            </a:r>
            <a:r>
              <a:rPr lang="en-US" sz="2200" b="0" i="0" dirty="0">
                <a:solidFill>
                  <a:schemeClr val="accent3">
                    <a:lumMod val="75000"/>
                  </a:schemeClr>
                </a:solidFill>
                <a:effectLst/>
                <a:latin typeface="Monotype Corsiva" pitchFamily="66" charset="0"/>
              </a:rPr>
              <a:t>. </a:t>
            </a:r>
            <a:endParaRPr lang="en-US" sz="2200" b="0" i="0" dirty="0" smtClean="0">
              <a:solidFill>
                <a:schemeClr val="accent3">
                  <a:lumMod val="75000"/>
                </a:schemeClr>
              </a:solidFill>
              <a:effectLst/>
              <a:latin typeface="Monotype Corsiva" pitchFamily="66" charset="0"/>
            </a:endParaRPr>
          </a:p>
          <a:p>
            <a:pPr algn="just" fontAlgn="base"/>
            <a:r>
              <a:rPr lang="en-US" sz="2200" b="0" i="0" dirty="0" smtClean="0">
                <a:solidFill>
                  <a:schemeClr val="accent3">
                    <a:lumMod val="75000"/>
                  </a:schemeClr>
                </a:solidFill>
                <a:effectLst/>
                <a:latin typeface="Monotype Corsiva" pitchFamily="66" charset="0"/>
              </a:rPr>
              <a:t>They </a:t>
            </a:r>
            <a:r>
              <a:rPr lang="en-US" sz="2200" b="0" i="0" dirty="0">
                <a:solidFill>
                  <a:schemeClr val="accent3">
                    <a:lumMod val="75000"/>
                  </a:schemeClr>
                </a:solidFill>
                <a:effectLst/>
                <a:latin typeface="Monotype Corsiva" pitchFamily="66" charset="0"/>
              </a:rPr>
              <a:t>let people hear sounds on a </a:t>
            </a:r>
            <a:r>
              <a:rPr lang="en-US" sz="2200" b="0" i="0" u="none" strike="noStrike" dirty="0">
                <a:solidFill>
                  <a:schemeClr val="accent3">
                    <a:lumMod val="75000"/>
                  </a:schemeClr>
                </a:solidFill>
                <a:effectLst/>
                <a:latin typeface="Monotype Corsiva" pitchFamily="66" charset="0"/>
                <a:hlinkClick r:id="rId6" tooltip="Walkman"/>
              </a:rPr>
              <a:t>walkman</a:t>
            </a:r>
            <a:r>
              <a:rPr lang="en-US" sz="2200" b="0" i="0" dirty="0">
                <a:solidFill>
                  <a:schemeClr val="accent3">
                    <a:lumMod val="75000"/>
                  </a:schemeClr>
                </a:solidFill>
                <a:effectLst/>
                <a:latin typeface="Monotype Corsiva" pitchFamily="66" charset="0"/>
              </a:rPr>
              <a:t>, </a:t>
            </a:r>
            <a:r>
              <a:rPr lang="en-US" sz="2200" b="0" i="0" u="none" strike="noStrike" dirty="0">
                <a:solidFill>
                  <a:schemeClr val="accent3">
                    <a:lumMod val="75000"/>
                  </a:schemeClr>
                </a:solidFill>
                <a:effectLst/>
                <a:latin typeface="Monotype Corsiva" pitchFamily="66" charset="0"/>
                <a:hlinkClick r:id="rId7" tooltip="MP3 player"/>
              </a:rPr>
              <a:t>MP3 player</a:t>
            </a:r>
            <a:r>
              <a:rPr lang="en-US" sz="2200" b="0" i="0" dirty="0">
                <a:solidFill>
                  <a:schemeClr val="accent3">
                    <a:lumMod val="75000"/>
                  </a:schemeClr>
                </a:solidFill>
                <a:effectLst/>
                <a:latin typeface="Monotype Corsiva" pitchFamily="66" charset="0"/>
              </a:rPr>
              <a:t>, </a:t>
            </a:r>
            <a:r>
              <a:rPr lang="en-US" sz="2200" b="0" i="0" u="none" strike="noStrike" dirty="0">
                <a:solidFill>
                  <a:schemeClr val="accent3">
                    <a:lumMod val="75000"/>
                  </a:schemeClr>
                </a:solidFill>
                <a:effectLst/>
                <a:latin typeface="Monotype Corsiva" pitchFamily="66" charset="0"/>
                <a:hlinkClick r:id="rId8" tooltip="Mobile phone"/>
              </a:rPr>
              <a:t>mobile phone</a:t>
            </a:r>
            <a:r>
              <a:rPr lang="en-US" sz="2200" b="0" i="0" dirty="0">
                <a:solidFill>
                  <a:schemeClr val="accent3">
                    <a:lumMod val="75000"/>
                  </a:schemeClr>
                </a:solidFill>
                <a:effectLst/>
                <a:latin typeface="Monotype Corsiva" pitchFamily="66" charset="0"/>
              </a:rPr>
              <a:t> or </a:t>
            </a:r>
            <a:r>
              <a:rPr lang="en-US" sz="2200" b="0" i="0" u="none" strike="noStrike" dirty="0">
                <a:solidFill>
                  <a:schemeClr val="accent3">
                    <a:lumMod val="75000"/>
                  </a:schemeClr>
                </a:solidFill>
                <a:effectLst/>
                <a:latin typeface="Monotype Corsiva" pitchFamily="66" charset="0"/>
                <a:hlinkClick r:id="rId9" tooltip="Computer"/>
              </a:rPr>
              <a:t>computer</a:t>
            </a:r>
            <a:r>
              <a:rPr lang="en-US" sz="2200" b="0" i="0" dirty="0">
                <a:solidFill>
                  <a:schemeClr val="accent3">
                    <a:lumMod val="75000"/>
                  </a:schemeClr>
                </a:solidFill>
                <a:effectLst/>
                <a:latin typeface="Monotype Corsiva" pitchFamily="66" charset="0"/>
              </a:rPr>
              <a:t>. </a:t>
            </a:r>
            <a:endParaRPr lang="en-US" sz="2200" b="0" i="0" dirty="0" smtClean="0">
              <a:solidFill>
                <a:schemeClr val="accent3">
                  <a:lumMod val="75000"/>
                </a:schemeClr>
              </a:solidFill>
              <a:effectLst/>
              <a:latin typeface="Monotype Corsiva" pitchFamily="66" charset="0"/>
            </a:endParaRPr>
          </a:p>
          <a:p>
            <a:pPr algn="just" fontAlgn="base"/>
            <a:r>
              <a:rPr lang="en-US" sz="2200" b="0" i="0" dirty="0" smtClean="0">
                <a:solidFill>
                  <a:schemeClr val="accent3">
                    <a:lumMod val="75000"/>
                  </a:schemeClr>
                </a:solidFill>
                <a:effectLst/>
                <a:latin typeface="Monotype Corsiva" pitchFamily="66" charset="0"/>
              </a:rPr>
              <a:t>Headphones </a:t>
            </a:r>
            <a:r>
              <a:rPr lang="en-US" sz="2200" b="0" i="0" dirty="0">
                <a:solidFill>
                  <a:schemeClr val="accent3">
                    <a:lumMod val="75000"/>
                  </a:schemeClr>
                </a:solidFill>
                <a:effectLst/>
                <a:latin typeface="Monotype Corsiva" pitchFamily="66" charset="0"/>
              </a:rPr>
              <a:t>come in many different sizes from big to small. They are also known as </a:t>
            </a:r>
            <a:r>
              <a:rPr lang="en-US" sz="2200" b="1" i="0" dirty="0">
                <a:solidFill>
                  <a:schemeClr val="accent3">
                    <a:lumMod val="75000"/>
                  </a:schemeClr>
                </a:solidFill>
                <a:effectLst/>
                <a:latin typeface="Monotype Corsiva" pitchFamily="66" charset="0"/>
              </a:rPr>
              <a:t>earphones</a:t>
            </a:r>
            <a:r>
              <a:rPr lang="en-US" sz="2200" b="0" i="0" dirty="0">
                <a:solidFill>
                  <a:schemeClr val="accent3">
                    <a:lumMod val="75000"/>
                  </a:schemeClr>
                </a:solidFill>
                <a:effectLst/>
                <a:latin typeface="Monotype Corsiva" pitchFamily="66" charset="0"/>
              </a:rPr>
              <a:t>, stereophones, </a:t>
            </a:r>
            <a:r>
              <a:rPr lang="en-US" sz="2200" b="0" i="0" u="none" strike="noStrike" dirty="0">
                <a:solidFill>
                  <a:schemeClr val="accent3">
                    <a:lumMod val="75000"/>
                  </a:schemeClr>
                </a:solidFill>
                <a:effectLst/>
                <a:latin typeface="Monotype Corsiva" pitchFamily="66" charset="0"/>
                <a:hlinkClick r:id="rId10" tooltip="Headset"/>
              </a:rPr>
              <a:t>headsets</a:t>
            </a:r>
            <a:r>
              <a:rPr lang="en-US" sz="2200" b="0" i="0" dirty="0">
                <a:solidFill>
                  <a:schemeClr val="accent3">
                    <a:lumMod val="75000"/>
                  </a:schemeClr>
                </a:solidFill>
                <a:effectLst/>
                <a:latin typeface="Monotype Corsiva" pitchFamily="66" charset="0"/>
              </a:rPr>
              <a:t> or even 'cans'. </a:t>
            </a:r>
            <a:r>
              <a:rPr lang="en-US" sz="2200" b="1" i="0" dirty="0">
                <a:solidFill>
                  <a:schemeClr val="accent3">
                    <a:lumMod val="75000"/>
                  </a:schemeClr>
                </a:solidFill>
                <a:effectLst/>
                <a:latin typeface="Monotype Corsiva" pitchFamily="66" charset="0"/>
              </a:rPr>
              <a:t>Earbuds</a:t>
            </a:r>
            <a:r>
              <a:rPr lang="en-US" sz="2200" b="0" i="0" dirty="0">
                <a:solidFill>
                  <a:schemeClr val="accent3">
                    <a:lumMod val="75000"/>
                  </a:schemeClr>
                </a:solidFill>
                <a:effectLst/>
                <a:latin typeface="Monotype Corsiva" pitchFamily="66" charset="0"/>
              </a:rPr>
              <a:t> are inserted into the ear</a:t>
            </a:r>
            <a:endParaRPr lang="en-US" sz="2200" b="0" i="0" u="none" strike="noStrike" baseline="30000" dirty="0">
              <a:solidFill>
                <a:schemeClr val="accent3">
                  <a:lumMod val="75000"/>
                </a:schemeClr>
              </a:solidFill>
              <a:effectLst/>
              <a:latin typeface="Monotype Corsiva" pitchFamily="66" charset="0"/>
            </a:endParaRPr>
          </a:p>
          <a:p>
            <a:pPr algn="just" fontAlgn="base"/>
            <a:r>
              <a:rPr lang="en-US" sz="2200" baseline="30000" dirty="0" smtClean="0">
                <a:solidFill>
                  <a:schemeClr val="accent3">
                    <a:lumMod val="75000"/>
                  </a:schemeClr>
                </a:solidFill>
                <a:latin typeface="Monotype Corsiva" pitchFamily="66" charset="0"/>
              </a:rPr>
              <a:t>Headphones</a:t>
            </a:r>
            <a:r>
              <a:rPr lang="en-US" sz="2200" b="0" i="0" dirty="0" smtClean="0">
                <a:solidFill>
                  <a:schemeClr val="accent3">
                    <a:lumMod val="75000"/>
                  </a:schemeClr>
                </a:solidFill>
                <a:effectLst/>
                <a:latin typeface="Monotype Corsiva" pitchFamily="66" charset="0"/>
              </a:rPr>
              <a:t> </a:t>
            </a:r>
            <a:r>
              <a:rPr lang="en-US" sz="2200" b="0" i="0" dirty="0">
                <a:solidFill>
                  <a:schemeClr val="accent3">
                    <a:lumMod val="75000"/>
                  </a:schemeClr>
                </a:solidFill>
                <a:effectLst/>
                <a:latin typeface="Monotype Corsiva" pitchFamily="66" charset="0"/>
              </a:rPr>
              <a:t>typically uses small </a:t>
            </a:r>
            <a:r>
              <a:rPr lang="en-US" sz="2200" b="0" i="0" u="none" strike="noStrike" dirty="0">
                <a:solidFill>
                  <a:schemeClr val="accent3">
                    <a:lumMod val="75000"/>
                  </a:schemeClr>
                </a:solidFill>
                <a:effectLst/>
                <a:latin typeface="Monotype Corsiva" pitchFamily="66" charset="0"/>
                <a:hlinkClick r:id="rId11" tooltip="Phone connector"/>
              </a:rPr>
              <a:t>plug</a:t>
            </a:r>
            <a:r>
              <a:rPr lang="en-US" sz="2200" b="0" i="0" dirty="0">
                <a:solidFill>
                  <a:schemeClr val="accent3">
                    <a:lumMod val="75000"/>
                  </a:schemeClr>
                </a:solidFill>
                <a:effectLst/>
                <a:latin typeface="Monotype Corsiva" pitchFamily="66" charset="0"/>
              </a:rPr>
              <a:t> for connection. Some use a </a:t>
            </a:r>
            <a:r>
              <a:rPr lang="en-US" sz="2200" b="0" i="0" u="none" strike="noStrike" dirty="0">
                <a:solidFill>
                  <a:schemeClr val="accent3">
                    <a:lumMod val="75000"/>
                  </a:schemeClr>
                </a:solidFill>
                <a:effectLst/>
                <a:latin typeface="Monotype Corsiva" pitchFamily="66" charset="0"/>
                <a:hlinkClick r:id="rId12" tooltip="Bluetooth"/>
              </a:rPr>
              <a:t>Bluetooth</a:t>
            </a:r>
            <a:r>
              <a:rPr lang="en-US" sz="2200" b="0" i="0" dirty="0">
                <a:solidFill>
                  <a:schemeClr val="accent3">
                    <a:lumMod val="75000"/>
                  </a:schemeClr>
                </a:solidFill>
                <a:effectLst/>
                <a:latin typeface="Monotype Corsiva" pitchFamily="66" charset="0"/>
              </a:rPr>
              <a:t> connection so they don't have the cord in the way</a:t>
            </a:r>
          </a:p>
          <a:p>
            <a:pPr algn="just" fontAlgn="base"/>
            <a:r>
              <a:rPr lang="en-US" sz="2200" b="0" i="0" dirty="0">
                <a:solidFill>
                  <a:schemeClr val="accent3">
                    <a:lumMod val="75000"/>
                  </a:schemeClr>
                </a:solidFill>
                <a:effectLst/>
                <a:latin typeface="Monotype Corsiva" pitchFamily="66" charset="0"/>
              </a:rPr>
              <a:t>There is a risk of </a:t>
            </a:r>
            <a:r>
              <a:rPr lang="en-US" sz="2200" b="0" i="0" u="none" strike="noStrike" dirty="0">
                <a:solidFill>
                  <a:schemeClr val="accent3">
                    <a:lumMod val="75000"/>
                  </a:schemeClr>
                </a:solidFill>
                <a:effectLst/>
                <a:latin typeface="Monotype Corsiva" pitchFamily="66" charset="0"/>
                <a:hlinkClick r:id="rId13" tooltip="Deafness"/>
              </a:rPr>
              <a:t>deafness</a:t>
            </a:r>
            <a:r>
              <a:rPr lang="en-US" sz="2200" b="0" i="0" dirty="0">
                <a:solidFill>
                  <a:schemeClr val="accent3">
                    <a:lumMod val="75000"/>
                  </a:schemeClr>
                </a:solidFill>
                <a:effectLst/>
                <a:latin typeface="Monotype Corsiva" pitchFamily="66" charset="0"/>
              </a:rPr>
              <a:t> if listening to headphones with a high volume for a long time.</a:t>
            </a:r>
          </a:p>
          <a:p>
            <a:pPr marL="0" indent="0">
              <a:buNone/>
            </a:pPr>
            <a:endParaRPr lang="en-US" dirty="0"/>
          </a:p>
        </p:txBody>
      </p:sp>
      <p:pic>
        <p:nvPicPr>
          <p:cNvPr id="5" name="Picture 4">
            <a:extLst>
              <a:ext uri="{FF2B5EF4-FFF2-40B4-BE49-F238E27FC236}">
                <a16:creationId xmlns="" xmlns:a16="http://schemas.microsoft.com/office/drawing/2014/main" id="{8545D4C0-6C40-AF43-BF27-EE1FB74837D1}"/>
              </a:ext>
            </a:extLst>
          </p:cNvPr>
          <p:cNvPicPr>
            <a:picLocks noChangeAspect="1"/>
          </p:cNvPicPr>
          <p:nvPr/>
        </p:nvPicPr>
        <p:blipFill>
          <a:blip r:embed="rId14"/>
          <a:stretch>
            <a:fillRect/>
          </a:stretch>
        </p:blipFill>
        <p:spPr>
          <a:xfrm flipH="1">
            <a:off x="1066800" y="1600200"/>
            <a:ext cx="2895600" cy="2418037"/>
          </a:xfrm>
          <a:prstGeom prst="rect">
            <a:avLst/>
          </a:prstGeom>
        </p:spPr>
      </p:pic>
    </p:spTree>
    <p:extLst>
      <p:ext uri="{BB962C8B-B14F-4D97-AF65-F5344CB8AC3E}">
        <p14:creationId xmlns="" xmlns:p14="http://schemas.microsoft.com/office/powerpoint/2010/main" val="275542441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002C69-5319-DE45-9635-81E602B8242B}"/>
              </a:ext>
            </a:extLst>
          </p:cNvPr>
          <p:cNvSpPr>
            <a:spLocks noGrp="1"/>
          </p:cNvSpPr>
          <p:nvPr>
            <p:ph type="title"/>
          </p:nvPr>
        </p:nvSpPr>
        <p:spPr>
          <a:xfrm>
            <a:off x="1524002" y="685800"/>
            <a:ext cx="2386332" cy="609600"/>
          </a:xfrm>
        </p:spPr>
        <p:txBody>
          <a:bodyPr>
            <a:normAutofit/>
          </a:bodyPr>
          <a:lstStyle/>
          <a:p>
            <a:r>
              <a:rPr lang="en-US" dirty="0" smtClean="0">
                <a:latin typeface="Monotype Corsiva" pitchFamily="66" charset="0"/>
              </a:rPr>
              <a:t> </a:t>
            </a:r>
            <a:r>
              <a:rPr lang="en-US" sz="3200" dirty="0" smtClean="0">
                <a:latin typeface="Monotype Corsiva" pitchFamily="66" charset="0"/>
              </a:rPr>
              <a:t>PROJECTOR</a:t>
            </a:r>
            <a:endParaRPr lang="en-US" sz="3200" dirty="0">
              <a:latin typeface="Monotype Corsiva" pitchFamily="66" charset="0"/>
            </a:endParaRPr>
          </a:p>
        </p:txBody>
      </p:sp>
      <p:sp>
        <p:nvSpPr>
          <p:cNvPr id="4" name="Content Placeholder 3">
            <a:extLst>
              <a:ext uri="{FF2B5EF4-FFF2-40B4-BE49-F238E27FC236}">
                <a16:creationId xmlns="" xmlns:a16="http://schemas.microsoft.com/office/drawing/2014/main" id="{603D3428-DD7D-E640-9072-02955D142202}"/>
              </a:ext>
            </a:extLst>
          </p:cNvPr>
          <p:cNvSpPr>
            <a:spLocks noGrp="1"/>
          </p:cNvSpPr>
          <p:nvPr>
            <p:ph sz="half" idx="1"/>
          </p:nvPr>
        </p:nvSpPr>
        <p:spPr>
          <a:xfrm>
            <a:off x="4343400" y="914400"/>
            <a:ext cx="7543800" cy="3810000"/>
          </a:xfrm>
        </p:spPr>
        <p:txBody>
          <a:bodyPr>
            <a:normAutofit/>
          </a:bodyPr>
          <a:lstStyle/>
          <a:p>
            <a:pPr algn="just" fontAlgn="base"/>
            <a:r>
              <a:rPr lang="en-US" sz="2000" b="0" i="0" dirty="0">
                <a:solidFill>
                  <a:schemeClr val="accent3">
                    <a:lumMod val="75000"/>
                  </a:schemeClr>
                </a:solidFill>
                <a:effectLst/>
                <a:latin typeface="Monotype Corsiva" pitchFamily="66" charset="0"/>
              </a:rPr>
              <a:t>A </a:t>
            </a:r>
            <a:r>
              <a:rPr lang="en-US" sz="2000" b="1" i="0" dirty="0">
                <a:solidFill>
                  <a:schemeClr val="accent3">
                    <a:lumMod val="75000"/>
                  </a:schemeClr>
                </a:solidFill>
                <a:effectLst/>
                <a:latin typeface="Monotype Corsiva" pitchFamily="66" charset="0"/>
              </a:rPr>
              <a:t>projector</a:t>
            </a:r>
            <a:r>
              <a:rPr lang="en-US" sz="2000" b="0" i="0" dirty="0">
                <a:solidFill>
                  <a:schemeClr val="accent3">
                    <a:lumMod val="75000"/>
                  </a:schemeClr>
                </a:solidFill>
                <a:effectLst/>
                <a:latin typeface="Monotype Corsiva" pitchFamily="66" charset="0"/>
              </a:rPr>
              <a:t> or </a:t>
            </a:r>
            <a:r>
              <a:rPr lang="en-US" sz="2000" b="1" i="0" dirty="0">
                <a:solidFill>
                  <a:schemeClr val="accent3">
                    <a:lumMod val="75000"/>
                  </a:schemeClr>
                </a:solidFill>
                <a:effectLst/>
                <a:latin typeface="Monotype Corsiva" pitchFamily="66" charset="0"/>
              </a:rPr>
              <a:t>image projector</a:t>
            </a:r>
            <a:r>
              <a:rPr lang="en-US" sz="2000" b="0" i="0" dirty="0">
                <a:solidFill>
                  <a:schemeClr val="accent3">
                    <a:lumMod val="75000"/>
                  </a:schemeClr>
                </a:solidFill>
                <a:effectLst/>
                <a:latin typeface="Monotype Corsiva" pitchFamily="66" charset="0"/>
              </a:rPr>
              <a:t> is an </a:t>
            </a:r>
            <a:r>
              <a:rPr lang="en-US" sz="2000" b="0" i="0" u="none" strike="noStrike" dirty="0">
                <a:solidFill>
                  <a:schemeClr val="accent3">
                    <a:lumMod val="75000"/>
                  </a:schemeClr>
                </a:solidFill>
                <a:effectLst/>
                <a:latin typeface="Monotype Corsiva" pitchFamily="66" charset="0"/>
                <a:hlinkClick r:id="rId2" tooltip="Optical"/>
              </a:rPr>
              <a:t>optical</a:t>
            </a:r>
            <a:r>
              <a:rPr lang="en-US" sz="2000" b="0" i="0" dirty="0">
                <a:solidFill>
                  <a:schemeClr val="accent3">
                    <a:lumMod val="75000"/>
                  </a:schemeClr>
                </a:solidFill>
                <a:effectLst/>
                <a:latin typeface="Monotype Corsiva" pitchFamily="66" charset="0"/>
              </a:rPr>
              <a:t>device that projects an image (or moving images) onto a surface, commonly a </a:t>
            </a:r>
            <a:r>
              <a:rPr lang="en-US" sz="2000" b="0" i="0" u="none" strike="noStrike" dirty="0">
                <a:solidFill>
                  <a:schemeClr val="accent3">
                    <a:lumMod val="75000"/>
                  </a:schemeClr>
                </a:solidFill>
                <a:effectLst/>
                <a:latin typeface="Monotype Corsiva" pitchFamily="66" charset="0"/>
                <a:hlinkClick r:id="rId3" tooltip="Projection screen"/>
              </a:rPr>
              <a:t>projection screen</a:t>
            </a:r>
            <a:r>
              <a:rPr lang="en-US" sz="2000" b="0" i="0" dirty="0">
                <a:solidFill>
                  <a:schemeClr val="accent3">
                    <a:lumMod val="75000"/>
                  </a:schemeClr>
                </a:solidFill>
                <a:effectLst/>
                <a:latin typeface="Monotype Corsiva" pitchFamily="66" charset="0"/>
              </a:rPr>
              <a:t>. </a:t>
            </a:r>
          </a:p>
          <a:p>
            <a:pPr algn="just" fontAlgn="base"/>
            <a:r>
              <a:rPr lang="en-US" sz="2000" b="0" i="0" dirty="0">
                <a:solidFill>
                  <a:schemeClr val="accent3">
                    <a:lumMod val="75000"/>
                  </a:schemeClr>
                </a:solidFill>
                <a:effectLst/>
                <a:latin typeface="Monotype Corsiva" pitchFamily="66" charset="0"/>
              </a:rPr>
              <a:t>Most projectors create an image by shining a light through a small transparent lens, but some newer types of projectors can project the image directly, by using lasers. </a:t>
            </a:r>
          </a:p>
          <a:p>
            <a:pPr algn="just" fontAlgn="base"/>
            <a:r>
              <a:rPr lang="en-US" sz="2000" b="0" i="0" dirty="0">
                <a:solidFill>
                  <a:schemeClr val="accent3">
                    <a:lumMod val="75000"/>
                  </a:schemeClr>
                </a:solidFill>
                <a:effectLst/>
                <a:latin typeface="Monotype Corsiva" pitchFamily="66" charset="0"/>
              </a:rPr>
              <a:t>A </a:t>
            </a:r>
            <a:r>
              <a:rPr lang="en-US" sz="2000" b="0" i="0" u="none" strike="noStrike" dirty="0">
                <a:solidFill>
                  <a:schemeClr val="accent3">
                    <a:lumMod val="75000"/>
                  </a:schemeClr>
                </a:solidFill>
                <a:effectLst/>
                <a:latin typeface="Monotype Corsiva" pitchFamily="66" charset="0"/>
                <a:hlinkClick r:id="rId4" tooltip="Virtual retinal display"/>
              </a:rPr>
              <a:t>virtual retinal display</a:t>
            </a:r>
            <a:r>
              <a:rPr lang="en-US" sz="2000" b="0" i="0" dirty="0">
                <a:solidFill>
                  <a:schemeClr val="accent3">
                    <a:lumMod val="75000"/>
                  </a:schemeClr>
                </a:solidFill>
                <a:effectLst/>
                <a:latin typeface="Monotype Corsiva" pitchFamily="66" charset="0"/>
              </a:rPr>
              <a:t>, or retinal projector, is a projector that projects an image directly on the </a:t>
            </a:r>
            <a:r>
              <a:rPr lang="en-US" sz="2000" b="0" i="0" u="none" strike="noStrike" dirty="0">
                <a:solidFill>
                  <a:schemeClr val="accent3">
                    <a:lumMod val="75000"/>
                  </a:schemeClr>
                </a:solidFill>
                <a:effectLst/>
                <a:latin typeface="Monotype Corsiva" pitchFamily="66" charset="0"/>
                <a:hlinkClick r:id="rId5" tooltip="Retina"/>
              </a:rPr>
              <a:t>retina</a:t>
            </a:r>
            <a:r>
              <a:rPr lang="en-US" sz="2000" b="0" i="0" dirty="0">
                <a:solidFill>
                  <a:schemeClr val="accent3">
                    <a:lumMod val="75000"/>
                  </a:schemeClr>
                </a:solidFill>
                <a:effectLst/>
                <a:latin typeface="Monotype Corsiva" pitchFamily="66" charset="0"/>
              </a:rPr>
              <a:t> instead of using an external projection </a:t>
            </a:r>
            <a:r>
              <a:rPr lang="en-US" sz="2000" b="0" i="0" dirty="0" smtClean="0">
                <a:solidFill>
                  <a:schemeClr val="accent3">
                    <a:lumMod val="75000"/>
                  </a:schemeClr>
                </a:solidFill>
                <a:effectLst/>
                <a:latin typeface="Monotype Corsiva" pitchFamily="66" charset="0"/>
              </a:rPr>
              <a:t>screen</a:t>
            </a:r>
            <a:r>
              <a:rPr lang="en-US" sz="2000" dirty="0">
                <a:solidFill>
                  <a:schemeClr val="accent3">
                    <a:lumMod val="75000"/>
                  </a:schemeClr>
                </a:solidFill>
                <a:latin typeface="Monotype Corsiva" pitchFamily="66" charset="0"/>
              </a:rPr>
              <a:t>.</a:t>
            </a:r>
            <a:endParaRPr lang="en-US" sz="2000" b="0" i="0" dirty="0">
              <a:solidFill>
                <a:schemeClr val="accent3">
                  <a:lumMod val="75000"/>
                </a:schemeClr>
              </a:solidFill>
              <a:effectLst/>
              <a:latin typeface="Monotype Corsiva" pitchFamily="66" charset="0"/>
            </a:endParaRPr>
          </a:p>
          <a:p>
            <a:pPr algn="just" fontAlgn="base"/>
            <a:r>
              <a:rPr lang="en-US" sz="2000" b="0" i="0" dirty="0">
                <a:solidFill>
                  <a:schemeClr val="accent3">
                    <a:lumMod val="75000"/>
                  </a:schemeClr>
                </a:solidFill>
                <a:effectLst/>
                <a:latin typeface="Monotype Corsiva" pitchFamily="66" charset="0"/>
              </a:rPr>
              <a:t>The most common type of projector used today is called a </a:t>
            </a:r>
            <a:r>
              <a:rPr lang="en-US" sz="2000" b="0" i="0" u="none" strike="noStrike" dirty="0">
                <a:solidFill>
                  <a:schemeClr val="accent3">
                    <a:lumMod val="75000"/>
                  </a:schemeClr>
                </a:solidFill>
                <a:effectLst/>
                <a:latin typeface="Monotype Corsiva" pitchFamily="66" charset="0"/>
                <a:hlinkClick r:id="rId6" tooltip="Video projector"/>
              </a:rPr>
              <a:t>video projector</a:t>
            </a:r>
            <a:r>
              <a:rPr lang="en-US" sz="2000" b="0" i="0" dirty="0">
                <a:solidFill>
                  <a:schemeClr val="accent3">
                    <a:lumMod val="75000"/>
                  </a:schemeClr>
                </a:solidFill>
                <a:effectLst/>
                <a:latin typeface="Monotype Corsiva" pitchFamily="66" charset="0"/>
              </a:rPr>
              <a:t>. Video projectors are digital replacements for earlier types of projectors such as </a:t>
            </a:r>
            <a:r>
              <a:rPr lang="en-US" sz="2000" b="0" i="0" u="none" strike="noStrike" dirty="0">
                <a:solidFill>
                  <a:schemeClr val="accent3">
                    <a:lumMod val="75000"/>
                  </a:schemeClr>
                </a:solidFill>
                <a:effectLst/>
                <a:latin typeface="Monotype Corsiva" pitchFamily="66" charset="0"/>
                <a:hlinkClick r:id="rId7" tooltip="Slide projector"/>
              </a:rPr>
              <a:t>slide projectors</a:t>
            </a:r>
            <a:r>
              <a:rPr lang="en-US" sz="2000" b="0" i="0" dirty="0">
                <a:solidFill>
                  <a:schemeClr val="accent3">
                    <a:lumMod val="75000"/>
                  </a:schemeClr>
                </a:solidFill>
                <a:effectLst/>
                <a:latin typeface="Monotype Corsiva" pitchFamily="66" charset="0"/>
              </a:rPr>
              <a:t>and </a:t>
            </a:r>
            <a:r>
              <a:rPr lang="en-US" sz="2000" b="0" i="0" u="none" strike="noStrike" dirty="0">
                <a:solidFill>
                  <a:schemeClr val="accent3">
                    <a:lumMod val="75000"/>
                  </a:schemeClr>
                </a:solidFill>
                <a:effectLst/>
                <a:latin typeface="Monotype Corsiva" pitchFamily="66" charset="0"/>
                <a:hlinkClick r:id="rId8" tooltip="Overhead projector"/>
              </a:rPr>
              <a:t>overhead projectors</a:t>
            </a:r>
            <a:r>
              <a:rPr lang="en-US" sz="2000" b="0" i="0" dirty="0">
                <a:solidFill>
                  <a:schemeClr val="accent3">
                    <a:lumMod val="75000"/>
                  </a:schemeClr>
                </a:solidFill>
                <a:effectLst/>
                <a:latin typeface="Monotype Corsiva" pitchFamily="66" charset="0"/>
              </a:rPr>
              <a:t>.</a:t>
            </a:r>
          </a:p>
          <a:p>
            <a:pPr algn="just"/>
            <a:endParaRPr lang="en-US" sz="2000" dirty="0">
              <a:latin typeface="Monotype Corsiva" pitchFamily="66" charset="0"/>
            </a:endParaRPr>
          </a:p>
        </p:txBody>
      </p:sp>
      <p:pic>
        <p:nvPicPr>
          <p:cNvPr id="5" name="Picture 5">
            <a:extLst>
              <a:ext uri="{FF2B5EF4-FFF2-40B4-BE49-F238E27FC236}">
                <a16:creationId xmlns="" xmlns:a16="http://schemas.microsoft.com/office/drawing/2014/main" id="{EB0B3191-E66F-E646-81A3-CEC274F3FCF9}"/>
              </a:ext>
            </a:extLst>
          </p:cNvPr>
          <p:cNvPicPr>
            <a:picLocks noChangeAspect="1"/>
          </p:cNvPicPr>
          <p:nvPr/>
        </p:nvPicPr>
        <p:blipFill>
          <a:blip r:embed="rId9"/>
          <a:stretch>
            <a:fillRect/>
          </a:stretch>
        </p:blipFill>
        <p:spPr>
          <a:xfrm>
            <a:off x="1219201" y="1981203"/>
            <a:ext cx="2767099" cy="2153291"/>
          </a:xfrm>
          <a:prstGeom prst="rect">
            <a:avLst/>
          </a:prstGeom>
        </p:spPr>
      </p:pic>
    </p:spTree>
    <p:extLst>
      <p:ext uri="{BB962C8B-B14F-4D97-AF65-F5344CB8AC3E}">
        <p14:creationId xmlns="" xmlns:p14="http://schemas.microsoft.com/office/powerpoint/2010/main" val="383028358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775C0D6F-24E4-4D41-B209-141AA720873F}"/>
              </a:ext>
            </a:extLst>
          </p:cNvPr>
          <p:cNvSpPr>
            <a:spLocks noGrp="1"/>
          </p:cNvSpPr>
          <p:nvPr>
            <p:ph type="title"/>
          </p:nvPr>
        </p:nvSpPr>
        <p:spPr>
          <a:xfrm>
            <a:off x="1752601" y="304800"/>
            <a:ext cx="1523683" cy="838200"/>
          </a:xfrm>
        </p:spPr>
        <p:txBody>
          <a:bodyPr>
            <a:normAutofit/>
          </a:bodyPr>
          <a:lstStyle/>
          <a:p>
            <a:r>
              <a:rPr lang="en-US" sz="2800" dirty="0" smtClean="0">
                <a:solidFill>
                  <a:srgbClr val="0070C0"/>
                </a:solidFill>
                <a:latin typeface="Monotype Corsiva" pitchFamily="66" charset="0"/>
              </a:rPr>
              <a:t>GPS</a:t>
            </a:r>
            <a:endParaRPr lang="en-US" sz="2800" dirty="0">
              <a:solidFill>
                <a:srgbClr val="0070C0"/>
              </a:solidFill>
              <a:latin typeface="Monotype Corsiva" pitchFamily="66" charset="0"/>
            </a:endParaRPr>
          </a:p>
        </p:txBody>
      </p:sp>
      <p:sp>
        <p:nvSpPr>
          <p:cNvPr id="7" name="Content Placeholder 6">
            <a:extLst>
              <a:ext uri="{FF2B5EF4-FFF2-40B4-BE49-F238E27FC236}">
                <a16:creationId xmlns="" xmlns:a16="http://schemas.microsoft.com/office/drawing/2014/main" id="{E1EA19E0-43DE-8C41-8A17-BE02B30AD40B}"/>
              </a:ext>
            </a:extLst>
          </p:cNvPr>
          <p:cNvSpPr>
            <a:spLocks noGrp="1"/>
          </p:cNvSpPr>
          <p:nvPr>
            <p:ph sz="half" idx="1"/>
          </p:nvPr>
        </p:nvSpPr>
        <p:spPr>
          <a:xfrm>
            <a:off x="4495801" y="990600"/>
            <a:ext cx="7425268" cy="2438400"/>
          </a:xfrm>
        </p:spPr>
        <p:txBody>
          <a:bodyPr>
            <a:normAutofit/>
          </a:bodyPr>
          <a:lstStyle/>
          <a:p>
            <a:pPr algn="just"/>
            <a:r>
              <a:rPr lang="en-US" sz="2000" b="0" i="0" dirty="0">
                <a:solidFill>
                  <a:srgbClr val="000000"/>
                </a:solidFill>
                <a:effectLst/>
                <a:latin typeface="Monotype Corsiva" pitchFamily="66" charset="0"/>
              </a:rPr>
              <a:t>The Global Positioning System (GPS) is a satellite-based navigation system made up of at least 24 </a:t>
            </a:r>
            <a:r>
              <a:rPr lang="en-US" sz="2000" b="0" i="0" dirty="0" smtClean="0">
                <a:solidFill>
                  <a:srgbClr val="000000"/>
                </a:solidFill>
                <a:effectLst/>
                <a:latin typeface="Monotype Corsiva" pitchFamily="66" charset="0"/>
              </a:rPr>
              <a:t>satellites.</a:t>
            </a:r>
            <a:endParaRPr lang="en-US" sz="2000" b="0" i="0" dirty="0">
              <a:solidFill>
                <a:srgbClr val="000000"/>
              </a:solidFill>
              <a:effectLst/>
              <a:latin typeface="Monotype Corsiva" pitchFamily="66" charset="0"/>
            </a:endParaRPr>
          </a:p>
          <a:p>
            <a:pPr algn="just"/>
            <a:r>
              <a:rPr lang="en-US" sz="2000" b="0" i="0" dirty="0" smtClean="0">
                <a:solidFill>
                  <a:srgbClr val="000000"/>
                </a:solidFill>
                <a:effectLst/>
                <a:latin typeface="Monotype Corsiva" pitchFamily="66" charset="0"/>
              </a:rPr>
              <a:t>GPS </a:t>
            </a:r>
            <a:r>
              <a:rPr lang="en-US" sz="2000" b="0" i="0" dirty="0">
                <a:solidFill>
                  <a:srgbClr val="000000"/>
                </a:solidFill>
                <a:effectLst/>
                <a:latin typeface="Monotype Corsiva" pitchFamily="66" charset="0"/>
              </a:rPr>
              <a:t>works in any weather conditions, anywhere in the world, 24 hours a day, with no subscription fees or setup charges.</a:t>
            </a:r>
          </a:p>
          <a:p>
            <a:pPr algn="just"/>
            <a:r>
              <a:rPr lang="en-US" sz="2000" b="0" i="0" dirty="0">
                <a:solidFill>
                  <a:srgbClr val="000000"/>
                </a:solidFill>
                <a:effectLst/>
                <a:latin typeface="Monotype Corsiva" pitchFamily="66" charset="0"/>
              </a:rPr>
              <a:t> The U.S. Department of Defense (USDOD) originally put the satellites into orbit for military use, but they were made available for civilian use in the 1980s.</a:t>
            </a:r>
            <a:endParaRPr lang="en-US" sz="2000" dirty="0">
              <a:latin typeface="Monotype Corsiva" pitchFamily="66" charset="0"/>
            </a:endParaRPr>
          </a:p>
        </p:txBody>
      </p:sp>
      <p:pic>
        <p:nvPicPr>
          <p:cNvPr id="8" name="Picture 8">
            <a:extLst>
              <a:ext uri="{FF2B5EF4-FFF2-40B4-BE49-F238E27FC236}">
                <a16:creationId xmlns="" xmlns:a16="http://schemas.microsoft.com/office/drawing/2014/main" id="{45D6E556-44E2-6F49-94D7-CBEC81E30B3A}"/>
              </a:ext>
            </a:extLst>
          </p:cNvPr>
          <p:cNvPicPr>
            <a:picLocks noChangeAspect="1"/>
          </p:cNvPicPr>
          <p:nvPr/>
        </p:nvPicPr>
        <p:blipFill>
          <a:blip r:embed="rId2"/>
          <a:stretch>
            <a:fillRect/>
          </a:stretch>
        </p:blipFill>
        <p:spPr>
          <a:xfrm>
            <a:off x="990600" y="1524000"/>
            <a:ext cx="2802879" cy="2476828"/>
          </a:xfrm>
          <a:prstGeom prst="rect">
            <a:avLst/>
          </a:prstGeom>
        </p:spPr>
      </p:pic>
    </p:spTree>
    <p:extLst>
      <p:ext uri="{BB962C8B-B14F-4D97-AF65-F5344CB8AC3E}">
        <p14:creationId xmlns="" xmlns:p14="http://schemas.microsoft.com/office/powerpoint/2010/main" val="29234348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4953000" y="1447800"/>
            <a:ext cx="6959600" cy="4724400"/>
          </a:xfrm>
        </p:spPr>
        <p:txBody>
          <a:bodyPr>
            <a:normAutofit/>
          </a:bodyPr>
          <a:lstStyle/>
          <a:p>
            <a:pPr algn="just"/>
            <a:r>
              <a:rPr lang="en-US" sz="2000" dirty="0" smtClean="0">
                <a:solidFill>
                  <a:schemeClr val="accent3">
                    <a:lumMod val="75000"/>
                  </a:schemeClr>
                </a:solidFill>
                <a:latin typeface="Monotype Corsiva" pitchFamily="66" charset="0"/>
              </a:rPr>
              <a:t>Sound card process the signal from the </a:t>
            </a:r>
            <a:r>
              <a:rPr lang="en-US" sz="2000" b="1" dirty="0" smtClean="0">
                <a:solidFill>
                  <a:schemeClr val="accent3">
                    <a:lumMod val="75000"/>
                  </a:schemeClr>
                </a:solidFill>
                <a:latin typeface="Monotype Corsiva" pitchFamily="66" charset="0"/>
              </a:rPr>
              <a:t>motherboard </a:t>
            </a:r>
            <a:r>
              <a:rPr lang="en-US" sz="2000" dirty="0" smtClean="0">
                <a:solidFill>
                  <a:schemeClr val="accent3">
                    <a:lumMod val="75000"/>
                  </a:schemeClr>
                </a:solidFill>
                <a:latin typeface="Monotype Corsiva" pitchFamily="66" charset="0"/>
              </a:rPr>
              <a:t>and converts it to the audio. They help </a:t>
            </a:r>
            <a:r>
              <a:rPr lang="en-US" sz="2000" b="1" dirty="0" smtClean="0">
                <a:solidFill>
                  <a:schemeClr val="accent3">
                    <a:lumMod val="75000"/>
                  </a:schemeClr>
                </a:solidFill>
                <a:latin typeface="Monotype Corsiva" pitchFamily="66" charset="0"/>
              </a:rPr>
              <a:t>speakers </a:t>
            </a:r>
            <a:r>
              <a:rPr lang="en-US" sz="2000" dirty="0" smtClean="0">
                <a:solidFill>
                  <a:schemeClr val="accent3">
                    <a:lumMod val="75000"/>
                  </a:schemeClr>
                </a:solidFill>
                <a:latin typeface="Monotype Corsiva" pitchFamily="66" charset="0"/>
              </a:rPr>
              <a:t>and headphones to function. These components are not </a:t>
            </a:r>
            <a:r>
              <a:rPr lang="en-US" sz="2000" b="1" dirty="0" smtClean="0">
                <a:solidFill>
                  <a:schemeClr val="accent3">
                    <a:lumMod val="75000"/>
                  </a:schemeClr>
                </a:solidFill>
                <a:latin typeface="Monotype Corsiva" pitchFamily="66" charset="0"/>
              </a:rPr>
              <a:t>essential </a:t>
            </a:r>
            <a:r>
              <a:rPr lang="en-US" sz="2000" dirty="0" smtClean="0">
                <a:solidFill>
                  <a:schemeClr val="accent3">
                    <a:lumMod val="75000"/>
                  </a:schemeClr>
                </a:solidFill>
                <a:latin typeface="Monotype Corsiva" pitchFamily="66" charset="0"/>
              </a:rPr>
              <a:t>but they enhance the audio experience. If you listen to music, watch videos, play games, </a:t>
            </a:r>
            <a:r>
              <a:rPr lang="en-US" sz="2000" b="1" dirty="0" smtClean="0">
                <a:solidFill>
                  <a:schemeClr val="accent3">
                    <a:lumMod val="75000"/>
                  </a:schemeClr>
                </a:solidFill>
                <a:latin typeface="Monotype Corsiva" pitchFamily="66" charset="0"/>
              </a:rPr>
              <a:t>record audio</a:t>
            </a:r>
            <a:r>
              <a:rPr lang="en-US" sz="2000" dirty="0" smtClean="0">
                <a:solidFill>
                  <a:schemeClr val="accent3">
                    <a:lumMod val="75000"/>
                  </a:schemeClr>
                </a:solidFill>
                <a:latin typeface="Monotype Corsiva" pitchFamily="66" charset="0"/>
              </a:rPr>
              <a:t>, then you need a sound card.</a:t>
            </a:r>
          </a:p>
          <a:p>
            <a:pPr algn="just">
              <a:buNone/>
            </a:pPr>
            <a:r>
              <a:rPr lang="en-US" sz="2000" b="1" dirty="0" smtClean="0">
                <a:solidFill>
                  <a:schemeClr val="accent3">
                    <a:lumMod val="75000"/>
                  </a:schemeClr>
                </a:solidFill>
                <a:latin typeface="Monotype Corsiva" pitchFamily="66" charset="0"/>
              </a:rPr>
              <a:t>             </a:t>
            </a:r>
            <a:r>
              <a:rPr lang="en-US" sz="2000" b="1" u="sng" dirty="0" smtClean="0">
                <a:solidFill>
                  <a:schemeClr val="accent3">
                    <a:lumMod val="75000"/>
                  </a:schemeClr>
                </a:solidFill>
                <a:latin typeface="Monotype Corsiva" pitchFamily="66" charset="0"/>
              </a:rPr>
              <a:t>Function</a:t>
            </a:r>
            <a:endParaRPr lang="en-US" sz="2000" u="sng" dirty="0" smtClean="0">
              <a:solidFill>
                <a:schemeClr val="accent3">
                  <a:lumMod val="75000"/>
                </a:schemeClr>
              </a:solidFill>
              <a:latin typeface="Monotype Corsiva" pitchFamily="66" charset="0"/>
            </a:endParaRPr>
          </a:p>
          <a:p>
            <a:pPr algn="just"/>
            <a:r>
              <a:rPr lang="en-US" sz="2000" dirty="0" smtClean="0">
                <a:solidFill>
                  <a:schemeClr val="accent3">
                    <a:lumMod val="75000"/>
                  </a:schemeClr>
                </a:solidFill>
                <a:latin typeface="Monotype Corsiva" pitchFamily="66" charset="0"/>
              </a:rPr>
              <a:t>Process the </a:t>
            </a:r>
            <a:r>
              <a:rPr lang="en-US" sz="2000" b="1" dirty="0" smtClean="0">
                <a:solidFill>
                  <a:schemeClr val="accent3">
                    <a:lumMod val="75000"/>
                  </a:schemeClr>
                </a:solidFill>
                <a:latin typeface="Monotype Corsiva" pitchFamily="66" charset="0"/>
              </a:rPr>
              <a:t>electronic </a:t>
            </a:r>
            <a:r>
              <a:rPr lang="en-US" sz="2000" dirty="0" smtClean="0">
                <a:solidFill>
                  <a:schemeClr val="accent3">
                    <a:lumMod val="75000"/>
                  </a:schemeClr>
                </a:solidFill>
                <a:latin typeface="Monotype Corsiva" pitchFamily="66" charset="0"/>
              </a:rPr>
              <a:t>signal and help speakers to produce sound.</a:t>
            </a:r>
          </a:p>
          <a:p>
            <a:pPr algn="just"/>
            <a:r>
              <a:rPr lang="en-US" sz="2000" b="1" dirty="0" smtClean="0">
                <a:solidFill>
                  <a:schemeClr val="accent3">
                    <a:lumMod val="75000"/>
                  </a:schemeClr>
                </a:solidFill>
                <a:latin typeface="Monotype Corsiva" pitchFamily="66" charset="0"/>
              </a:rPr>
              <a:t>Types of Sound Card</a:t>
            </a:r>
            <a:endParaRPr lang="en-US" sz="2000" dirty="0" smtClean="0">
              <a:solidFill>
                <a:schemeClr val="accent3">
                  <a:lumMod val="75000"/>
                </a:schemeClr>
              </a:solidFill>
              <a:latin typeface="Monotype Corsiva" pitchFamily="66" charset="0"/>
            </a:endParaRPr>
          </a:p>
          <a:p>
            <a:pPr algn="just"/>
            <a:r>
              <a:rPr lang="en-US" sz="2000" dirty="0" smtClean="0">
                <a:solidFill>
                  <a:schemeClr val="accent3">
                    <a:lumMod val="75000"/>
                  </a:schemeClr>
                </a:solidFill>
                <a:latin typeface="Monotype Corsiva" pitchFamily="66" charset="0"/>
              </a:rPr>
              <a:t>On-Board Sound Cards</a:t>
            </a:r>
          </a:p>
          <a:p>
            <a:pPr algn="just"/>
            <a:r>
              <a:rPr lang="en-US" sz="2000" dirty="0" smtClean="0">
                <a:solidFill>
                  <a:schemeClr val="accent3">
                    <a:lumMod val="75000"/>
                  </a:schemeClr>
                </a:solidFill>
                <a:latin typeface="Monotype Corsiva" pitchFamily="66" charset="0"/>
              </a:rPr>
              <a:t>USB Sound Cards</a:t>
            </a:r>
          </a:p>
          <a:p>
            <a:pPr algn="just"/>
            <a:r>
              <a:rPr lang="en-US" sz="2000" dirty="0" smtClean="0">
                <a:solidFill>
                  <a:schemeClr val="accent3">
                    <a:lumMod val="75000"/>
                  </a:schemeClr>
                </a:solidFill>
                <a:latin typeface="Monotype Corsiva" pitchFamily="66" charset="0"/>
              </a:rPr>
              <a:t>PCMCIA / PC Cardbus</a:t>
            </a:r>
          </a:p>
          <a:p>
            <a:endParaRPr lang="en-US" sz="2000" dirty="0">
              <a:solidFill>
                <a:schemeClr val="accent3">
                  <a:lumMod val="75000"/>
                </a:schemeClr>
              </a:solidFill>
            </a:endParaRPr>
          </a:p>
        </p:txBody>
      </p:sp>
      <p:sp>
        <p:nvSpPr>
          <p:cNvPr id="5" name="Title 4"/>
          <p:cNvSpPr>
            <a:spLocks noGrp="1"/>
          </p:cNvSpPr>
          <p:nvPr>
            <p:ph type="title"/>
          </p:nvPr>
        </p:nvSpPr>
        <p:spPr>
          <a:xfrm>
            <a:off x="1981200" y="457200"/>
            <a:ext cx="3429000" cy="609600"/>
          </a:xfrm>
        </p:spPr>
        <p:txBody>
          <a:bodyPr>
            <a:normAutofit/>
          </a:bodyPr>
          <a:lstStyle/>
          <a:p>
            <a:r>
              <a:rPr lang="en-US" sz="3200" dirty="0" smtClean="0">
                <a:solidFill>
                  <a:srgbClr val="7030A0"/>
                </a:solidFill>
                <a:latin typeface="Monotype Corsiva" pitchFamily="66" charset="0"/>
              </a:rPr>
              <a:t>SOUND CARD</a:t>
            </a:r>
            <a:endParaRPr lang="en-US" sz="3200" dirty="0">
              <a:solidFill>
                <a:srgbClr val="7030A0"/>
              </a:solidFill>
              <a:latin typeface="Monotype Corsiva" pitchFamily="66" charset="0"/>
            </a:endParaRPr>
          </a:p>
        </p:txBody>
      </p:sp>
      <p:pic>
        <p:nvPicPr>
          <p:cNvPr id="8" name="Picture 7" descr="sound.jpg"/>
          <p:cNvPicPr>
            <a:picLocks noChangeAspect="1"/>
          </p:cNvPicPr>
          <p:nvPr/>
        </p:nvPicPr>
        <p:blipFill>
          <a:blip r:embed="rId2"/>
          <a:stretch>
            <a:fillRect/>
          </a:stretch>
        </p:blipFill>
        <p:spPr>
          <a:xfrm>
            <a:off x="1219200" y="2133600"/>
            <a:ext cx="2585357" cy="190500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4191000" y="1828800"/>
            <a:ext cx="7797800" cy="2514600"/>
          </a:xfrm>
        </p:spPr>
        <p:txBody>
          <a:bodyPr>
            <a:normAutofit/>
          </a:bodyPr>
          <a:lstStyle/>
          <a:p>
            <a:pPr algn="just"/>
            <a:r>
              <a:rPr lang="en-US" sz="2000" dirty="0" smtClean="0">
                <a:solidFill>
                  <a:schemeClr val="accent6">
                    <a:lumMod val="75000"/>
                  </a:schemeClr>
                </a:solidFill>
                <a:latin typeface="Monotype Corsiva" pitchFamily="66" charset="0"/>
              </a:rPr>
              <a:t>The video card is the slot on the motherboard for enhancing the visuals of video and </a:t>
            </a:r>
            <a:r>
              <a:rPr lang="en-US" sz="2000" b="1" dirty="0" smtClean="0">
                <a:solidFill>
                  <a:schemeClr val="accent6">
                    <a:lumMod val="75000"/>
                  </a:schemeClr>
                </a:solidFill>
                <a:latin typeface="Monotype Corsiva" pitchFamily="66" charset="0"/>
              </a:rPr>
              <a:t>graphical contents</a:t>
            </a:r>
            <a:r>
              <a:rPr lang="en-US" sz="2000" dirty="0" smtClean="0">
                <a:solidFill>
                  <a:schemeClr val="accent6">
                    <a:lumMod val="75000"/>
                  </a:schemeClr>
                </a:solidFill>
                <a:latin typeface="Monotype Corsiva" pitchFamily="66" charset="0"/>
              </a:rPr>
              <a:t>. It enhances the experiences of watching movies, photos, playing games, etc. It increases the </a:t>
            </a:r>
            <a:r>
              <a:rPr lang="en-US" sz="2000" b="1" dirty="0" smtClean="0">
                <a:solidFill>
                  <a:schemeClr val="accent6">
                    <a:lumMod val="75000"/>
                  </a:schemeClr>
                </a:solidFill>
                <a:latin typeface="Monotype Corsiva" pitchFamily="66" charset="0"/>
              </a:rPr>
              <a:t>display quality </a:t>
            </a:r>
            <a:r>
              <a:rPr lang="en-US" sz="2000" dirty="0" smtClean="0">
                <a:solidFill>
                  <a:schemeClr val="accent6">
                    <a:lumMod val="75000"/>
                  </a:schemeClr>
                </a:solidFill>
                <a:latin typeface="Monotype Corsiva" pitchFamily="66" charset="0"/>
              </a:rPr>
              <a:t>of the monitor.</a:t>
            </a:r>
          </a:p>
          <a:p>
            <a:pPr algn="just"/>
            <a:r>
              <a:rPr lang="en-US" sz="2000" dirty="0" smtClean="0">
                <a:solidFill>
                  <a:schemeClr val="accent6">
                    <a:lumMod val="75000"/>
                  </a:schemeClr>
                </a:solidFill>
                <a:latin typeface="Monotype Corsiva" pitchFamily="66" charset="0"/>
              </a:rPr>
              <a:t>Every computer has a </a:t>
            </a:r>
            <a:r>
              <a:rPr lang="en-US" sz="2000" b="1" dirty="0" smtClean="0">
                <a:solidFill>
                  <a:schemeClr val="accent6">
                    <a:lumMod val="75000"/>
                  </a:schemeClr>
                </a:solidFill>
                <a:latin typeface="Monotype Corsiva" pitchFamily="66" charset="0"/>
              </a:rPr>
              <a:t>default video card</a:t>
            </a:r>
            <a:r>
              <a:rPr lang="en-US" sz="2000" dirty="0" smtClean="0">
                <a:solidFill>
                  <a:schemeClr val="accent6">
                    <a:lumMod val="75000"/>
                  </a:schemeClr>
                </a:solidFill>
                <a:latin typeface="Monotype Corsiva" pitchFamily="66" charset="0"/>
              </a:rPr>
              <a:t>. You can add an external video card that boosts up the </a:t>
            </a:r>
            <a:r>
              <a:rPr lang="en-US" sz="2000" b="1" dirty="0" smtClean="0">
                <a:solidFill>
                  <a:schemeClr val="accent6">
                    <a:lumMod val="75000"/>
                  </a:schemeClr>
                </a:solidFill>
                <a:latin typeface="Monotype Corsiva" pitchFamily="66" charset="0"/>
              </a:rPr>
              <a:t>visual elements</a:t>
            </a:r>
            <a:r>
              <a:rPr lang="en-US" sz="2000" dirty="0" smtClean="0">
                <a:solidFill>
                  <a:schemeClr val="accent6">
                    <a:lumMod val="75000"/>
                  </a:schemeClr>
                </a:solidFill>
                <a:latin typeface="Monotype Corsiva" pitchFamily="66" charset="0"/>
              </a:rPr>
              <a:t>. It gives faster and detailed visual content.</a:t>
            </a:r>
          </a:p>
          <a:p>
            <a:endParaRPr lang="en-US" dirty="0"/>
          </a:p>
        </p:txBody>
      </p:sp>
      <p:sp>
        <p:nvSpPr>
          <p:cNvPr id="2" name="Title 1"/>
          <p:cNvSpPr>
            <a:spLocks noGrp="1"/>
          </p:cNvSpPr>
          <p:nvPr>
            <p:ph type="title"/>
          </p:nvPr>
        </p:nvSpPr>
        <p:spPr>
          <a:xfrm>
            <a:off x="2895600" y="381000"/>
            <a:ext cx="2721864" cy="914400"/>
          </a:xfrm>
        </p:spPr>
        <p:txBody>
          <a:bodyPr>
            <a:normAutofit/>
          </a:bodyPr>
          <a:lstStyle/>
          <a:p>
            <a:r>
              <a:rPr lang="en-US" sz="3200" dirty="0" smtClean="0">
                <a:solidFill>
                  <a:srgbClr val="C00000"/>
                </a:solidFill>
                <a:latin typeface="Monotype Corsiva" pitchFamily="66" charset="0"/>
              </a:rPr>
              <a:t>VIDEO CARD</a:t>
            </a:r>
            <a:endParaRPr lang="en-US" sz="3200" dirty="0">
              <a:solidFill>
                <a:srgbClr val="C00000"/>
              </a:solidFill>
              <a:latin typeface="Monotype Corsiva" pitchFamily="66" charset="0"/>
            </a:endParaRPr>
          </a:p>
        </p:txBody>
      </p:sp>
      <p:pic>
        <p:nvPicPr>
          <p:cNvPr id="5" name="Picture 4" descr="vi.jpg"/>
          <p:cNvPicPr>
            <a:picLocks noChangeAspect="1"/>
          </p:cNvPicPr>
          <p:nvPr/>
        </p:nvPicPr>
        <p:blipFill>
          <a:blip r:embed="rId2"/>
          <a:stretch>
            <a:fillRect/>
          </a:stretch>
        </p:blipFill>
        <p:spPr>
          <a:xfrm>
            <a:off x="762000" y="1752600"/>
            <a:ext cx="2895600" cy="2362200"/>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19BD1B71-5390-A54B-8DF6-9E1B4E905251}"/>
              </a:ext>
            </a:extLst>
          </p:cNvPr>
          <p:cNvSpPr>
            <a:spLocks noGrp="1"/>
          </p:cNvSpPr>
          <p:nvPr>
            <p:ph type="title"/>
          </p:nvPr>
        </p:nvSpPr>
        <p:spPr>
          <a:xfrm>
            <a:off x="3048000" y="228600"/>
            <a:ext cx="3366909" cy="996382"/>
          </a:xfrm>
        </p:spPr>
        <p:txBody>
          <a:bodyPr>
            <a:normAutofit/>
          </a:bodyPr>
          <a:lstStyle/>
          <a:p>
            <a:r>
              <a:rPr lang="en-US" sz="2800" dirty="0" smtClean="0">
                <a:solidFill>
                  <a:srgbClr val="7030A0"/>
                </a:solidFill>
                <a:latin typeface="Monotype Corsiva" pitchFamily="66" charset="0"/>
              </a:rPr>
              <a:t>BRAILLE READER</a:t>
            </a:r>
            <a:endParaRPr lang="en-US" sz="2800" dirty="0">
              <a:solidFill>
                <a:srgbClr val="7030A0"/>
              </a:solidFill>
              <a:latin typeface="Monotype Corsiva" pitchFamily="66" charset="0"/>
            </a:endParaRPr>
          </a:p>
        </p:txBody>
      </p:sp>
      <p:sp>
        <p:nvSpPr>
          <p:cNvPr id="3" name="Content Placeholder 2">
            <a:extLst>
              <a:ext uri="{FF2B5EF4-FFF2-40B4-BE49-F238E27FC236}">
                <a16:creationId xmlns="" xmlns:a16="http://schemas.microsoft.com/office/drawing/2014/main" id="{6D7BE96C-6220-0F4D-87DB-4FE3C9C8B594}"/>
              </a:ext>
            </a:extLst>
          </p:cNvPr>
          <p:cNvSpPr>
            <a:spLocks noGrp="1"/>
          </p:cNvSpPr>
          <p:nvPr>
            <p:ph sz="half" idx="1"/>
          </p:nvPr>
        </p:nvSpPr>
        <p:spPr>
          <a:xfrm>
            <a:off x="4343400" y="1752600"/>
            <a:ext cx="7425268" cy="3657600"/>
          </a:xfrm>
        </p:spPr>
        <p:txBody>
          <a:bodyPr>
            <a:normAutofit/>
          </a:bodyPr>
          <a:lstStyle/>
          <a:p>
            <a:pPr algn="just" fontAlgn="base"/>
            <a:r>
              <a:rPr lang="en-US" sz="2000" b="0" i="0" u="none" strike="noStrike" dirty="0">
                <a:solidFill>
                  <a:schemeClr val="accent3">
                    <a:lumMod val="75000"/>
                  </a:schemeClr>
                </a:solidFill>
                <a:effectLst/>
                <a:latin typeface="Monotype Corsiva" pitchFamily="66" charset="0"/>
                <a:hlinkClick r:id="rId2" tooltip="A"/>
              </a:rPr>
              <a:t>A</a:t>
            </a:r>
            <a:r>
              <a:rPr lang="en-US" sz="2000" b="0" i="0" dirty="0">
                <a:solidFill>
                  <a:schemeClr val="accent3">
                    <a:lumMod val="75000"/>
                  </a:schemeClr>
                </a:solidFill>
                <a:effectLst/>
                <a:latin typeface="Monotype Corsiva" pitchFamily="66" charset="0"/>
              </a:rPr>
              <a:t> </a:t>
            </a:r>
            <a:r>
              <a:rPr lang="en-US" sz="2000" b="1" i="0" dirty="0">
                <a:solidFill>
                  <a:schemeClr val="accent3">
                    <a:lumMod val="75000"/>
                  </a:schemeClr>
                </a:solidFill>
                <a:effectLst/>
                <a:latin typeface="Monotype Corsiva" pitchFamily="66" charset="0"/>
              </a:rPr>
              <a:t>refreshable braille display</a:t>
            </a:r>
            <a:r>
              <a:rPr lang="en-US" sz="2000" b="0" i="0" dirty="0">
                <a:solidFill>
                  <a:schemeClr val="accent3">
                    <a:lumMod val="75000"/>
                  </a:schemeClr>
                </a:solidFill>
                <a:effectLst/>
                <a:latin typeface="Monotype Corsiva" pitchFamily="66" charset="0"/>
              </a:rPr>
              <a:t> or </a:t>
            </a:r>
            <a:r>
              <a:rPr lang="en-US" sz="2000" b="1" i="0" dirty="0">
                <a:solidFill>
                  <a:schemeClr val="accent3">
                    <a:lumMod val="75000"/>
                  </a:schemeClr>
                </a:solidFill>
                <a:effectLst/>
                <a:latin typeface="Monotype Corsiva" pitchFamily="66" charset="0"/>
              </a:rPr>
              <a:t>braille terminal</a:t>
            </a:r>
            <a:r>
              <a:rPr lang="en-US" sz="2000" b="0" i="0" dirty="0">
                <a:solidFill>
                  <a:schemeClr val="accent3">
                    <a:lumMod val="75000"/>
                  </a:schemeClr>
                </a:solidFill>
                <a:effectLst/>
                <a:latin typeface="Monotype Corsiva" pitchFamily="66" charset="0"/>
              </a:rPr>
              <a:t>is an electro-mechanical device for displaying characters, usually by means of round-tipped pins raised through holes in a flat surface. </a:t>
            </a:r>
          </a:p>
          <a:p>
            <a:pPr algn="just" fontAlgn="base"/>
            <a:r>
              <a:rPr lang="en-US" sz="2000" b="0" i="0" u="none" strike="noStrike" dirty="0">
                <a:solidFill>
                  <a:schemeClr val="accent3">
                    <a:lumMod val="75000"/>
                  </a:schemeClr>
                </a:solidFill>
                <a:effectLst/>
                <a:latin typeface="Monotype Corsiva" pitchFamily="66" charset="0"/>
                <a:hlinkClick r:id="rId3" tooltip="Visual impairment"/>
              </a:rPr>
              <a:t>Visually impaired</a:t>
            </a:r>
            <a:r>
              <a:rPr lang="en-US" sz="2000" b="0" i="0" dirty="0">
                <a:solidFill>
                  <a:schemeClr val="accent3">
                    <a:lumMod val="75000"/>
                  </a:schemeClr>
                </a:solidFill>
                <a:effectLst/>
                <a:latin typeface="Monotype Corsiva" pitchFamily="66" charset="0"/>
              </a:rPr>
              <a:t> </a:t>
            </a:r>
            <a:r>
              <a:rPr lang="en-US" sz="2000" b="0" i="0" u="none" strike="noStrike" dirty="0">
                <a:solidFill>
                  <a:schemeClr val="accent3">
                    <a:lumMod val="75000"/>
                  </a:schemeClr>
                </a:solidFill>
                <a:effectLst/>
                <a:latin typeface="Monotype Corsiva" pitchFamily="66" charset="0"/>
                <a:hlinkClick r:id="rId4" tooltip="Computer"/>
              </a:rPr>
              <a:t>computer</a:t>
            </a:r>
            <a:r>
              <a:rPr lang="en-US" sz="2000" b="0" i="0" dirty="0">
                <a:solidFill>
                  <a:schemeClr val="accent3">
                    <a:lumMod val="75000"/>
                  </a:schemeClr>
                </a:solidFill>
                <a:effectLst/>
                <a:latin typeface="Monotype Corsiva" pitchFamily="66" charset="0"/>
              </a:rPr>
              <a:t> users who cannot use a standard computer monitor can use it to read text output. </a:t>
            </a:r>
            <a:r>
              <a:rPr lang="en-US" sz="2000" b="0" i="0" u="none" strike="noStrike" dirty="0">
                <a:solidFill>
                  <a:schemeClr val="accent3">
                    <a:lumMod val="75000"/>
                  </a:schemeClr>
                </a:solidFill>
                <a:effectLst/>
                <a:latin typeface="Monotype Corsiva" pitchFamily="66" charset="0"/>
                <a:hlinkClick r:id="rId5" tooltip="Deafblindness"/>
              </a:rPr>
              <a:t>Deafblind</a:t>
            </a:r>
            <a:r>
              <a:rPr lang="en-US" sz="2000" b="0" i="0" dirty="0">
                <a:solidFill>
                  <a:schemeClr val="accent3">
                    <a:lumMod val="75000"/>
                  </a:schemeClr>
                </a:solidFill>
                <a:effectLst/>
                <a:latin typeface="Monotype Corsiva" pitchFamily="66" charset="0"/>
              </a:rPr>
              <a:t> computer users may also use refreshable braille displays.</a:t>
            </a:r>
          </a:p>
          <a:p>
            <a:pPr algn="just" fontAlgn="base"/>
            <a:r>
              <a:rPr lang="en-US" sz="2000" b="0" i="0" u="none" strike="noStrike" dirty="0">
                <a:solidFill>
                  <a:schemeClr val="accent3">
                    <a:lumMod val="75000"/>
                  </a:schemeClr>
                </a:solidFill>
                <a:effectLst/>
                <a:latin typeface="Monotype Corsiva" pitchFamily="66" charset="0"/>
                <a:hlinkClick r:id="rId6" tooltip="Speech synthesizer"/>
              </a:rPr>
              <a:t>Speech synthesizers</a:t>
            </a:r>
            <a:r>
              <a:rPr lang="en-US" sz="2000" b="0" i="0" dirty="0">
                <a:solidFill>
                  <a:schemeClr val="accent3">
                    <a:lumMod val="75000"/>
                  </a:schemeClr>
                </a:solidFill>
                <a:effectLst/>
                <a:latin typeface="Monotype Corsiva" pitchFamily="66" charset="0"/>
              </a:rPr>
              <a:t> are also commonly used for the same task, and a blind user may switch between the two systems or use both at the same time depending on circumstances.</a:t>
            </a:r>
          </a:p>
          <a:p>
            <a:pPr algn="just"/>
            <a:endParaRPr lang="en-US" sz="2000" dirty="0">
              <a:solidFill>
                <a:schemeClr val="accent3">
                  <a:lumMod val="75000"/>
                </a:schemeClr>
              </a:solidFill>
              <a:latin typeface="Monotype Corsiva" pitchFamily="66" charset="0"/>
            </a:endParaRPr>
          </a:p>
        </p:txBody>
      </p:sp>
      <p:pic>
        <p:nvPicPr>
          <p:cNvPr id="7" name="Picture 6">
            <a:extLst>
              <a:ext uri="{FF2B5EF4-FFF2-40B4-BE49-F238E27FC236}">
                <a16:creationId xmlns="" xmlns:a16="http://schemas.microsoft.com/office/drawing/2014/main" id="{121C8F26-504A-4642-B132-FD0A586B924E}"/>
              </a:ext>
            </a:extLst>
          </p:cNvPr>
          <p:cNvPicPr>
            <a:picLocks noChangeAspect="1"/>
          </p:cNvPicPr>
          <p:nvPr/>
        </p:nvPicPr>
        <p:blipFill>
          <a:blip r:embed="rId7"/>
          <a:stretch>
            <a:fillRect/>
          </a:stretch>
        </p:blipFill>
        <p:spPr>
          <a:xfrm>
            <a:off x="533400" y="1828800"/>
            <a:ext cx="3200399" cy="2410611"/>
          </a:xfrm>
          <a:prstGeom prst="rect">
            <a:avLst/>
          </a:prstGeom>
        </p:spPr>
      </p:pic>
    </p:spTree>
    <p:extLst>
      <p:ext uri="{BB962C8B-B14F-4D97-AF65-F5344CB8AC3E}">
        <p14:creationId xmlns="" xmlns:p14="http://schemas.microsoft.com/office/powerpoint/2010/main" val="226157385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280B4B-676A-1948-B716-60D4E8921ADA}"/>
              </a:ext>
            </a:extLst>
          </p:cNvPr>
          <p:cNvSpPr>
            <a:spLocks noGrp="1"/>
          </p:cNvSpPr>
          <p:nvPr>
            <p:ph type="title"/>
          </p:nvPr>
        </p:nvSpPr>
        <p:spPr>
          <a:xfrm>
            <a:off x="3429000" y="381000"/>
            <a:ext cx="2286000" cy="838200"/>
          </a:xfrm>
        </p:spPr>
        <p:txBody>
          <a:bodyPr>
            <a:normAutofit/>
          </a:bodyPr>
          <a:lstStyle/>
          <a:p>
            <a:r>
              <a:rPr lang="en-US" sz="3600" b="1" dirty="0" smtClean="0">
                <a:solidFill>
                  <a:srgbClr val="0070C0"/>
                </a:solidFill>
                <a:latin typeface="Monotype Corsiva" pitchFamily="66" charset="0"/>
              </a:rPr>
              <a:t>PLOTTER</a:t>
            </a:r>
            <a:endParaRPr lang="en-US" sz="3600" b="1" dirty="0">
              <a:solidFill>
                <a:srgbClr val="0070C0"/>
              </a:solidFill>
              <a:latin typeface="Monotype Corsiva" pitchFamily="66" charset="0"/>
            </a:endParaRPr>
          </a:p>
        </p:txBody>
      </p:sp>
      <p:sp>
        <p:nvSpPr>
          <p:cNvPr id="3" name="Content Placeholder 2">
            <a:extLst>
              <a:ext uri="{FF2B5EF4-FFF2-40B4-BE49-F238E27FC236}">
                <a16:creationId xmlns="" xmlns:a16="http://schemas.microsoft.com/office/drawing/2014/main" id="{07C77190-FD89-3540-A121-2C42C07456DC}"/>
              </a:ext>
            </a:extLst>
          </p:cNvPr>
          <p:cNvSpPr>
            <a:spLocks noGrp="1"/>
          </p:cNvSpPr>
          <p:nvPr>
            <p:ph sz="half" idx="1"/>
          </p:nvPr>
        </p:nvSpPr>
        <p:spPr>
          <a:xfrm>
            <a:off x="4419600" y="1524000"/>
            <a:ext cx="7162800" cy="3048000"/>
          </a:xfrm>
        </p:spPr>
        <p:txBody>
          <a:bodyPr>
            <a:normAutofit/>
          </a:bodyPr>
          <a:lstStyle/>
          <a:p>
            <a:r>
              <a:rPr lang="en-US" sz="2000" b="0" i="0" dirty="0">
                <a:solidFill>
                  <a:schemeClr val="accent3">
                    <a:lumMod val="75000"/>
                  </a:schemeClr>
                </a:solidFill>
                <a:effectLst/>
                <a:latin typeface="Monotype Corsiva" pitchFamily="66" charset="0"/>
              </a:rPr>
              <a:t>A </a:t>
            </a:r>
            <a:r>
              <a:rPr lang="en-US" sz="2000" b="1" i="0" dirty="0">
                <a:solidFill>
                  <a:schemeClr val="accent3">
                    <a:lumMod val="75000"/>
                  </a:schemeClr>
                </a:solidFill>
                <a:effectLst/>
                <a:latin typeface="Monotype Corsiva" pitchFamily="66" charset="0"/>
              </a:rPr>
              <a:t>plotter</a:t>
            </a:r>
            <a:r>
              <a:rPr lang="en-US" sz="2000" b="0" i="0" dirty="0">
                <a:solidFill>
                  <a:schemeClr val="accent3">
                    <a:lumMod val="75000"/>
                  </a:schemeClr>
                </a:solidFill>
                <a:effectLst/>
                <a:latin typeface="Monotype Corsiva" pitchFamily="66" charset="0"/>
              </a:rPr>
              <a:t> is a computer hardware device much like a printer that is used for printing </a:t>
            </a:r>
            <a:r>
              <a:rPr lang="en-US" sz="2000" b="0" i="0" u="none" strike="noStrike" dirty="0">
                <a:solidFill>
                  <a:schemeClr val="accent3">
                    <a:lumMod val="75000"/>
                  </a:schemeClr>
                </a:solidFill>
                <a:effectLst/>
                <a:latin typeface="Monotype Corsiva" pitchFamily="66" charset="0"/>
                <a:hlinkClick r:id="rId2"/>
              </a:rPr>
              <a:t>vector graphics</a:t>
            </a:r>
            <a:r>
              <a:rPr lang="en-US" sz="2000" b="0" i="0" dirty="0">
                <a:solidFill>
                  <a:schemeClr val="accent3">
                    <a:lumMod val="75000"/>
                  </a:schemeClr>
                </a:solidFill>
                <a:effectLst/>
                <a:latin typeface="Monotype Corsiva" pitchFamily="66" charset="0"/>
              </a:rPr>
              <a:t>.</a:t>
            </a:r>
          </a:p>
          <a:p>
            <a:r>
              <a:rPr lang="en-US" sz="2000" b="0" i="0" dirty="0">
                <a:solidFill>
                  <a:schemeClr val="accent3">
                    <a:lumMod val="75000"/>
                  </a:schemeClr>
                </a:solidFill>
                <a:effectLst/>
                <a:latin typeface="Monotype Corsiva" pitchFamily="66" charset="0"/>
              </a:rPr>
              <a:t> Instead of </a:t>
            </a:r>
            <a:r>
              <a:rPr lang="en-US" sz="2000" b="0" i="0" u="none" strike="noStrike" dirty="0">
                <a:solidFill>
                  <a:schemeClr val="accent3">
                    <a:lumMod val="75000"/>
                  </a:schemeClr>
                </a:solidFill>
                <a:effectLst/>
                <a:latin typeface="Monotype Corsiva" pitchFamily="66" charset="0"/>
                <a:hlinkClick r:id="rId3"/>
              </a:rPr>
              <a:t>toner</a:t>
            </a:r>
            <a:r>
              <a:rPr lang="en-US" sz="2000" b="0" i="0" dirty="0">
                <a:solidFill>
                  <a:schemeClr val="accent3">
                    <a:lumMod val="75000"/>
                  </a:schemeClr>
                </a:solidFill>
                <a:effectLst/>
                <a:latin typeface="Monotype Corsiva" pitchFamily="66" charset="0"/>
              </a:rPr>
              <a:t>, plotters use a pen, pencil, marker, or another writing tool to draw multiple, continuous lines onto paper rather than a series of dots like a traditional printer. </a:t>
            </a:r>
          </a:p>
          <a:p>
            <a:r>
              <a:rPr lang="en-US" sz="2000" b="0" i="0" dirty="0">
                <a:solidFill>
                  <a:schemeClr val="accent3">
                    <a:lumMod val="75000"/>
                  </a:schemeClr>
                </a:solidFill>
                <a:effectLst/>
                <a:latin typeface="Monotype Corsiva" pitchFamily="66" charset="0"/>
              </a:rPr>
              <a:t>Though once widely used for </a:t>
            </a:r>
            <a:r>
              <a:rPr lang="en-US" sz="2000" b="0" i="0" u="none" strike="noStrike" dirty="0">
                <a:solidFill>
                  <a:schemeClr val="accent3">
                    <a:lumMod val="75000"/>
                  </a:schemeClr>
                </a:solidFill>
                <a:effectLst/>
                <a:latin typeface="Monotype Corsiva" pitchFamily="66" charset="0"/>
                <a:hlinkClick r:id="rId4"/>
              </a:rPr>
              <a:t>computer-aided design</a:t>
            </a:r>
            <a:r>
              <a:rPr lang="en-US" sz="2000" b="0" i="0" dirty="0">
                <a:solidFill>
                  <a:schemeClr val="accent3">
                    <a:lumMod val="75000"/>
                  </a:schemeClr>
                </a:solidFill>
                <a:effectLst/>
                <a:latin typeface="Monotype Corsiva" pitchFamily="66" charset="0"/>
              </a:rPr>
              <a:t>, these devices have more or less been phased out by wide-format printers.</a:t>
            </a:r>
          </a:p>
          <a:p>
            <a:r>
              <a:rPr lang="en-US" sz="2000" b="0" i="0" dirty="0">
                <a:solidFill>
                  <a:schemeClr val="accent3">
                    <a:lumMod val="75000"/>
                  </a:schemeClr>
                </a:solidFill>
                <a:effectLst/>
                <a:latin typeface="Monotype Corsiva" pitchFamily="66" charset="0"/>
              </a:rPr>
              <a:t> Plotters produce a </a:t>
            </a:r>
            <a:r>
              <a:rPr lang="en-US" sz="2000" b="0" i="0" u="none" strike="noStrike" dirty="0">
                <a:solidFill>
                  <a:schemeClr val="accent3">
                    <a:lumMod val="75000"/>
                  </a:schemeClr>
                </a:solidFill>
                <a:effectLst/>
                <a:latin typeface="Monotype Corsiva" pitchFamily="66" charset="0"/>
                <a:hlinkClick r:id="rId5"/>
              </a:rPr>
              <a:t>hard copy</a:t>
            </a:r>
            <a:r>
              <a:rPr lang="en-US" sz="2000" b="0" i="0" dirty="0">
                <a:solidFill>
                  <a:schemeClr val="accent3">
                    <a:lumMod val="75000"/>
                  </a:schemeClr>
                </a:solidFill>
                <a:effectLst/>
                <a:latin typeface="Monotype Corsiva" pitchFamily="66" charset="0"/>
              </a:rPr>
              <a:t> of schematics and other similar </a:t>
            </a:r>
            <a:r>
              <a:rPr lang="en-US" sz="2000" b="0" i="0" dirty="0" smtClean="0">
                <a:solidFill>
                  <a:schemeClr val="accent3">
                    <a:lumMod val="75000"/>
                  </a:schemeClr>
                </a:solidFill>
                <a:effectLst/>
                <a:latin typeface="Monotype Corsiva" pitchFamily="66" charset="0"/>
              </a:rPr>
              <a:t>applications</a:t>
            </a:r>
            <a:endParaRPr lang="en-US" sz="2000" dirty="0">
              <a:solidFill>
                <a:schemeClr val="accent3">
                  <a:lumMod val="75000"/>
                </a:schemeClr>
              </a:solidFill>
            </a:endParaRPr>
          </a:p>
        </p:txBody>
      </p:sp>
      <p:pic>
        <p:nvPicPr>
          <p:cNvPr id="5" name="Picture 5">
            <a:extLst>
              <a:ext uri="{FF2B5EF4-FFF2-40B4-BE49-F238E27FC236}">
                <a16:creationId xmlns="" xmlns:a16="http://schemas.microsoft.com/office/drawing/2014/main" id="{DB638263-9FB0-6644-983A-EE0C2E270A7D}"/>
              </a:ext>
            </a:extLst>
          </p:cNvPr>
          <p:cNvPicPr>
            <a:picLocks noChangeAspect="1"/>
          </p:cNvPicPr>
          <p:nvPr/>
        </p:nvPicPr>
        <p:blipFill>
          <a:blip r:embed="rId6"/>
          <a:stretch>
            <a:fillRect/>
          </a:stretch>
        </p:blipFill>
        <p:spPr>
          <a:xfrm>
            <a:off x="1371600" y="2438400"/>
            <a:ext cx="2828623" cy="2214419"/>
          </a:xfrm>
          <a:prstGeom prst="rect">
            <a:avLst/>
          </a:prstGeom>
        </p:spPr>
      </p:pic>
    </p:spTree>
    <p:extLst>
      <p:ext uri="{BB962C8B-B14F-4D97-AF65-F5344CB8AC3E}">
        <p14:creationId xmlns="" xmlns:p14="http://schemas.microsoft.com/office/powerpoint/2010/main" val="29286803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4B4DE7-9AB4-4DAA-AD15-01AB47C26B5B}"/>
              </a:ext>
            </a:extLst>
          </p:cNvPr>
          <p:cNvSpPr txBox="1">
            <a:spLocks/>
          </p:cNvSpPr>
          <p:nvPr/>
        </p:nvSpPr>
        <p:spPr>
          <a:xfrm>
            <a:off x="2895600" y="764373"/>
            <a:ext cx="5410200" cy="759627"/>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accent2"/>
                </a:solidFill>
                <a:effectLst/>
                <a:uLnTx/>
                <a:uFillTx/>
                <a:latin typeface="Monotype Corsiva" pitchFamily="66" charset="0"/>
                <a:ea typeface="+mj-ea"/>
                <a:cs typeface="Times New Roman" pitchFamily="18" charset="0"/>
              </a:rPr>
              <a:t>5.Floppy Drive Connector</a:t>
            </a:r>
            <a:br>
              <a:rPr kumimoji="0" lang="en-US" sz="4000" b="0" i="0" u="none" strike="noStrike" kern="1200" cap="none" spc="0" normalizeH="0" baseline="0" noProof="0" dirty="0" smtClean="0">
                <a:ln>
                  <a:noFill/>
                </a:ln>
                <a:solidFill>
                  <a:schemeClr val="accent2"/>
                </a:solidFill>
                <a:effectLst/>
                <a:uLnTx/>
                <a:uFillTx/>
                <a:latin typeface="Monotype Corsiva" pitchFamily="66" charset="0"/>
                <a:ea typeface="+mj-ea"/>
                <a:cs typeface="Times New Roman" pitchFamily="18" charset="0"/>
              </a:rPr>
            </a:br>
            <a:endParaRPr kumimoji="0" lang="en-IN" sz="4000" b="0" i="0" u="none" strike="noStrike" kern="1200" cap="none" spc="0" normalizeH="0" baseline="0" noProof="0" dirty="0">
              <a:ln>
                <a:noFill/>
              </a:ln>
              <a:solidFill>
                <a:schemeClr val="accent2"/>
              </a:solidFill>
              <a:effectLst/>
              <a:uLnTx/>
              <a:uFillTx/>
              <a:latin typeface="Monotype Corsiva" pitchFamily="66" charset="0"/>
              <a:ea typeface="+mj-ea"/>
              <a:cs typeface="Times New Roman" pitchFamily="18" charset="0"/>
            </a:endParaRPr>
          </a:p>
        </p:txBody>
      </p:sp>
      <p:sp>
        <p:nvSpPr>
          <p:cNvPr id="3" name="Content Placeholder 2">
            <a:extLst>
              <a:ext uri="{FF2B5EF4-FFF2-40B4-BE49-F238E27FC236}">
                <a16:creationId xmlns="" xmlns:a16="http://schemas.microsoft.com/office/drawing/2014/main" id="{586149C4-BDB6-41A0-B338-3E4E2AA769FF}"/>
              </a:ext>
            </a:extLst>
          </p:cNvPr>
          <p:cNvSpPr txBox="1">
            <a:spLocks/>
          </p:cNvSpPr>
          <p:nvPr/>
        </p:nvSpPr>
        <p:spPr>
          <a:xfrm>
            <a:off x="685800" y="2057400"/>
            <a:ext cx="9829800" cy="3871725"/>
          </a:xfrm>
          <a:prstGeom prst="rect">
            <a:avLst/>
          </a:prstGeom>
        </p:spPr>
        <p:txBody>
          <a:bodyPr>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Although few modern computers use floppy drives for storage, many motherboards continue to include floppy drive connectors to support legacy devices. </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 floppy drive connector has two rows of 17 pins each.</a:t>
            </a:r>
          </a:p>
          <a:p>
            <a:pPr marL="0" marR="0" lvl="0" indent="0" algn="l" defTabSz="914400" rtl="0" eaLnBrk="1" fontAlgn="auto" latinLnBrk="0" hangingPunct="1">
              <a:lnSpc>
                <a:spcPct val="100000"/>
              </a:lnSpc>
              <a:spcBef>
                <a:spcPts val="580"/>
              </a:spcBef>
              <a:spcAft>
                <a:spcPts val="0"/>
              </a:spcAft>
              <a:buClr>
                <a:schemeClr val="accent1"/>
              </a:buClr>
              <a:buSzPct val="85000"/>
              <a:buFont typeface="Wingdings 2"/>
              <a:buNone/>
              <a:tabLst/>
              <a:defRPr/>
            </a:pPr>
            <a:endParaRPr kumimoji="0" lang="en-IN"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4" name="Picture 3">
            <a:extLst>
              <a:ext uri="{FF2B5EF4-FFF2-40B4-BE49-F238E27FC236}">
                <a16:creationId xmlns="" xmlns:a16="http://schemas.microsoft.com/office/drawing/2014/main" id="{CF0CA494-671C-410D-9D80-A95D9AFA3D22}"/>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810000" y="3429000"/>
            <a:ext cx="2377043" cy="1795174"/>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74D27D-9874-0648-B8E2-3D4532AC1E2F}"/>
              </a:ext>
            </a:extLst>
          </p:cNvPr>
          <p:cNvSpPr>
            <a:spLocks noGrp="1"/>
          </p:cNvSpPr>
          <p:nvPr>
            <p:ph type="title"/>
          </p:nvPr>
        </p:nvSpPr>
        <p:spPr>
          <a:xfrm>
            <a:off x="2590800" y="0"/>
            <a:ext cx="6705600" cy="1143000"/>
          </a:xfrm>
        </p:spPr>
        <p:txBody>
          <a:bodyPr>
            <a:normAutofit/>
          </a:bodyPr>
          <a:lstStyle/>
          <a:p>
            <a:r>
              <a:rPr lang="en-US" sz="2800" b="1" i="1" dirty="0">
                <a:solidFill>
                  <a:srgbClr val="C7096D"/>
                </a:solidFill>
                <a:effectLst/>
                <a:latin typeface="Monotype Corsiva" pitchFamily="66" charset="0"/>
              </a:rPr>
              <a:t>Introduction of </a:t>
            </a:r>
            <a:r>
              <a:rPr lang="en-US" sz="2800" b="1" i="1" dirty="0" smtClean="0">
                <a:solidFill>
                  <a:srgbClr val="C7096D"/>
                </a:solidFill>
                <a:effectLst/>
                <a:latin typeface="Monotype Corsiva" pitchFamily="66" charset="0"/>
              </a:rPr>
              <a:t>Ports </a:t>
            </a:r>
            <a:r>
              <a:rPr lang="en-US" sz="2800" b="1" i="1" dirty="0">
                <a:solidFill>
                  <a:srgbClr val="C7096D"/>
                </a:solidFill>
                <a:effectLst/>
                <a:latin typeface="Monotype Corsiva" pitchFamily="66" charset="0"/>
              </a:rPr>
              <a:t>in Computers</a:t>
            </a:r>
          </a:p>
        </p:txBody>
      </p:sp>
      <p:sp>
        <p:nvSpPr>
          <p:cNvPr id="9" name="TextBox 8">
            <a:extLst>
              <a:ext uri="{FF2B5EF4-FFF2-40B4-BE49-F238E27FC236}">
                <a16:creationId xmlns="" xmlns:a16="http://schemas.microsoft.com/office/drawing/2014/main" id="{DBEBB9C3-F3A9-EE41-A654-7345CEC77EA3}"/>
              </a:ext>
            </a:extLst>
          </p:cNvPr>
          <p:cNvSpPr txBox="1"/>
          <p:nvPr/>
        </p:nvSpPr>
        <p:spPr>
          <a:xfrm>
            <a:off x="762002" y="1447800"/>
            <a:ext cx="9524998" cy="1569660"/>
          </a:xfrm>
          <a:prstGeom prst="rect">
            <a:avLst/>
          </a:prstGeom>
          <a:noFill/>
        </p:spPr>
        <p:txBody>
          <a:bodyPr wrap="square">
            <a:spAutoFit/>
          </a:bodyPr>
          <a:lstStyle/>
          <a:p>
            <a:r>
              <a:rPr lang="en-US" sz="2400" b="0" i="0" dirty="0">
                <a:solidFill>
                  <a:srgbClr val="002060"/>
                </a:solidFill>
                <a:effectLst/>
                <a:latin typeface="Monotype Corsiva" pitchFamily="66" charset="0"/>
              </a:rPr>
              <a:t>A </a:t>
            </a:r>
            <a:r>
              <a:rPr lang="en-US" sz="2400" b="1" i="0" dirty="0">
                <a:solidFill>
                  <a:srgbClr val="002060"/>
                </a:solidFill>
                <a:effectLst/>
                <a:latin typeface="Monotype Corsiva" pitchFamily="66" charset="0"/>
              </a:rPr>
              <a:t>port</a:t>
            </a:r>
            <a:r>
              <a:rPr lang="en-US" sz="2400" b="0" i="0" dirty="0">
                <a:solidFill>
                  <a:srgbClr val="002060"/>
                </a:solidFill>
                <a:effectLst/>
                <a:latin typeface="Monotype Corsiva" pitchFamily="66" charset="0"/>
              </a:rPr>
              <a:t> is basically a physical docking point which is basically used to connect the external devices to the computer, or we can say that A port act as an interface between the computer and the external devices, e.g., we can connect hard drives, printers to the computer with the help of ports.</a:t>
            </a:r>
            <a:endParaRPr lang="en-US" sz="2400" dirty="0">
              <a:solidFill>
                <a:srgbClr val="002060"/>
              </a:solidFill>
              <a:latin typeface="Monotype Corsiva" pitchFamily="66" charset="0"/>
            </a:endParaRPr>
          </a:p>
        </p:txBody>
      </p:sp>
      <p:pic>
        <p:nvPicPr>
          <p:cNvPr id="5" name="Picture 4" descr="download (20).jpg"/>
          <p:cNvPicPr>
            <a:picLocks noChangeAspect="1"/>
          </p:cNvPicPr>
          <p:nvPr/>
        </p:nvPicPr>
        <p:blipFill>
          <a:blip r:embed="rId2"/>
          <a:stretch>
            <a:fillRect/>
          </a:stretch>
        </p:blipFill>
        <p:spPr>
          <a:xfrm>
            <a:off x="4495800" y="3352800"/>
            <a:ext cx="2667000" cy="1752600"/>
          </a:xfrm>
          <a:prstGeom prst="rect">
            <a:avLst/>
          </a:prstGeom>
        </p:spPr>
      </p:pic>
    </p:spTree>
    <p:extLst>
      <p:ext uri="{BB962C8B-B14F-4D97-AF65-F5344CB8AC3E}">
        <p14:creationId xmlns="" xmlns:p14="http://schemas.microsoft.com/office/powerpoint/2010/main" val="362358779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7DDA72A-6A78-2442-A382-35781116D7C7}"/>
              </a:ext>
            </a:extLst>
          </p:cNvPr>
          <p:cNvSpPr>
            <a:spLocks noGrp="1"/>
          </p:cNvSpPr>
          <p:nvPr>
            <p:ph type="title"/>
          </p:nvPr>
        </p:nvSpPr>
        <p:spPr>
          <a:xfrm>
            <a:off x="3200400" y="228600"/>
            <a:ext cx="5312664" cy="838200"/>
          </a:xfrm>
        </p:spPr>
        <p:txBody>
          <a:bodyPr>
            <a:normAutofit/>
          </a:bodyPr>
          <a:lstStyle/>
          <a:p>
            <a:r>
              <a:rPr lang="en-US" sz="2800" u="sng" dirty="0">
                <a:solidFill>
                  <a:srgbClr val="7030A0"/>
                </a:solidFill>
                <a:latin typeface="Monotype Corsiva" pitchFamily="66" charset="0"/>
              </a:rPr>
              <a:t>Features of computer ports</a:t>
            </a:r>
          </a:p>
        </p:txBody>
      </p:sp>
      <p:sp>
        <p:nvSpPr>
          <p:cNvPr id="4" name="TextBox 3">
            <a:extLst>
              <a:ext uri="{FF2B5EF4-FFF2-40B4-BE49-F238E27FC236}">
                <a16:creationId xmlns="" xmlns:a16="http://schemas.microsoft.com/office/drawing/2014/main" id="{E66F79AA-43A7-F34B-B289-E4CCE9AF9087}"/>
              </a:ext>
            </a:extLst>
          </p:cNvPr>
          <p:cNvSpPr txBox="1"/>
          <p:nvPr/>
        </p:nvSpPr>
        <p:spPr>
          <a:xfrm>
            <a:off x="685800" y="1447803"/>
            <a:ext cx="8578464" cy="261610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buFont typeface="Arial" panose="020B0604020202020204" pitchFamily="34" charset="0"/>
              <a:buChar char="•"/>
            </a:pPr>
            <a:r>
              <a:rPr lang="en-US" sz="2400" b="0" i="0" dirty="0">
                <a:solidFill>
                  <a:srgbClr val="353535"/>
                </a:solidFill>
                <a:effectLst/>
                <a:latin typeface="Monotype Corsiva" pitchFamily="66" charset="0"/>
              </a:rPr>
              <a:t>We</a:t>
            </a:r>
            <a:r>
              <a:rPr lang="en-US" sz="2800" b="0" i="0" dirty="0">
                <a:solidFill>
                  <a:srgbClr val="353535"/>
                </a:solidFill>
                <a:effectLst/>
                <a:latin typeface="Monotype Corsiva" pitchFamily="66" charset="0"/>
              </a:rPr>
              <a:t> can connect external devices to the computer with the help of ports and cables.</a:t>
            </a:r>
          </a:p>
          <a:p>
            <a:pPr algn="just">
              <a:buFont typeface="Arial" panose="020B0604020202020204" pitchFamily="34" charset="0"/>
              <a:buChar char="•"/>
            </a:pPr>
            <a:r>
              <a:rPr lang="en-US" sz="2800" b="0" i="0" dirty="0">
                <a:solidFill>
                  <a:srgbClr val="353535"/>
                </a:solidFill>
                <a:effectLst/>
                <a:latin typeface="Monotype Corsiva" pitchFamily="66" charset="0"/>
              </a:rPr>
              <a:t>These are basically slots on motherboard where we connect external devices, or we can plug in external devices through cables.</a:t>
            </a:r>
          </a:p>
          <a:p>
            <a:pPr algn="just">
              <a:buFont typeface="Arial" panose="020B0604020202020204" pitchFamily="34" charset="0"/>
              <a:buChar char="•"/>
            </a:pPr>
            <a:r>
              <a:rPr lang="en-US" sz="2800" b="0" i="0" dirty="0">
                <a:solidFill>
                  <a:srgbClr val="353535"/>
                </a:solidFill>
                <a:effectLst/>
                <a:latin typeface="Monotype Corsiva" pitchFamily="66" charset="0"/>
              </a:rPr>
              <a:t>Mouse, keyboards, printers, speakers are some examples of </a:t>
            </a:r>
            <a:r>
              <a:rPr lang="en-US" sz="2400" b="0" i="0" dirty="0">
                <a:solidFill>
                  <a:srgbClr val="353535"/>
                </a:solidFill>
                <a:effectLst/>
                <a:latin typeface="Monotype Corsiva" pitchFamily="66" charset="0"/>
              </a:rPr>
              <a:t>external devices that connected to the computer through ports.</a:t>
            </a:r>
          </a:p>
        </p:txBody>
      </p:sp>
    </p:spTree>
    <p:extLst>
      <p:ext uri="{BB962C8B-B14F-4D97-AF65-F5344CB8AC3E}">
        <p14:creationId xmlns="" xmlns:p14="http://schemas.microsoft.com/office/powerpoint/2010/main" val="49450979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2188CD-33BF-F240-A908-F761F218A5F7}"/>
              </a:ext>
            </a:extLst>
          </p:cNvPr>
          <p:cNvSpPr>
            <a:spLocks noGrp="1"/>
          </p:cNvSpPr>
          <p:nvPr>
            <p:ph type="title"/>
          </p:nvPr>
        </p:nvSpPr>
        <p:spPr>
          <a:xfrm>
            <a:off x="3810002" y="2209800"/>
            <a:ext cx="3580127" cy="1239880"/>
          </a:xfrm>
        </p:spPr>
        <p:txBody>
          <a:bodyPr/>
          <a:lstStyle/>
          <a:p>
            <a:r>
              <a:rPr lang="en-US" dirty="0">
                <a:solidFill>
                  <a:srgbClr val="FF0000"/>
                </a:solidFill>
                <a:latin typeface="Monotype Corsiva" pitchFamily="66" charset="0"/>
              </a:rPr>
              <a:t>Types of Ports:</a:t>
            </a:r>
          </a:p>
        </p:txBody>
      </p:sp>
    </p:spTree>
    <p:extLst>
      <p:ext uri="{BB962C8B-B14F-4D97-AF65-F5344CB8AC3E}">
        <p14:creationId xmlns="" xmlns:p14="http://schemas.microsoft.com/office/powerpoint/2010/main" val="148771593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FAB404-1250-584E-A693-27EAB64F294D}"/>
              </a:ext>
            </a:extLst>
          </p:cNvPr>
          <p:cNvSpPr>
            <a:spLocks noGrp="1"/>
          </p:cNvSpPr>
          <p:nvPr>
            <p:ph type="title"/>
          </p:nvPr>
        </p:nvSpPr>
        <p:spPr>
          <a:xfrm>
            <a:off x="3810000" y="0"/>
            <a:ext cx="3048000" cy="914400"/>
          </a:xfrm>
        </p:spPr>
        <p:txBody>
          <a:bodyPr>
            <a:normAutofit/>
          </a:bodyPr>
          <a:lstStyle/>
          <a:p>
            <a:r>
              <a:rPr lang="en-US" sz="3200" dirty="0">
                <a:solidFill>
                  <a:srgbClr val="C00000"/>
                </a:solidFill>
                <a:latin typeface="Monotype Corsiva" pitchFamily="66" charset="0"/>
              </a:rPr>
              <a:t>Serial ports</a:t>
            </a:r>
          </a:p>
        </p:txBody>
      </p:sp>
      <p:sp>
        <p:nvSpPr>
          <p:cNvPr id="4" name="TextBox 3">
            <a:extLst>
              <a:ext uri="{FF2B5EF4-FFF2-40B4-BE49-F238E27FC236}">
                <a16:creationId xmlns="" xmlns:a16="http://schemas.microsoft.com/office/drawing/2014/main" id="{5EB1F2C2-42DC-FA45-900B-AAFFF2D37E35}"/>
              </a:ext>
            </a:extLst>
          </p:cNvPr>
          <p:cNvSpPr txBox="1"/>
          <p:nvPr/>
        </p:nvSpPr>
        <p:spPr>
          <a:xfrm>
            <a:off x="685802" y="1371600"/>
            <a:ext cx="7175324" cy="2554545"/>
          </a:xfrm>
          <a:prstGeom prst="rect">
            <a:avLst/>
          </a:prstGeom>
          <a:noFill/>
        </p:spPr>
        <p:txBody>
          <a:bodyPr wrap="square">
            <a:spAutoFit/>
          </a:bodyPr>
          <a:lstStyle/>
          <a:p>
            <a:pPr algn="l"/>
            <a:r>
              <a:rPr lang="en-US" sz="2000" b="1" i="0" dirty="0">
                <a:solidFill>
                  <a:srgbClr val="353535"/>
                </a:solidFill>
                <a:effectLst/>
                <a:latin typeface="Monotype Corsiva" pitchFamily="66" charset="0"/>
              </a:rPr>
              <a:t>1. Serial ports –</a:t>
            </a:r>
            <a:r>
              <a:rPr lang="en-US" sz="2000" b="0" i="0" dirty="0">
                <a:solidFill>
                  <a:srgbClr val="353535"/>
                </a:solidFill>
                <a:effectLst/>
                <a:latin typeface="Monotype Corsiva" pitchFamily="66" charset="0"/>
              </a:rPr>
              <a:t/>
            </a:r>
            <a:br>
              <a:rPr lang="en-US" sz="2000" b="0" i="0" dirty="0">
                <a:solidFill>
                  <a:srgbClr val="353535"/>
                </a:solidFill>
                <a:effectLst/>
                <a:latin typeface="Monotype Corsiva" pitchFamily="66" charset="0"/>
              </a:rPr>
            </a:br>
            <a:r>
              <a:rPr lang="en-US" sz="2000" b="0" i="0" dirty="0">
                <a:solidFill>
                  <a:schemeClr val="accent3">
                    <a:lumMod val="75000"/>
                  </a:schemeClr>
                </a:solidFill>
                <a:effectLst/>
                <a:latin typeface="Monotype Corsiva" pitchFamily="66" charset="0"/>
              </a:rPr>
              <a:t>A serial port is basically a serial communication interface through which information transforms one bit at a time. It is one of the oldest type of interfaces.</a:t>
            </a:r>
          </a:p>
          <a:p>
            <a:pPr marL="742950" lvl="1" indent="-285750" algn="l">
              <a:buFont typeface="Arial" panose="020B0604020202020204" pitchFamily="34" charset="0"/>
              <a:buChar char="•"/>
            </a:pPr>
            <a:r>
              <a:rPr lang="en-US" sz="2000" b="0" i="0" dirty="0">
                <a:solidFill>
                  <a:schemeClr val="accent3">
                    <a:lumMod val="75000"/>
                  </a:schemeClr>
                </a:solidFill>
                <a:effectLst/>
                <a:latin typeface="Monotype Corsiva" pitchFamily="66" charset="0"/>
              </a:rPr>
              <a:t>These are basically used for external modems.</a:t>
            </a:r>
          </a:p>
          <a:p>
            <a:pPr marL="742950" lvl="1" indent="-285750" algn="l">
              <a:buFont typeface="Arial" panose="020B0604020202020204" pitchFamily="34" charset="0"/>
              <a:buChar char="•"/>
            </a:pPr>
            <a:r>
              <a:rPr lang="en-US" sz="2000" b="0" i="0" dirty="0">
                <a:solidFill>
                  <a:schemeClr val="accent3">
                    <a:lumMod val="75000"/>
                  </a:schemeClr>
                </a:solidFill>
                <a:effectLst/>
                <a:latin typeface="Monotype Corsiva" pitchFamily="66" charset="0"/>
              </a:rPr>
              <a:t>These are basically available in two versions in market these are 9 pins, 25 pin models.</a:t>
            </a:r>
          </a:p>
          <a:p>
            <a:pPr marL="742950" lvl="1" indent="-285750" algn="l">
              <a:buFont typeface="Arial" panose="020B0604020202020204" pitchFamily="34" charset="0"/>
              <a:buChar char="•"/>
            </a:pPr>
            <a:r>
              <a:rPr lang="en-US" sz="2000" b="0" i="0" dirty="0">
                <a:solidFill>
                  <a:schemeClr val="accent3">
                    <a:lumMod val="75000"/>
                  </a:schemeClr>
                </a:solidFill>
                <a:effectLst/>
                <a:latin typeface="Monotype Corsiva" pitchFamily="66" charset="0"/>
              </a:rPr>
              <a:t>Data travels at a speed of 115 kilo-bits per second</a:t>
            </a:r>
            <a:r>
              <a:rPr lang="en-US" sz="2000" b="0" i="0" dirty="0">
                <a:solidFill>
                  <a:srgbClr val="353535"/>
                </a:solidFill>
                <a:effectLst/>
                <a:latin typeface="Monotype Corsiva" pitchFamily="66" charset="0"/>
              </a:rPr>
              <a:t>.</a:t>
            </a:r>
          </a:p>
        </p:txBody>
      </p:sp>
      <p:sp>
        <p:nvSpPr>
          <p:cNvPr id="83970" name="AutoShape 2" descr="Is serial port a 'male' or 'female'? - Super Us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5" name="Picture 4" descr="download (21).jpg"/>
          <p:cNvPicPr>
            <a:picLocks noChangeAspect="1"/>
          </p:cNvPicPr>
          <p:nvPr/>
        </p:nvPicPr>
        <p:blipFill>
          <a:blip r:embed="rId2"/>
          <a:stretch>
            <a:fillRect/>
          </a:stretch>
        </p:blipFill>
        <p:spPr>
          <a:xfrm>
            <a:off x="4038601" y="4343404"/>
            <a:ext cx="3067051" cy="1495425"/>
          </a:xfrm>
          <a:prstGeom prst="rect">
            <a:avLst/>
          </a:prstGeom>
        </p:spPr>
      </p:pic>
    </p:spTree>
    <p:extLst>
      <p:ext uri="{BB962C8B-B14F-4D97-AF65-F5344CB8AC3E}">
        <p14:creationId xmlns="" xmlns:p14="http://schemas.microsoft.com/office/powerpoint/2010/main" val="164130443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345A5A-D228-E248-9112-6296539273F1}"/>
              </a:ext>
            </a:extLst>
          </p:cNvPr>
          <p:cNvSpPr>
            <a:spLocks noGrp="1"/>
          </p:cNvSpPr>
          <p:nvPr>
            <p:ph type="title"/>
          </p:nvPr>
        </p:nvSpPr>
        <p:spPr>
          <a:xfrm>
            <a:off x="3657600" y="228600"/>
            <a:ext cx="3810000" cy="838200"/>
          </a:xfrm>
        </p:spPr>
        <p:txBody>
          <a:bodyPr>
            <a:normAutofit/>
          </a:bodyPr>
          <a:lstStyle/>
          <a:p>
            <a:r>
              <a:rPr lang="en-US" sz="3200" dirty="0">
                <a:solidFill>
                  <a:srgbClr val="C00000"/>
                </a:solidFill>
                <a:latin typeface="Monotype Corsiva" pitchFamily="66" charset="0"/>
              </a:rPr>
              <a:t>Parallel ports</a:t>
            </a:r>
          </a:p>
        </p:txBody>
      </p:sp>
      <p:sp>
        <p:nvSpPr>
          <p:cNvPr id="8" name="TextBox 7">
            <a:extLst>
              <a:ext uri="{FF2B5EF4-FFF2-40B4-BE49-F238E27FC236}">
                <a16:creationId xmlns="" xmlns:a16="http://schemas.microsoft.com/office/drawing/2014/main" id="{810B351D-3E94-2341-BE95-7BEB02EA361E}"/>
              </a:ext>
            </a:extLst>
          </p:cNvPr>
          <p:cNvSpPr txBox="1"/>
          <p:nvPr/>
        </p:nvSpPr>
        <p:spPr>
          <a:xfrm>
            <a:off x="1219200" y="1295400"/>
            <a:ext cx="7201863" cy="3046988"/>
          </a:xfrm>
          <a:prstGeom prst="rect">
            <a:avLst/>
          </a:prstGeom>
          <a:noFill/>
        </p:spPr>
        <p:txBody>
          <a:bodyPr wrap="square">
            <a:spAutoFit/>
          </a:bodyPr>
          <a:lstStyle/>
          <a:p>
            <a:pPr algn="l"/>
            <a:r>
              <a:rPr lang="en-US" b="1" i="0" dirty="0">
                <a:solidFill>
                  <a:srgbClr val="353535"/>
                </a:solidFill>
                <a:effectLst/>
                <a:latin typeface="Monotype Corsiva" pitchFamily="66" charset="0"/>
              </a:rPr>
              <a:t>2</a:t>
            </a:r>
            <a:r>
              <a:rPr lang="en-US" sz="2400" b="1" i="0" dirty="0">
                <a:solidFill>
                  <a:srgbClr val="353535"/>
                </a:solidFill>
                <a:effectLst/>
                <a:latin typeface="Monotype Corsiva" pitchFamily="66" charset="0"/>
              </a:rPr>
              <a:t>. Parallel ports –</a:t>
            </a:r>
            <a:r>
              <a:rPr lang="en-US" sz="2400" b="0" i="0" dirty="0">
                <a:solidFill>
                  <a:srgbClr val="353535"/>
                </a:solidFill>
                <a:effectLst/>
                <a:latin typeface="Monotype Corsiva" pitchFamily="66" charset="0"/>
              </a:rPr>
              <a:t/>
            </a:r>
            <a:br>
              <a:rPr lang="en-US" sz="2400" b="0" i="0" dirty="0">
                <a:solidFill>
                  <a:srgbClr val="353535"/>
                </a:solidFill>
                <a:effectLst/>
                <a:latin typeface="Monotype Corsiva" pitchFamily="66" charset="0"/>
              </a:rPr>
            </a:br>
            <a:r>
              <a:rPr lang="en-US" sz="2400" b="0" i="0" dirty="0">
                <a:solidFill>
                  <a:srgbClr val="353535"/>
                </a:solidFill>
                <a:effectLst/>
                <a:latin typeface="Monotype Corsiva" pitchFamily="66" charset="0"/>
              </a:rPr>
              <a:t>A parallel port is basically a parallel communication interface through which information transforms multiple bits at a time.</a:t>
            </a:r>
          </a:p>
          <a:p>
            <a:pPr marL="342900" indent="-342900" algn="l">
              <a:buFont typeface="Arial" panose="020B0604020202020204" pitchFamily="34" charset="0"/>
              <a:buChar char="•"/>
            </a:pPr>
            <a:r>
              <a:rPr lang="en-US" sz="2400" dirty="0">
                <a:solidFill>
                  <a:srgbClr val="353535"/>
                </a:solidFill>
                <a:latin typeface="Monotype Corsiva" pitchFamily="66" charset="0"/>
              </a:rPr>
              <a:t>These</a:t>
            </a:r>
            <a:r>
              <a:rPr lang="en-US" sz="2400" b="0" i="0" dirty="0">
                <a:solidFill>
                  <a:srgbClr val="353535"/>
                </a:solidFill>
                <a:effectLst/>
                <a:latin typeface="Monotype Corsiva" pitchFamily="66" charset="0"/>
              </a:rPr>
              <a:t> are basically used to connect peripherals        such as scanners or printers.</a:t>
            </a:r>
          </a:p>
          <a:p>
            <a:pPr marL="742950" lvl="1" indent="-285750" algn="l">
              <a:buFont typeface="Arial" panose="020B0604020202020204" pitchFamily="34" charset="0"/>
              <a:buChar char="•"/>
            </a:pPr>
            <a:r>
              <a:rPr lang="en-US" sz="2400" b="0" i="0" dirty="0">
                <a:solidFill>
                  <a:srgbClr val="353535"/>
                </a:solidFill>
                <a:effectLst/>
                <a:latin typeface="Monotype Corsiva" pitchFamily="66" charset="0"/>
              </a:rPr>
              <a:t>These are also known as printer ports.</a:t>
            </a:r>
          </a:p>
          <a:p>
            <a:pPr marL="742950" lvl="1" indent="-285750" algn="l">
              <a:buFont typeface="Arial" panose="020B0604020202020204" pitchFamily="34" charset="0"/>
              <a:buChar char="•"/>
            </a:pPr>
            <a:r>
              <a:rPr lang="en-US" sz="2400" b="0" i="0" dirty="0">
                <a:solidFill>
                  <a:srgbClr val="353535"/>
                </a:solidFill>
                <a:effectLst/>
                <a:latin typeface="Monotype Corsiva" pitchFamily="66" charset="0"/>
              </a:rPr>
              <a:t>These are available in a 25 pin model.</a:t>
            </a:r>
          </a:p>
          <a:p>
            <a:pPr marL="742950" lvl="1" indent="-285750" algn="l">
              <a:buFont typeface="Arial" panose="020B0604020202020204" pitchFamily="34" charset="0"/>
              <a:buChar char="•"/>
            </a:pPr>
            <a:r>
              <a:rPr lang="en-US" sz="2400" b="0" i="0" dirty="0">
                <a:solidFill>
                  <a:srgbClr val="353535"/>
                </a:solidFill>
                <a:effectLst/>
                <a:latin typeface="Monotype Corsiva" pitchFamily="66" charset="0"/>
              </a:rPr>
              <a:t>Data travels at a speed of 150 kilo bits per second.</a:t>
            </a:r>
          </a:p>
        </p:txBody>
      </p:sp>
      <p:pic>
        <p:nvPicPr>
          <p:cNvPr id="4" name="Picture 3" descr="pa.jpg"/>
          <p:cNvPicPr>
            <a:picLocks noChangeAspect="1"/>
          </p:cNvPicPr>
          <p:nvPr/>
        </p:nvPicPr>
        <p:blipFill>
          <a:blip r:embed="rId2"/>
          <a:stretch>
            <a:fillRect/>
          </a:stretch>
        </p:blipFill>
        <p:spPr>
          <a:xfrm>
            <a:off x="8991603" y="2209800"/>
            <a:ext cx="2466975" cy="1847850"/>
          </a:xfrm>
          <a:prstGeom prst="rect">
            <a:avLst/>
          </a:prstGeom>
        </p:spPr>
      </p:pic>
    </p:spTree>
    <p:extLst>
      <p:ext uri="{BB962C8B-B14F-4D97-AF65-F5344CB8AC3E}">
        <p14:creationId xmlns="" xmlns:p14="http://schemas.microsoft.com/office/powerpoint/2010/main" val="80112100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BA2352-CF62-554D-BE82-3F619329062E}"/>
              </a:ext>
            </a:extLst>
          </p:cNvPr>
          <p:cNvSpPr>
            <a:spLocks noGrp="1"/>
          </p:cNvSpPr>
          <p:nvPr>
            <p:ph type="title"/>
          </p:nvPr>
        </p:nvSpPr>
        <p:spPr>
          <a:xfrm>
            <a:off x="4267200" y="152400"/>
            <a:ext cx="2590800" cy="838200"/>
          </a:xfrm>
        </p:spPr>
        <p:txBody>
          <a:bodyPr>
            <a:normAutofit/>
          </a:bodyPr>
          <a:lstStyle/>
          <a:p>
            <a:r>
              <a:rPr lang="en-US" sz="3200" dirty="0">
                <a:solidFill>
                  <a:schemeClr val="accent6">
                    <a:lumMod val="75000"/>
                  </a:schemeClr>
                </a:solidFill>
                <a:latin typeface="Monotype Corsiva" pitchFamily="66" charset="0"/>
              </a:rPr>
              <a:t>PS/2 ports</a:t>
            </a:r>
          </a:p>
        </p:txBody>
      </p:sp>
      <p:sp>
        <p:nvSpPr>
          <p:cNvPr id="4" name="TextBox 3">
            <a:extLst>
              <a:ext uri="{FF2B5EF4-FFF2-40B4-BE49-F238E27FC236}">
                <a16:creationId xmlns="" xmlns:a16="http://schemas.microsoft.com/office/drawing/2014/main" id="{4A354EB6-154F-8A41-95EB-6A3DF78778EF}"/>
              </a:ext>
            </a:extLst>
          </p:cNvPr>
          <p:cNvSpPr txBox="1"/>
          <p:nvPr/>
        </p:nvSpPr>
        <p:spPr>
          <a:xfrm>
            <a:off x="685801" y="1447802"/>
            <a:ext cx="7353339" cy="2554545"/>
          </a:xfrm>
          <a:prstGeom prst="rect">
            <a:avLst/>
          </a:prstGeom>
          <a:noFill/>
        </p:spPr>
        <p:txBody>
          <a:bodyPr wrap="square">
            <a:spAutoFit/>
          </a:bodyPr>
          <a:lstStyle/>
          <a:p>
            <a:r>
              <a:rPr lang="en-US" sz="2000" b="1" i="0" dirty="0">
                <a:solidFill>
                  <a:schemeClr val="accent3">
                    <a:lumMod val="75000"/>
                  </a:schemeClr>
                </a:solidFill>
                <a:effectLst/>
                <a:latin typeface="Monotype Corsiva" pitchFamily="66" charset="0"/>
              </a:rPr>
              <a:t>3. PS/2 ports –</a:t>
            </a:r>
            <a:r>
              <a:rPr lang="en-US" sz="2000" b="0" i="0" dirty="0">
                <a:solidFill>
                  <a:schemeClr val="accent3">
                    <a:lumMod val="75000"/>
                  </a:schemeClr>
                </a:solidFill>
                <a:effectLst/>
                <a:latin typeface="Monotype Corsiva" pitchFamily="66" charset="0"/>
              </a:rPr>
              <a:t/>
            </a:r>
            <a:br>
              <a:rPr lang="en-US" sz="2000" b="0" i="0" dirty="0">
                <a:solidFill>
                  <a:schemeClr val="accent3">
                    <a:lumMod val="75000"/>
                  </a:schemeClr>
                </a:solidFill>
                <a:effectLst/>
                <a:latin typeface="Monotype Corsiva" pitchFamily="66" charset="0"/>
              </a:rPr>
            </a:br>
            <a:r>
              <a:rPr lang="en-US" sz="2000" b="0" i="0" dirty="0">
                <a:solidFill>
                  <a:schemeClr val="accent3">
                    <a:lumMod val="75000"/>
                  </a:schemeClr>
                </a:solidFill>
                <a:effectLst/>
                <a:latin typeface="Monotype Corsiva" pitchFamily="66" charset="0"/>
              </a:rPr>
              <a:t>These are basically 6 pin mini Din connector used to connect keyboard, mice to a PC compatible computers.</a:t>
            </a:r>
          </a:p>
          <a:p>
            <a:pPr marL="742950" lvl="1" indent="-285750">
              <a:buFont typeface="Arial" panose="020B0604020202020204" pitchFamily="34" charset="0"/>
              <a:buChar char="•"/>
            </a:pPr>
            <a:r>
              <a:rPr lang="en-US" sz="2000" b="0" i="0" dirty="0">
                <a:solidFill>
                  <a:schemeClr val="accent3">
                    <a:lumMod val="75000"/>
                  </a:schemeClr>
                </a:solidFill>
                <a:effectLst/>
                <a:latin typeface="Monotype Corsiva" pitchFamily="66" charset="0"/>
              </a:rPr>
              <a:t>These are basically used by old computers for connecting mouse or keyboard.</a:t>
            </a:r>
          </a:p>
          <a:p>
            <a:pPr marL="742950" lvl="1" indent="-285750">
              <a:buFont typeface="Arial" panose="020B0604020202020204" pitchFamily="34" charset="0"/>
              <a:buChar char="•"/>
            </a:pPr>
            <a:r>
              <a:rPr lang="en-US" sz="2000" b="0" i="0" dirty="0">
                <a:solidFill>
                  <a:schemeClr val="accent3">
                    <a:lumMod val="75000"/>
                  </a:schemeClr>
                </a:solidFill>
                <a:effectLst/>
                <a:latin typeface="Monotype Corsiva" pitchFamily="66" charset="0"/>
              </a:rPr>
              <a:t>These are called mouse ports.</a:t>
            </a:r>
          </a:p>
          <a:p>
            <a:pPr marL="742950" lvl="1" indent="-285750">
              <a:buFont typeface="Arial" panose="020B0604020202020204" pitchFamily="34" charset="0"/>
              <a:buChar char="•"/>
            </a:pPr>
            <a:r>
              <a:rPr lang="en-US" sz="2000" b="0" i="0" dirty="0">
                <a:solidFill>
                  <a:schemeClr val="accent3">
                    <a:lumMod val="75000"/>
                  </a:schemeClr>
                </a:solidFill>
                <a:effectLst/>
                <a:latin typeface="Monotype Corsiva" pitchFamily="66" charset="0"/>
              </a:rPr>
              <a:t>These ports are still favoured in organisation for security reason.</a:t>
            </a:r>
          </a:p>
          <a:p>
            <a:pPr marL="742950" lvl="1" indent="-285750">
              <a:buFont typeface="Arial" panose="020B0604020202020204" pitchFamily="34" charset="0"/>
              <a:buChar char="•"/>
            </a:pPr>
            <a:r>
              <a:rPr lang="en-US" sz="2000" b="0" i="0" dirty="0">
                <a:solidFill>
                  <a:schemeClr val="accent3">
                    <a:lumMod val="75000"/>
                  </a:schemeClr>
                </a:solidFill>
                <a:effectLst/>
                <a:latin typeface="Monotype Corsiva" pitchFamily="66" charset="0"/>
              </a:rPr>
              <a:t>These ports provides no restriction on key rollover</a:t>
            </a:r>
          </a:p>
        </p:txBody>
      </p:sp>
      <p:pic>
        <p:nvPicPr>
          <p:cNvPr id="5" name="Picture 4" descr="p.jpg"/>
          <p:cNvPicPr>
            <a:picLocks noChangeAspect="1"/>
          </p:cNvPicPr>
          <p:nvPr/>
        </p:nvPicPr>
        <p:blipFill>
          <a:blip r:embed="rId2"/>
          <a:stretch>
            <a:fillRect/>
          </a:stretch>
        </p:blipFill>
        <p:spPr>
          <a:xfrm>
            <a:off x="8229601" y="1981200"/>
            <a:ext cx="2946400" cy="2209800"/>
          </a:xfrm>
          <a:prstGeom prst="rect">
            <a:avLst/>
          </a:prstGeom>
        </p:spPr>
      </p:pic>
    </p:spTree>
    <p:extLst>
      <p:ext uri="{BB962C8B-B14F-4D97-AF65-F5344CB8AC3E}">
        <p14:creationId xmlns="" xmlns:p14="http://schemas.microsoft.com/office/powerpoint/2010/main" val="109365124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654E1C-6459-B646-BE5F-028AC4DFF14B}"/>
              </a:ext>
            </a:extLst>
          </p:cNvPr>
          <p:cNvSpPr>
            <a:spLocks noGrp="1"/>
          </p:cNvSpPr>
          <p:nvPr>
            <p:ph type="title"/>
          </p:nvPr>
        </p:nvSpPr>
        <p:spPr>
          <a:xfrm>
            <a:off x="3505200" y="228600"/>
            <a:ext cx="5029200" cy="762000"/>
          </a:xfrm>
        </p:spPr>
        <p:txBody>
          <a:bodyPr>
            <a:normAutofit/>
          </a:bodyPr>
          <a:lstStyle/>
          <a:p>
            <a:r>
              <a:rPr lang="en-US" sz="2800" dirty="0">
                <a:solidFill>
                  <a:srgbClr val="4B03CD"/>
                </a:solidFill>
                <a:latin typeface="Monotype Corsiva" pitchFamily="66" charset="0"/>
              </a:rPr>
              <a:t>Universal serial bus  port</a:t>
            </a:r>
          </a:p>
        </p:txBody>
      </p:sp>
      <p:sp>
        <p:nvSpPr>
          <p:cNvPr id="4" name="TextBox 3">
            <a:extLst>
              <a:ext uri="{FF2B5EF4-FFF2-40B4-BE49-F238E27FC236}">
                <a16:creationId xmlns="" xmlns:a16="http://schemas.microsoft.com/office/drawing/2014/main" id="{3983E372-2B0E-D746-836E-4E65346AC7BA}"/>
              </a:ext>
            </a:extLst>
          </p:cNvPr>
          <p:cNvSpPr txBox="1"/>
          <p:nvPr/>
        </p:nvSpPr>
        <p:spPr>
          <a:xfrm>
            <a:off x="685800" y="1447802"/>
            <a:ext cx="9297736" cy="2862322"/>
          </a:xfrm>
          <a:prstGeom prst="rect">
            <a:avLst/>
          </a:prstGeom>
          <a:noFill/>
        </p:spPr>
        <p:txBody>
          <a:bodyPr wrap="square">
            <a:spAutoFit/>
          </a:bodyPr>
          <a:lstStyle/>
          <a:p>
            <a:pPr algn="l"/>
            <a:r>
              <a:rPr lang="en-US" sz="2000" b="1" i="0" dirty="0">
                <a:solidFill>
                  <a:srgbClr val="353535"/>
                </a:solidFill>
                <a:effectLst/>
                <a:latin typeface="Monotype Corsiva" pitchFamily="66" charset="0"/>
              </a:rPr>
              <a:t>4. Universal serial bus port –</a:t>
            </a:r>
            <a:r>
              <a:rPr lang="en-US" sz="2000" b="0" i="0" dirty="0">
                <a:solidFill>
                  <a:srgbClr val="353535"/>
                </a:solidFill>
                <a:effectLst/>
                <a:latin typeface="Monotype Corsiva" pitchFamily="66" charset="0"/>
              </a:rPr>
              <a:t/>
            </a:r>
            <a:br>
              <a:rPr lang="en-US" sz="2000" b="0" i="0" dirty="0">
                <a:solidFill>
                  <a:srgbClr val="353535"/>
                </a:solidFill>
                <a:effectLst/>
                <a:latin typeface="Monotype Corsiva" pitchFamily="66" charset="0"/>
              </a:rPr>
            </a:br>
            <a:r>
              <a:rPr lang="en-US" sz="2000" b="0" i="0" dirty="0">
                <a:solidFill>
                  <a:schemeClr val="accent3">
                    <a:lumMod val="75000"/>
                  </a:schemeClr>
                </a:solidFill>
                <a:effectLst/>
                <a:latin typeface="Monotype Corsiva" pitchFamily="66" charset="0"/>
              </a:rPr>
              <a:t>It is basically a standard cable connection interface between computer and external device. USB is an industrial standard for short-distance digital data communication.</a:t>
            </a:r>
          </a:p>
          <a:p>
            <a:pPr marL="742950" lvl="1" indent="-285750" algn="l">
              <a:buFont typeface="Arial" panose="020B0604020202020204" pitchFamily="34" charset="0"/>
              <a:buChar char="•"/>
            </a:pPr>
            <a:r>
              <a:rPr lang="en-US" sz="2000" b="0" i="0" dirty="0">
                <a:solidFill>
                  <a:schemeClr val="accent3">
                    <a:lumMod val="75000"/>
                  </a:schemeClr>
                </a:solidFill>
                <a:effectLst/>
                <a:latin typeface="Monotype Corsiva" pitchFamily="66" charset="0"/>
              </a:rPr>
              <a:t>Basically it can connect all types of external devices to the computer such as mouse, keyboard, printers, speakers etc.</a:t>
            </a:r>
          </a:p>
          <a:p>
            <a:pPr marL="742950" lvl="1" indent="-285750" algn="l">
              <a:buFont typeface="Arial" panose="020B0604020202020204" pitchFamily="34" charset="0"/>
              <a:buChar char="•"/>
            </a:pPr>
            <a:r>
              <a:rPr lang="en-US" sz="2000" b="0" i="0" dirty="0">
                <a:solidFill>
                  <a:schemeClr val="accent3">
                    <a:lumMod val="75000"/>
                  </a:schemeClr>
                </a:solidFill>
                <a:effectLst/>
                <a:latin typeface="Monotype Corsiva" pitchFamily="66" charset="0"/>
              </a:rPr>
              <a:t>These ports were introduced in 1997.</a:t>
            </a:r>
          </a:p>
          <a:p>
            <a:pPr marL="742950" lvl="1" indent="-285750" algn="l">
              <a:buFont typeface="Arial" panose="020B0604020202020204" pitchFamily="34" charset="0"/>
              <a:buChar char="•"/>
            </a:pPr>
            <a:r>
              <a:rPr lang="en-US" sz="2000" b="0" i="0" dirty="0">
                <a:solidFill>
                  <a:schemeClr val="accent3">
                    <a:lumMod val="75000"/>
                  </a:schemeClr>
                </a:solidFill>
                <a:effectLst/>
                <a:latin typeface="Monotype Corsiva" pitchFamily="66" charset="0"/>
              </a:rPr>
              <a:t>Minimum 2 ports are there in every computer system.</a:t>
            </a:r>
          </a:p>
          <a:p>
            <a:pPr marL="742950" lvl="1" indent="-285750" algn="l">
              <a:buFont typeface="Arial" panose="020B0604020202020204" pitchFamily="34" charset="0"/>
              <a:buChar char="•"/>
            </a:pPr>
            <a:r>
              <a:rPr lang="en-US" sz="2000" b="0" i="0" dirty="0">
                <a:solidFill>
                  <a:schemeClr val="accent3">
                    <a:lumMod val="75000"/>
                  </a:schemeClr>
                </a:solidFill>
                <a:effectLst/>
                <a:latin typeface="Monotype Corsiva" pitchFamily="66" charset="0"/>
              </a:rPr>
              <a:t>Data basically travels at a speed of 14mb/s which is much faster than serial port.</a:t>
            </a:r>
          </a:p>
          <a:p>
            <a:pPr marL="742950" lvl="1" indent="-285750" algn="l">
              <a:buFont typeface="Arial" panose="020B0604020202020204" pitchFamily="34" charset="0"/>
              <a:buChar char="•"/>
            </a:pPr>
            <a:r>
              <a:rPr lang="en-US" sz="2000" b="0" i="0" dirty="0">
                <a:solidFill>
                  <a:schemeClr val="accent3">
                    <a:lumMod val="75000"/>
                  </a:schemeClr>
                </a:solidFill>
                <a:effectLst/>
                <a:latin typeface="Monotype Corsiva" pitchFamily="66" charset="0"/>
              </a:rPr>
              <a:t>The devices that uses USB port gets power from a USB port.</a:t>
            </a:r>
          </a:p>
        </p:txBody>
      </p:sp>
      <p:pic>
        <p:nvPicPr>
          <p:cNvPr id="5" name="Picture 4" descr="download (22).jpg"/>
          <p:cNvPicPr>
            <a:picLocks noChangeAspect="1"/>
          </p:cNvPicPr>
          <p:nvPr/>
        </p:nvPicPr>
        <p:blipFill>
          <a:blip r:embed="rId2"/>
          <a:stretch>
            <a:fillRect/>
          </a:stretch>
        </p:blipFill>
        <p:spPr>
          <a:xfrm>
            <a:off x="5638800" y="4419604"/>
            <a:ext cx="2143125" cy="2143125"/>
          </a:xfrm>
          <a:prstGeom prst="rect">
            <a:avLst/>
          </a:prstGeom>
        </p:spPr>
      </p:pic>
    </p:spTree>
    <p:extLst>
      <p:ext uri="{BB962C8B-B14F-4D97-AF65-F5344CB8AC3E}">
        <p14:creationId xmlns="" xmlns:p14="http://schemas.microsoft.com/office/powerpoint/2010/main" val="1691265734"/>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1A0671-21F8-6043-A87B-4278E4FDDA21}"/>
              </a:ext>
            </a:extLst>
          </p:cNvPr>
          <p:cNvSpPr>
            <a:spLocks noGrp="1"/>
          </p:cNvSpPr>
          <p:nvPr>
            <p:ph type="title"/>
          </p:nvPr>
        </p:nvSpPr>
        <p:spPr>
          <a:xfrm>
            <a:off x="4414272" y="286346"/>
            <a:ext cx="2596128" cy="628054"/>
          </a:xfrm>
        </p:spPr>
        <p:txBody>
          <a:bodyPr>
            <a:normAutofit fontScale="90000"/>
          </a:bodyPr>
          <a:lstStyle/>
          <a:p>
            <a:r>
              <a:rPr lang="en-US" dirty="0">
                <a:solidFill>
                  <a:schemeClr val="tx1">
                    <a:lumMod val="50000"/>
                    <a:lumOff val="50000"/>
                  </a:schemeClr>
                </a:solidFill>
                <a:latin typeface="Monotype Corsiva" pitchFamily="66" charset="0"/>
              </a:rPr>
              <a:t>Vga ports</a:t>
            </a:r>
          </a:p>
        </p:txBody>
      </p:sp>
      <p:sp>
        <p:nvSpPr>
          <p:cNvPr id="4" name="TextBox 3">
            <a:extLst>
              <a:ext uri="{FF2B5EF4-FFF2-40B4-BE49-F238E27FC236}">
                <a16:creationId xmlns="" xmlns:a16="http://schemas.microsoft.com/office/drawing/2014/main" id="{E2B07C27-F26B-3246-8A10-F2CF7329F3B9}"/>
              </a:ext>
            </a:extLst>
          </p:cNvPr>
          <p:cNvSpPr txBox="1"/>
          <p:nvPr/>
        </p:nvSpPr>
        <p:spPr>
          <a:xfrm>
            <a:off x="304800" y="1295403"/>
            <a:ext cx="7653807" cy="3293209"/>
          </a:xfrm>
          <a:prstGeom prst="rect">
            <a:avLst/>
          </a:prstGeom>
          <a:noFill/>
        </p:spPr>
        <p:txBody>
          <a:bodyPr wrap="square">
            <a:spAutoFit/>
          </a:bodyPr>
          <a:lstStyle/>
          <a:p>
            <a:pPr algn="l"/>
            <a:r>
              <a:rPr lang="en-US" sz="2000" b="1" i="0" dirty="0">
                <a:solidFill>
                  <a:srgbClr val="353535"/>
                </a:solidFill>
                <a:effectLst/>
                <a:latin typeface="Monotype Corsiva" pitchFamily="66" charset="0"/>
              </a:rPr>
              <a:t>5. VGA Ports –</a:t>
            </a:r>
            <a:r>
              <a:rPr lang="en-US" sz="2000" b="0" i="0" dirty="0">
                <a:solidFill>
                  <a:srgbClr val="353535"/>
                </a:solidFill>
                <a:effectLst/>
                <a:latin typeface="Monotype Corsiva" pitchFamily="66" charset="0"/>
              </a:rPr>
              <a:t/>
            </a:r>
            <a:br>
              <a:rPr lang="en-US" sz="2000" b="0" i="0" dirty="0">
                <a:solidFill>
                  <a:srgbClr val="353535"/>
                </a:solidFill>
                <a:effectLst/>
                <a:latin typeface="Monotype Corsiva" pitchFamily="66" charset="0"/>
              </a:rPr>
            </a:br>
            <a:r>
              <a:rPr lang="en-US" sz="2000" b="0" i="0" dirty="0">
                <a:solidFill>
                  <a:srgbClr val="353535"/>
                </a:solidFill>
                <a:effectLst/>
                <a:latin typeface="Monotype Corsiva" pitchFamily="66" charset="0"/>
              </a:rPr>
              <a:t>VGA connector stands for Video Graphic Array connector, these are basically 15 pin connector available in many video-cards, computer, projectors etc.</a:t>
            </a:r>
          </a:p>
          <a:p>
            <a:pPr marL="742950" lvl="1" indent="-285750" algn="l">
              <a:buFont typeface="Arial" panose="020B0604020202020204" pitchFamily="34" charset="0"/>
              <a:buChar char="•"/>
            </a:pPr>
            <a:r>
              <a:rPr lang="en-US" sz="2000" b="0" i="0" dirty="0">
                <a:solidFill>
                  <a:srgbClr val="353535"/>
                </a:solidFill>
                <a:effectLst/>
                <a:latin typeface="Monotype Corsiva" pitchFamily="66" charset="0"/>
              </a:rPr>
              <a:t>It is used to connect monitor to computer’s video card.</a:t>
            </a:r>
          </a:p>
          <a:p>
            <a:pPr marL="742950" lvl="1" indent="-285750" algn="l">
              <a:buFont typeface="Arial" panose="020B0604020202020204" pitchFamily="34" charset="0"/>
              <a:buChar char="•"/>
            </a:pPr>
            <a:r>
              <a:rPr lang="en-US" sz="2000" b="0" i="0" dirty="0">
                <a:solidFill>
                  <a:srgbClr val="353535"/>
                </a:solidFill>
                <a:effectLst/>
                <a:latin typeface="Monotype Corsiva" pitchFamily="66" charset="0"/>
              </a:rPr>
              <a:t>It is 15 pin connector.</a:t>
            </a:r>
          </a:p>
          <a:p>
            <a:pPr marL="742950" lvl="1" indent="-285750" algn="l">
              <a:buFont typeface="Arial" panose="020B0604020202020204" pitchFamily="34" charset="0"/>
              <a:buChar char="•"/>
            </a:pPr>
            <a:r>
              <a:rPr lang="en-US" sz="2000" b="0" i="0" dirty="0">
                <a:solidFill>
                  <a:srgbClr val="353535"/>
                </a:solidFill>
                <a:effectLst/>
                <a:latin typeface="Monotype Corsiva" pitchFamily="66" charset="0"/>
              </a:rPr>
              <a:t>These were introduced by IBM in 1987.</a:t>
            </a:r>
          </a:p>
          <a:p>
            <a:pPr marL="742950" lvl="1" indent="-285750" algn="l">
              <a:buFont typeface="Arial" panose="020B0604020202020204" pitchFamily="34" charset="0"/>
              <a:buChar char="•"/>
            </a:pPr>
            <a:r>
              <a:rPr lang="en-US" sz="2000" b="0" i="0" dirty="0">
                <a:solidFill>
                  <a:srgbClr val="353535"/>
                </a:solidFill>
                <a:effectLst/>
                <a:latin typeface="Monotype Corsiva" pitchFamily="66" charset="0"/>
              </a:rPr>
              <a:t>VGA basically utilizes analog signal hence it can only be used to lower resolution or we can say VGA is only capable of lowering the resolution.</a:t>
            </a:r>
          </a:p>
          <a:p>
            <a:r>
              <a:rPr lang="en-US" sz="2400" dirty="0"/>
              <a:t/>
            </a:r>
            <a:br>
              <a:rPr lang="en-US" sz="2400" dirty="0"/>
            </a:br>
            <a:endParaRPr lang="en-US" sz="2400" dirty="0"/>
          </a:p>
        </p:txBody>
      </p:sp>
      <p:pic>
        <p:nvPicPr>
          <p:cNvPr id="5" name="Picture 4" descr="v.jpg"/>
          <p:cNvPicPr>
            <a:picLocks noChangeAspect="1"/>
          </p:cNvPicPr>
          <p:nvPr/>
        </p:nvPicPr>
        <p:blipFill>
          <a:blip r:embed="rId2"/>
          <a:stretch>
            <a:fillRect/>
          </a:stretch>
        </p:blipFill>
        <p:spPr>
          <a:xfrm>
            <a:off x="6248403" y="4114800"/>
            <a:ext cx="2466975" cy="1847850"/>
          </a:xfrm>
          <a:prstGeom prst="rect">
            <a:avLst/>
          </a:prstGeom>
        </p:spPr>
      </p:pic>
    </p:spTree>
    <p:extLst>
      <p:ext uri="{BB962C8B-B14F-4D97-AF65-F5344CB8AC3E}">
        <p14:creationId xmlns="" xmlns:p14="http://schemas.microsoft.com/office/powerpoint/2010/main" val="221486995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6400" y="1600200"/>
            <a:ext cx="6146800" cy="3962400"/>
          </a:xfrm>
        </p:spPr>
        <p:txBody>
          <a:bodyPr>
            <a:normAutofit fontScale="70000" lnSpcReduction="20000"/>
          </a:bodyPr>
          <a:lstStyle/>
          <a:p>
            <a:pPr algn="just"/>
            <a:r>
              <a:rPr lang="en-US" dirty="0" smtClean="0">
                <a:latin typeface="Monotype Corsiva" pitchFamily="66" charset="0"/>
              </a:rPr>
              <a:t>It is  another interface between a </a:t>
            </a:r>
            <a:r>
              <a:rPr lang="en-US" dirty="0" smtClean="0">
                <a:latin typeface="Monotype Corsiva" pitchFamily="66" charset="0"/>
                <a:hlinkClick r:id="rId2"/>
              </a:rPr>
              <a:t>CPU</a:t>
            </a:r>
            <a:r>
              <a:rPr lang="en-US" dirty="0" smtClean="0">
                <a:latin typeface="Monotype Corsiva" pitchFamily="66" charset="0"/>
              </a:rPr>
              <a:t> and a monitor. It is a high-speed interface that is developed to transmit the lossless digital video signals and to replace analogue digital video signal transmission through VGA technology.</a:t>
            </a:r>
          </a:p>
          <a:p>
            <a:pPr algn="just"/>
            <a:r>
              <a:rPr lang="en-US" dirty="0" smtClean="0">
                <a:latin typeface="Monotype Corsiva" pitchFamily="66" charset="0"/>
              </a:rPr>
              <a:t>The DVI interface can be of three types based on the signals transmitted by it: DVI-I, DVI-D, and DVI-A. The DVI-I supports combined digital and analogue signals, whereas DVI-A supports only analogue signals, and DVI-D supports only digital signals.</a:t>
            </a:r>
          </a:p>
          <a:p>
            <a:pPr algn="just"/>
            <a:r>
              <a:rPr lang="en-US" b="1" dirty="0" smtClean="0">
                <a:latin typeface="Monotype Corsiva" pitchFamily="66" charset="0"/>
              </a:rPr>
              <a:t>Mini-DVI:</a:t>
            </a:r>
            <a:r>
              <a:rPr lang="en-US" dirty="0" smtClean="0">
                <a:latin typeface="Monotype Corsiva" pitchFamily="66" charset="0"/>
              </a:rPr>
              <a:t> As the name suggests, it is smaller than a commonly used DVI port. It is a 32 pin port developed by Apple as a substitute to Mini-VGA port. It can transmit various types of signals such as S-Video, VGA, and composite signals using respective adapters.</a:t>
            </a:r>
          </a:p>
          <a:p>
            <a:pPr algn="just"/>
            <a:endParaRPr lang="en-US" dirty="0">
              <a:latin typeface="Monotype Corsiva" pitchFamily="66" charset="0"/>
            </a:endParaRPr>
          </a:p>
        </p:txBody>
      </p:sp>
      <p:sp>
        <p:nvSpPr>
          <p:cNvPr id="2" name="Title 1"/>
          <p:cNvSpPr>
            <a:spLocks noGrp="1"/>
          </p:cNvSpPr>
          <p:nvPr>
            <p:ph type="title"/>
          </p:nvPr>
        </p:nvSpPr>
        <p:spPr>
          <a:xfrm>
            <a:off x="1905000" y="0"/>
            <a:ext cx="6150864" cy="914400"/>
          </a:xfrm>
        </p:spPr>
        <p:txBody>
          <a:bodyPr>
            <a:normAutofit/>
          </a:bodyPr>
          <a:lstStyle/>
          <a:p>
            <a:r>
              <a:rPr lang="en-US" sz="3200" dirty="0" smtClean="0">
                <a:solidFill>
                  <a:srgbClr val="FF0000"/>
                </a:solidFill>
                <a:latin typeface="Monotype Corsiva" pitchFamily="66" charset="0"/>
              </a:rPr>
              <a:t>Digital video interface(dvi)</a:t>
            </a:r>
            <a:endParaRPr lang="en-US" sz="3200" dirty="0">
              <a:solidFill>
                <a:srgbClr val="FF0000"/>
              </a:solidFill>
              <a:latin typeface="Monotype Corsiva" pitchFamily="66" charset="0"/>
            </a:endParaRPr>
          </a:p>
        </p:txBody>
      </p:sp>
      <p:pic>
        <p:nvPicPr>
          <p:cNvPr id="5" name="Picture 4" descr="vid.jpg"/>
          <p:cNvPicPr>
            <a:picLocks noChangeAspect="1"/>
          </p:cNvPicPr>
          <p:nvPr/>
        </p:nvPicPr>
        <p:blipFill>
          <a:blip r:embed="rId3"/>
          <a:stretch>
            <a:fillRect/>
          </a:stretch>
        </p:blipFill>
        <p:spPr>
          <a:xfrm>
            <a:off x="7315201" y="1905004"/>
            <a:ext cx="3571875" cy="2066925"/>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6400" y="1600200"/>
            <a:ext cx="5588000" cy="2438400"/>
          </a:xfrm>
        </p:spPr>
        <p:txBody>
          <a:bodyPr>
            <a:normAutofit/>
          </a:bodyPr>
          <a:lstStyle/>
          <a:p>
            <a:pPr algn="just"/>
            <a:r>
              <a:rPr lang="en-US" sz="2000" dirty="0" smtClean="0">
                <a:latin typeface="Monotype Corsiva" pitchFamily="66" charset="0"/>
              </a:rPr>
              <a:t>This interface allows transmitting a video and audio from a device to a display screen. It is an advanced display technology that is developed as a substitute for older interfaces such as DVI and VGA. A display port can be seen on laptops, desktops computers, tablets, monitors, etc. It has a 20-pin connector and offers a better resolution than DVI port.</a:t>
            </a:r>
            <a:endParaRPr lang="en-US" sz="2000" dirty="0">
              <a:latin typeface="Monotype Corsiva" pitchFamily="66" charset="0"/>
            </a:endParaRPr>
          </a:p>
        </p:txBody>
      </p:sp>
      <p:sp>
        <p:nvSpPr>
          <p:cNvPr id="2" name="Title 1"/>
          <p:cNvSpPr>
            <a:spLocks noGrp="1"/>
          </p:cNvSpPr>
          <p:nvPr>
            <p:ph type="title"/>
          </p:nvPr>
        </p:nvSpPr>
        <p:spPr>
          <a:xfrm>
            <a:off x="4114800" y="381000"/>
            <a:ext cx="3788664" cy="609600"/>
          </a:xfrm>
        </p:spPr>
        <p:txBody>
          <a:bodyPr>
            <a:normAutofit/>
          </a:bodyPr>
          <a:lstStyle/>
          <a:p>
            <a:r>
              <a:rPr lang="en-US" sz="3200" dirty="0" smtClean="0">
                <a:solidFill>
                  <a:srgbClr val="FF0000"/>
                </a:solidFill>
                <a:latin typeface="Monotype Corsiva" pitchFamily="66" charset="0"/>
              </a:rPr>
              <a:t>Display  port</a:t>
            </a:r>
            <a:endParaRPr lang="en-US" sz="3200" dirty="0">
              <a:solidFill>
                <a:srgbClr val="FF0000"/>
              </a:solidFill>
              <a:latin typeface="Monotype Corsiva" pitchFamily="66" charset="0"/>
            </a:endParaRPr>
          </a:p>
        </p:txBody>
      </p:sp>
      <p:pic>
        <p:nvPicPr>
          <p:cNvPr id="5" name="Picture 4" descr="a.jpg"/>
          <p:cNvPicPr>
            <a:picLocks noChangeAspect="1"/>
          </p:cNvPicPr>
          <p:nvPr/>
        </p:nvPicPr>
        <p:blipFill>
          <a:blip r:embed="rId2"/>
          <a:stretch>
            <a:fillRect/>
          </a:stretch>
        </p:blipFill>
        <p:spPr>
          <a:xfrm>
            <a:off x="7162802" y="2133600"/>
            <a:ext cx="2857500" cy="16002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49905F-57EE-4DE1-8427-1351D5F95201}"/>
              </a:ext>
            </a:extLst>
          </p:cNvPr>
          <p:cNvSpPr txBox="1">
            <a:spLocks/>
          </p:cNvSpPr>
          <p:nvPr/>
        </p:nvSpPr>
        <p:spPr>
          <a:xfrm>
            <a:off x="2895600" y="764373"/>
            <a:ext cx="5257800" cy="683427"/>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accent2"/>
                </a:solidFill>
                <a:effectLst/>
                <a:uLnTx/>
                <a:uFillTx/>
                <a:latin typeface="Monotype Corsiva" pitchFamily="66" charset="0"/>
                <a:ea typeface="+mj-ea"/>
                <a:cs typeface="Times New Roman" pitchFamily="18" charset="0"/>
              </a:rPr>
              <a:t>6.Peripheral Connectors</a:t>
            </a:r>
            <a:r>
              <a:rPr kumimoji="0" lang="en-US" sz="4000" b="0" i="0" u="none" strike="noStrike" kern="1200" cap="none" spc="0" normalizeH="0" baseline="0" noProof="0" dirty="0" smtClean="0">
                <a:ln>
                  <a:noFill/>
                </a:ln>
                <a:solidFill>
                  <a:schemeClr val="tx2"/>
                </a:solidFill>
                <a:effectLst/>
                <a:uLnTx/>
                <a:uFillTx/>
                <a:latin typeface="Monotype Corsiva" pitchFamily="66" charset="0"/>
                <a:ea typeface="+mj-ea"/>
                <a:cs typeface="Times New Roman" pitchFamily="18" charset="0"/>
              </a:rPr>
              <a:t/>
            </a:r>
            <a:br>
              <a:rPr kumimoji="0" lang="en-US" sz="4000" b="0" i="0" u="none" strike="noStrike" kern="1200" cap="none" spc="0" normalizeH="0" baseline="0" noProof="0" dirty="0" smtClean="0">
                <a:ln>
                  <a:noFill/>
                </a:ln>
                <a:solidFill>
                  <a:schemeClr val="tx2"/>
                </a:solidFill>
                <a:effectLst/>
                <a:uLnTx/>
                <a:uFillTx/>
                <a:latin typeface="Monotype Corsiva" pitchFamily="66" charset="0"/>
                <a:ea typeface="+mj-ea"/>
                <a:cs typeface="Times New Roman" pitchFamily="18" charset="0"/>
              </a:rPr>
            </a:br>
            <a:endParaRPr kumimoji="0" lang="en-IN" sz="4000" b="0" i="0" u="none" strike="noStrike" kern="1200" cap="none" spc="0" normalizeH="0" baseline="0" noProof="0" dirty="0">
              <a:ln>
                <a:noFill/>
              </a:ln>
              <a:solidFill>
                <a:schemeClr val="tx2"/>
              </a:solidFill>
              <a:effectLst/>
              <a:uLnTx/>
              <a:uFillTx/>
              <a:latin typeface="Monotype Corsiva" pitchFamily="66" charset="0"/>
              <a:ea typeface="+mj-ea"/>
              <a:cs typeface="Times New Roman" pitchFamily="18" charset="0"/>
            </a:endParaRPr>
          </a:p>
        </p:txBody>
      </p:sp>
      <p:sp>
        <p:nvSpPr>
          <p:cNvPr id="3" name="Content Placeholder 2">
            <a:extLst>
              <a:ext uri="{FF2B5EF4-FFF2-40B4-BE49-F238E27FC236}">
                <a16:creationId xmlns="" xmlns:a16="http://schemas.microsoft.com/office/drawing/2014/main" id="{92C9FA3A-32DA-4461-85FD-31428AF8CB8A}"/>
              </a:ext>
            </a:extLst>
          </p:cNvPr>
          <p:cNvSpPr txBox="1">
            <a:spLocks/>
          </p:cNvSpPr>
          <p:nvPr/>
        </p:nvSpPr>
        <p:spPr>
          <a:xfrm>
            <a:off x="762000" y="1676400"/>
            <a:ext cx="9753600" cy="3962400"/>
          </a:xfrm>
          <a:prstGeom prst="rect">
            <a:avLst/>
          </a:prstGeom>
        </p:spPr>
        <p:txBody>
          <a:bodyPr>
            <a:normAutofit/>
          </a:bodyPr>
          <a:lstStyle/>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Motherboards have connectors for different types of peripherals, usually located on a back plane that remains exposed on the back of the computer case when the tower is closed.</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The most common peripheral connection is the Universal Serial Bus (USB) connection, while some motherboards also have connections for audio speakers along with ports for FireWire, serial and parallel devices. </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Some motherboards have additional "headers," or banks of pins, that can be used to connect additional peripheral ports on the front of the computer case.</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IN"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4" name="Picture 3">
            <a:extLst>
              <a:ext uri="{FF2B5EF4-FFF2-40B4-BE49-F238E27FC236}">
                <a16:creationId xmlns="" xmlns:a16="http://schemas.microsoft.com/office/drawing/2014/main" id="{94ED15A7-3D8C-4467-ACF3-2DAC2362337E}"/>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200400" y="4191000"/>
            <a:ext cx="5524500" cy="163830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6400" y="1600200"/>
            <a:ext cx="5588000" cy="2590800"/>
          </a:xfrm>
        </p:spPr>
        <p:txBody>
          <a:bodyPr>
            <a:normAutofit fontScale="92500" lnSpcReduction="10000"/>
          </a:bodyPr>
          <a:lstStyle/>
          <a:p>
            <a:pPr algn="just"/>
            <a:r>
              <a:rPr lang="en-US" sz="2000" dirty="0" smtClean="0">
                <a:latin typeface="Monotype Corsiva" pitchFamily="66" charset="0"/>
              </a:rPr>
              <a:t>It is designed to accept composite video and stereo signals transmitted by three cables called RCA cable.</a:t>
            </a:r>
          </a:p>
          <a:p>
            <a:pPr algn="just"/>
            <a:r>
              <a:rPr lang="en-US" sz="2000" dirty="0" smtClean="0">
                <a:latin typeface="Monotype Corsiva" pitchFamily="66" charset="0"/>
              </a:rPr>
              <a:t> A RAC cable has three color-coded plugs that are connected to the three corresponding coloured jacks of an RCA connector.</a:t>
            </a:r>
          </a:p>
          <a:p>
            <a:pPr algn="just"/>
            <a:r>
              <a:rPr lang="en-US" sz="2000" dirty="0" smtClean="0">
                <a:latin typeface="Monotype Corsiva" pitchFamily="66" charset="0"/>
              </a:rPr>
              <a:t> Eachof the coloured jack is ringed with metal. The red jack supports the right stereo channel, and the white one supports the left stereo channel, while the yellow is used for composite video.</a:t>
            </a:r>
            <a:endParaRPr lang="en-US" sz="2000" dirty="0">
              <a:latin typeface="Monotype Corsiva" pitchFamily="66" charset="0"/>
            </a:endParaRPr>
          </a:p>
        </p:txBody>
      </p:sp>
      <p:sp>
        <p:nvSpPr>
          <p:cNvPr id="2" name="Title 1"/>
          <p:cNvSpPr>
            <a:spLocks noGrp="1"/>
          </p:cNvSpPr>
          <p:nvPr>
            <p:ph type="title"/>
          </p:nvPr>
        </p:nvSpPr>
        <p:spPr>
          <a:xfrm>
            <a:off x="3352800" y="304800"/>
            <a:ext cx="3407664" cy="685800"/>
          </a:xfrm>
        </p:spPr>
        <p:txBody>
          <a:bodyPr>
            <a:normAutofit/>
          </a:bodyPr>
          <a:lstStyle/>
          <a:p>
            <a:r>
              <a:rPr lang="en-US" sz="3200" dirty="0" smtClean="0">
                <a:solidFill>
                  <a:srgbClr val="FF0000"/>
                </a:solidFill>
                <a:latin typeface="Monotype Corsiva" pitchFamily="66" charset="0"/>
              </a:rPr>
              <a:t>Rca connector</a:t>
            </a:r>
            <a:endParaRPr lang="en-US" sz="3200" dirty="0">
              <a:solidFill>
                <a:srgbClr val="FF0000"/>
              </a:solidFill>
              <a:latin typeface="Monotype Corsiva" pitchFamily="66" charset="0"/>
            </a:endParaRPr>
          </a:p>
        </p:txBody>
      </p:sp>
      <p:pic>
        <p:nvPicPr>
          <p:cNvPr id="5" name="Picture 4" descr="r.jpg"/>
          <p:cNvPicPr>
            <a:picLocks noChangeAspect="1"/>
          </p:cNvPicPr>
          <p:nvPr/>
        </p:nvPicPr>
        <p:blipFill>
          <a:blip r:embed="rId2"/>
          <a:stretch>
            <a:fillRect/>
          </a:stretch>
        </p:blipFill>
        <p:spPr>
          <a:xfrm>
            <a:off x="4343400" y="4343404"/>
            <a:ext cx="3124200" cy="1990725"/>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6400" y="1600200"/>
            <a:ext cx="5588000" cy="2819400"/>
          </a:xfrm>
        </p:spPr>
        <p:txBody>
          <a:bodyPr>
            <a:normAutofit/>
          </a:bodyPr>
          <a:lstStyle/>
          <a:p>
            <a:r>
              <a:rPr lang="en-US" sz="2000" dirty="0" smtClean="0">
                <a:latin typeface="Monotype Corsiva" pitchFamily="66" charset="0"/>
              </a:rPr>
              <a:t>This interface allows splitting video signals into three channels.</a:t>
            </a:r>
          </a:p>
          <a:p>
            <a:r>
              <a:rPr lang="en-US" sz="2000" dirty="0" smtClean="0">
                <a:latin typeface="Monotype Corsiva" pitchFamily="66" charset="0"/>
              </a:rPr>
              <a:t> The component video generally has three color-coded slots; Red, Blue, and Green. </a:t>
            </a:r>
          </a:p>
          <a:p>
            <a:r>
              <a:rPr lang="en-US" sz="2000" dirty="0" smtClean="0">
                <a:latin typeface="Monotype Corsiva" pitchFamily="66" charset="0"/>
              </a:rPr>
              <a:t>Each slot receives and then transmits a particular component of the video signal. </a:t>
            </a:r>
          </a:p>
          <a:p>
            <a:r>
              <a:rPr lang="en-US" sz="2000" dirty="0" smtClean="0">
                <a:latin typeface="Monotype Corsiva" pitchFamily="66" charset="0"/>
              </a:rPr>
              <a:t>It offers high-quality videos than composite video and can carry both analogue and digital video signals.</a:t>
            </a:r>
            <a:endParaRPr lang="en-US" sz="2000" dirty="0">
              <a:latin typeface="Monotype Corsiva" pitchFamily="66" charset="0"/>
            </a:endParaRPr>
          </a:p>
        </p:txBody>
      </p:sp>
      <p:sp>
        <p:nvSpPr>
          <p:cNvPr id="2" name="Title 1"/>
          <p:cNvSpPr>
            <a:spLocks noGrp="1"/>
          </p:cNvSpPr>
          <p:nvPr>
            <p:ph type="title"/>
          </p:nvPr>
        </p:nvSpPr>
        <p:spPr>
          <a:xfrm>
            <a:off x="3048000" y="381000"/>
            <a:ext cx="4169664" cy="762000"/>
          </a:xfrm>
        </p:spPr>
        <p:txBody>
          <a:bodyPr>
            <a:normAutofit/>
          </a:bodyPr>
          <a:lstStyle/>
          <a:p>
            <a:r>
              <a:rPr lang="en-US" sz="3200" dirty="0" smtClean="0">
                <a:latin typeface="Monotype Corsiva" pitchFamily="66" charset="0"/>
              </a:rPr>
              <a:t>Component video</a:t>
            </a:r>
            <a:endParaRPr lang="en-US" sz="3200" dirty="0">
              <a:latin typeface="Monotype Corsiva" pitchFamily="66" charset="0"/>
            </a:endParaRPr>
          </a:p>
        </p:txBody>
      </p:sp>
      <p:pic>
        <p:nvPicPr>
          <p:cNvPr id="5" name="Picture 4" descr="c.jpg"/>
          <p:cNvPicPr>
            <a:picLocks noChangeAspect="1"/>
          </p:cNvPicPr>
          <p:nvPr/>
        </p:nvPicPr>
        <p:blipFill>
          <a:blip r:embed="rId2"/>
          <a:stretch>
            <a:fillRect/>
          </a:stretch>
        </p:blipFill>
        <p:spPr>
          <a:xfrm>
            <a:off x="6172202" y="2209800"/>
            <a:ext cx="2857500" cy="1524000"/>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6400" y="1600200"/>
            <a:ext cx="5588000" cy="3200400"/>
          </a:xfrm>
        </p:spPr>
        <p:txBody>
          <a:bodyPr>
            <a:normAutofit/>
          </a:bodyPr>
          <a:lstStyle/>
          <a:p>
            <a:pPr algn="just"/>
            <a:r>
              <a:rPr lang="en-US" sz="2000" dirty="0" smtClean="0">
                <a:latin typeface="Monotype Corsiva" pitchFamily="66" charset="0"/>
              </a:rPr>
              <a:t>HDMI (High Definition Media Interface) is a digital interface developed to connect high definition devices such as digital cameras, gaming consoles, etc., to computers and TVs with HDMI ports. </a:t>
            </a:r>
          </a:p>
          <a:p>
            <a:pPr algn="just"/>
            <a:r>
              <a:rPr lang="en-US" sz="2000" dirty="0" smtClean="0">
                <a:latin typeface="Monotype Corsiva" pitchFamily="66" charset="0"/>
              </a:rPr>
              <a:t>Besides this, it can carry uncompressed video and uncompressed or compressed audio signals. </a:t>
            </a:r>
          </a:p>
          <a:p>
            <a:pPr algn="just"/>
            <a:r>
              <a:rPr lang="en-US" sz="2000" dirty="0" smtClean="0">
                <a:latin typeface="Monotype Corsiva" pitchFamily="66" charset="0"/>
              </a:rPr>
              <a:t>The advanced version of HDMI, such as 2.0, can transfer video signals of up to a resolution of 4096x2160.</a:t>
            </a:r>
            <a:endParaRPr lang="en-US" sz="2000" dirty="0">
              <a:latin typeface="Monotype Corsiva" pitchFamily="66" charset="0"/>
            </a:endParaRPr>
          </a:p>
        </p:txBody>
      </p:sp>
      <p:sp>
        <p:nvSpPr>
          <p:cNvPr id="2" name="Title 1"/>
          <p:cNvSpPr>
            <a:spLocks noGrp="1"/>
          </p:cNvSpPr>
          <p:nvPr>
            <p:ph type="title"/>
          </p:nvPr>
        </p:nvSpPr>
        <p:spPr>
          <a:xfrm>
            <a:off x="4114800" y="304800"/>
            <a:ext cx="2874264" cy="762000"/>
          </a:xfrm>
        </p:spPr>
        <p:txBody>
          <a:bodyPr/>
          <a:lstStyle/>
          <a:p>
            <a:r>
              <a:rPr lang="en-US" dirty="0" smtClean="0">
                <a:latin typeface="Monotype Corsiva" pitchFamily="66" charset="0"/>
              </a:rPr>
              <a:t>Hdmi port</a:t>
            </a:r>
            <a:endParaRPr lang="en-US" dirty="0">
              <a:latin typeface="Monotype Corsiva" pitchFamily="66" charset="0"/>
            </a:endParaRPr>
          </a:p>
        </p:txBody>
      </p:sp>
      <p:pic>
        <p:nvPicPr>
          <p:cNvPr id="5" name="Picture 4" descr="computer-ports-7.png"/>
          <p:cNvPicPr>
            <a:picLocks noChangeAspect="1"/>
          </p:cNvPicPr>
          <p:nvPr/>
        </p:nvPicPr>
        <p:blipFill>
          <a:blip r:embed="rId2"/>
          <a:stretch>
            <a:fillRect/>
          </a:stretch>
        </p:blipFill>
        <p:spPr>
          <a:xfrm>
            <a:off x="3810001" y="4572000"/>
            <a:ext cx="3648075" cy="1600200"/>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 xmlns:a16="http://schemas.microsoft.com/office/drawing/2014/main" id="{648126AB-AF25-4314-B44A-101268827DAE}"/>
              </a:ext>
            </a:extLst>
          </p:cNvPr>
          <p:cNvSpPr txBox="1">
            <a:spLocks/>
          </p:cNvSpPr>
          <p:nvPr/>
        </p:nvSpPr>
        <p:spPr>
          <a:xfrm>
            <a:off x="838200" y="1066800"/>
            <a:ext cx="10820400" cy="4024125"/>
          </a:xfrm>
          <a:prstGeom prst="rect">
            <a:avLst/>
          </a:prstGeom>
        </p:spPr>
        <p:txBody>
          <a:bodyPr/>
          <a:lstStyle/>
          <a:p>
            <a:pPr marL="0" marR="0" lvl="0" indent="0" algn="l" defTabSz="914400" rtl="0" eaLnBrk="1" fontAlgn="auto" latinLnBrk="0" hangingPunct="1">
              <a:lnSpc>
                <a:spcPct val="100000"/>
              </a:lnSpc>
              <a:spcBef>
                <a:spcPts val="400"/>
              </a:spcBef>
              <a:spcAft>
                <a:spcPts val="0"/>
              </a:spcAft>
              <a:buClr>
                <a:schemeClr val="accent1"/>
              </a:buClr>
              <a:buSzPct val="68000"/>
              <a:buFont typeface="Wingdings 3"/>
              <a:buNone/>
              <a:tabLst/>
              <a:defRPr/>
            </a:pPr>
            <a:r>
              <a:rPr kumimoji="0" lang="en-US" sz="27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rPr>
              <a:t>Universal Serial Bus(USB)</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endParaRPr kumimoji="0" lang="en-US" sz="27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 </a:t>
            </a:r>
            <a:r>
              <a:rPr kumimoji="0" lang="en-US" sz="2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USB port</a:t>
            </a: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is a standard cable connection interface for personal computers and consumer electronics devices. </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USB stands for Universal Serial Bus, an industry standard for short-distance digital data communications. USB ports allow USB devices to be connected to each other with and transfer digital data over USB cables.</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They can also supply electric power across the cable to devices that need it.</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Both wired and wireless versions of the USB standard exist, although only the wired version involves USB ports and cables.</a:t>
            </a:r>
            <a:endParaRPr kumimoji="0" lang="en-IN"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400"/>
              </a:spcBef>
              <a:spcAft>
                <a:spcPts val="0"/>
              </a:spcAft>
              <a:buClr>
                <a:schemeClr val="accent1"/>
              </a:buClr>
              <a:buSzPct val="68000"/>
              <a:buFont typeface="Wingdings 3"/>
              <a:buNone/>
              <a:tabLst/>
              <a:defRPr/>
            </a:pPr>
            <a:endParaRPr kumimoji="0" lang="en-US" sz="2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endParaRPr kumimoji="0" lang="en-US" sz="20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 xmlns:a16="http://schemas.microsoft.com/office/drawing/2014/main" id="{5A480D25-C3E8-470B-A699-A7DCB3C0D1FA}"/>
              </a:ext>
            </a:extLst>
          </p:cNvPr>
          <p:cNvSpPr txBox="1">
            <a:spLocks/>
          </p:cNvSpPr>
          <p:nvPr/>
        </p:nvSpPr>
        <p:spPr>
          <a:xfrm>
            <a:off x="838200" y="381000"/>
            <a:ext cx="10820400" cy="5486400"/>
          </a:xfrm>
          <a:prstGeom prst="rect">
            <a:avLst/>
          </a:prstGeom>
        </p:spPr>
        <p:txBody>
          <a:bodyPr>
            <a:normAutofit/>
          </a:bodyPr>
          <a:lstStyle/>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kumimoji="0" lang="en-IN" sz="23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Port Types</a:t>
            </a:r>
          </a:p>
          <a:p>
            <a:pPr marL="859536" marR="0" lvl="2" indent="-228600" algn="l" defTabSz="914400" rtl="0" eaLnBrk="1" fontAlgn="auto" latinLnBrk="0" hangingPunct="1">
              <a:lnSpc>
                <a:spcPct val="100000"/>
              </a:lnSpc>
              <a:spcBef>
                <a:spcPts val="350"/>
              </a:spcBef>
              <a:spcAft>
                <a:spcPts val="0"/>
              </a:spcAft>
              <a:buClr>
                <a:schemeClr val="accent2"/>
              </a:buClr>
              <a:buSzPct val="100000"/>
              <a:buFont typeface="Wingdings" panose="05000000000000000000" pitchFamily="2" charset="2"/>
              <a:buChar char="v"/>
              <a:tabLst/>
              <a:defRPr/>
            </a:pPr>
            <a:r>
              <a:rPr kumimoji="0" lang="en-US" sz="2000" b="1" i="0" u="none" strike="noStrike" kern="1200" cap="none" spc="0" normalizeH="0" baseline="0" noProof="0" dirty="0" smtClean="0">
                <a:ln>
                  <a:noFill/>
                </a:ln>
                <a:solidFill>
                  <a:schemeClr val="tx1"/>
                </a:solidFill>
                <a:effectLst/>
                <a:uLnTx/>
                <a:uFillTx/>
                <a:latin typeface="Jost"/>
                <a:ea typeface="+mn-ea"/>
                <a:cs typeface="+mn-cs"/>
              </a:rPr>
              <a:t>USB-A (Type A)</a:t>
            </a:r>
            <a:r>
              <a:rPr kumimoji="0" lang="en-US" sz="2000" b="0" i="0" u="none" strike="noStrike" kern="1200" cap="none" spc="0" normalizeH="0" baseline="0" noProof="0" dirty="0" smtClean="0">
                <a:ln>
                  <a:noFill/>
                </a:ln>
                <a:solidFill>
                  <a:schemeClr val="tx1"/>
                </a:solidFill>
                <a:effectLst/>
                <a:uLnTx/>
                <a:uFillTx/>
                <a:latin typeface="Jost"/>
                <a:ea typeface="+mn-ea"/>
                <a:cs typeface="+mn-cs"/>
              </a:rPr>
              <a:t>: The rectangular </a:t>
            </a:r>
            <a:r>
              <a:rPr kumimoji="0" lang="en-US" sz="2000" b="0" i="0" u="sng" strike="noStrike" kern="1200" cap="none" spc="0" normalizeH="0" baseline="0" noProof="0" dirty="0" smtClean="0">
                <a:ln>
                  <a:noFill/>
                </a:ln>
                <a:solidFill>
                  <a:schemeClr val="tx1"/>
                </a:solidFill>
                <a:effectLst/>
                <a:uLnTx/>
                <a:uFillTx/>
                <a:latin typeface="Jost"/>
                <a:ea typeface="+mn-ea"/>
                <a:cs typeface="+mn-cs"/>
                <a:hlinkClick r:id="rId2">
                  <a:extLst>
                    <a:ext uri="{A12FA001-AC4F-418D-AE19-62706E023703}">
                      <ahyp:hlinkClr xmlns="" xmlns:ahyp="http://schemas.microsoft.com/office/drawing/2018/hyperlinkcolor" val="tx"/>
                    </a:ext>
                  </a:extLst>
                </a:hlinkClick>
              </a:rPr>
              <a:t>USB Type-A connector</a:t>
            </a:r>
            <a:r>
              <a:rPr kumimoji="0" lang="en-US" sz="2000" b="0" i="0" u="none" strike="noStrike" kern="1200" cap="none" spc="0" normalizeH="0" baseline="0" noProof="0" dirty="0" smtClean="0">
                <a:ln>
                  <a:noFill/>
                </a:ln>
                <a:solidFill>
                  <a:schemeClr val="tx1"/>
                </a:solidFill>
                <a:effectLst/>
                <a:uLnTx/>
                <a:uFillTx/>
                <a:latin typeface="Jost"/>
                <a:ea typeface="+mn-ea"/>
                <a:cs typeface="+mn-cs"/>
              </a:rPr>
              <a:t> approximately 1.4 cm (9/16 in) length by 0.65 cm (1/4 in) height is typically used for wired mice and keyboards. USB sticks normally feature USB-A connectors also.</a:t>
            </a:r>
          </a:p>
          <a:p>
            <a:pPr marL="859536" marR="0" lvl="2" indent="-228600" algn="l" defTabSz="914400" rtl="0" eaLnBrk="1" fontAlgn="auto" latinLnBrk="0" hangingPunct="1">
              <a:lnSpc>
                <a:spcPct val="100000"/>
              </a:lnSpc>
              <a:spcBef>
                <a:spcPts val="350"/>
              </a:spcBef>
              <a:spcAft>
                <a:spcPts val="0"/>
              </a:spcAft>
              <a:buClr>
                <a:schemeClr val="accent2"/>
              </a:buClr>
              <a:buSzPct val="100000"/>
              <a:buFont typeface="Wingdings" panose="05000000000000000000" pitchFamily="2" charset="2"/>
              <a:buChar char="v"/>
              <a:tabLst/>
              <a:defRPr/>
            </a:pPr>
            <a:r>
              <a:rPr kumimoji="0" lang="en-US" sz="2000" b="1" i="0" u="none" strike="noStrike" kern="1200" cap="none" spc="0" normalizeH="0" baseline="0" noProof="0" dirty="0" smtClean="0">
                <a:ln>
                  <a:noFill/>
                </a:ln>
                <a:solidFill>
                  <a:schemeClr val="tx1"/>
                </a:solidFill>
                <a:effectLst/>
                <a:uLnTx/>
                <a:uFillTx/>
                <a:latin typeface="Jost"/>
                <a:ea typeface="+mn-ea"/>
                <a:cs typeface="+mn-cs"/>
              </a:rPr>
              <a:t>USB-B (Type B)</a:t>
            </a:r>
            <a:r>
              <a:rPr kumimoji="0" lang="en-US" sz="2000" b="0" i="0" u="none" strike="noStrike" kern="1200" cap="none" spc="0" normalizeH="0" baseline="0" noProof="0" dirty="0" smtClean="0">
                <a:ln>
                  <a:noFill/>
                </a:ln>
                <a:solidFill>
                  <a:schemeClr val="tx1"/>
                </a:solidFill>
                <a:effectLst/>
                <a:uLnTx/>
                <a:uFillTx/>
                <a:latin typeface="Jost"/>
                <a:ea typeface="+mn-ea"/>
                <a:cs typeface="+mn-cs"/>
              </a:rPr>
              <a:t>: Less common than type A, USB B devices are nearly square in shape and are commonly found on routers, computers, printers, and game consoles</a:t>
            </a:r>
          </a:p>
          <a:p>
            <a:pPr marL="859536" marR="0" lvl="2" indent="-228600" algn="l" defTabSz="914400" rtl="0" eaLnBrk="1" fontAlgn="auto" latinLnBrk="0" hangingPunct="1">
              <a:lnSpc>
                <a:spcPct val="100000"/>
              </a:lnSpc>
              <a:spcBef>
                <a:spcPts val="350"/>
              </a:spcBef>
              <a:spcAft>
                <a:spcPts val="0"/>
              </a:spcAft>
              <a:buClr>
                <a:schemeClr val="accent2"/>
              </a:buClr>
              <a:buSzPct val="100000"/>
              <a:buFont typeface="Wingdings" panose="05000000000000000000" pitchFamily="2" charset="2"/>
              <a:buChar char="v"/>
              <a:tabLst/>
              <a:defRPr/>
            </a:pPr>
            <a:r>
              <a:rPr kumimoji="0" lang="en-US" sz="2000" b="1" i="0" u="none" strike="noStrike" kern="1200" cap="none" spc="0" normalizeH="0" baseline="0" noProof="0" dirty="0" smtClean="0">
                <a:ln>
                  <a:noFill/>
                </a:ln>
                <a:solidFill>
                  <a:schemeClr val="tx1"/>
                </a:solidFill>
                <a:effectLst/>
                <a:uLnTx/>
                <a:uFillTx/>
                <a:latin typeface="Jost"/>
                <a:ea typeface="+mn-ea"/>
                <a:cs typeface="+mn-cs"/>
              </a:rPr>
              <a:t>Micro USB</a:t>
            </a:r>
            <a:r>
              <a:rPr kumimoji="0" lang="en-US" sz="2000" b="0" i="0" u="none" strike="noStrike" kern="1200" cap="none" spc="0" normalizeH="0" baseline="0" noProof="0" dirty="0" smtClean="0">
                <a:ln>
                  <a:noFill/>
                </a:ln>
                <a:solidFill>
                  <a:schemeClr val="tx1"/>
                </a:solidFill>
                <a:effectLst/>
                <a:uLnTx/>
                <a:uFillTx/>
                <a:latin typeface="Jost"/>
                <a:ea typeface="+mn-ea"/>
                <a:cs typeface="+mn-cs"/>
              </a:rPr>
              <a:t>: So-called </a:t>
            </a:r>
            <a:r>
              <a:rPr kumimoji="0" lang="en-US" sz="2000" b="0" i="1" u="none" strike="noStrike" kern="1200" cap="none" spc="0" normalizeH="0" baseline="0" noProof="0" dirty="0" smtClean="0">
                <a:ln>
                  <a:noFill/>
                </a:ln>
                <a:solidFill>
                  <a:schemeClr val="tx1"/>
                </a:solidFill>
                <a:effectLst/>
                <a:uLnTx/>
                <a:uFillTx/>
                <a:latin typeface="Jost"/>
                <a:ea typeface="+mn-ea"/>
                <a:cs typeface="+mn-cs"/>
              </a:rPr>
              <a:t>Micro USB</a:t>
            </a:r>
            <a:r>
              <a:rPr kumimoji="0" lang="en-US" sz="2000" b="0" i="0" u="none" strike="noStrike" kern="1200" cap="none" spc="0" normalizeH="0" baseline="0" noProof="0" dirty="0" smtClean="0">
                <a:ln>
                  <a:noFill/>
                </a:ln>
                <a:solidFill>
                  <a:schemeClr val="tx1"/>
                </a:solidFill>
                <a:effectLst/>
                <a:uLnTx/>
                <a:uFillTx/>
                <a:latin typeface="Jost"/>
                <a:ea typeface="+mn-ea"/>
                <a:cs typeface="+mn-cs"/>
              </a:rPr>
              <a:t> versions of both USB-A and USB-B also exist - smaller versions than their base counterparts, popular on mobile devices. Older but now obsolete "mini USB" versions can also be found on many old devices.</a:t>
            </a:r>
          </a:p>
          <a:p>
            <a:pPr marL="859536" marR="0" lvl="2" indent="-228600" algn="l" defTabSz="914400" rtl="0" eaLnBrk="1" fontAlgn="auto" latinLnBrk="0" hangingPunct="1">
              <a:lnSpc>
                <a:spcPct val="100000"/>
              </a:lnSpc>
              <a:spcBef>
                <a:spcPts val="350"/>
              </a:spcBef>
              <a:spcAft>
                <a:spcPts val="0"/>
              </a:spcAft>
              <a:buClr>
                <a:schemeClr val="accent2"/>
              </a:buClr>
              <a:buSzPct val="100000"/>
              <a:buFont typeface="Wingdings" panose="05000000000000000000" pitchFamily="2" charset="2"/>
              <a:buChar char="v"/>
              <a:tabLst/>
              <a:defRPr/>
            </a:pPr>
            <a:r>
              <a:rPr kumimoji="0" lang="en-US" sz="2000" b="1" i="0" u="none" strike="noStrike" kern="1200" cap="none" spc="0" normalizeH="0" baseline="0" noProof="0" dirty="0" smtClean="0">
                <a:ln>
                  <a:noFill/>
                </a:ln>
                <a:solidFill>
                  <a:schemeClr val="tx1"/>
                </a:solidFill>
                <a:effectLst/>
                <a:uLnTx/>
                <a:uFillTx/>
                <a:latin typeface="Jost"/>
                <a:ea typeface="+mn-ea"/>
                <a:cs typeface="+mn-cs"/>
              </a:rPr>
              <a:t>USB Type C</a:t>
            </a:r>
            <a:r>
              <a:rPr kumimoji="0" lang="en-US" sz="2000" b="0" i="0" u="none" strike="noStrike" kern="1200" cap="none" spc="0" normalizeH="0" baseline="0" noProof="0" dirty="0" smtClean="0">
                <a:ln>
                  <a:noFill/>
                </a:ln>
                <a:solidFill>
                  <a:schemeClr val="tx1"/>
                </a:solidFill>
                <a:effectLst/>
                <a:uLnTx/>
                <a:uFillTx/>
                <a:latin typeface="Jost"/>
                <a:ea typeface="+mn-ea"/>
                <a:cs typeface="+mn-cs"/>
              </a:rPr>
              <a:t>: With dimensions of 0.84 cm by 0.26cm, this newer standard is designed to replace both A and B with smaller ports to better support the thinner form factors of mobile devices.</a:t>
            </a:r>
          </a:p>
          <a:p>
            <a:pPr marL="457200" marR="0" lvl="1" indent="0" algn="l" defTabSz="914400" rtl="0" eaLnBrk="1" fontAlgn="auto" latinLnBrk="0" hangingPunct="1">
              <a:lnSpc>
                <a:spcPct val="100000"/>
              </a:lnSpc>
              <a:spcBef>
                <a:spcPts val="324"/>
              </a:spcBef>
              <a:spcAft>
                <a:spcPts val="0"/>
              </a:spcAft>
              <a:buClr>
                <a:schemeClr val="accent1"/>
              </a:buClr>
              <a:buSzTx/>
              <a:buFont typeface="Verdana"/>
              <a:buNone/>
              <a:tabLst/>
              <a:defRPr/>
            </a:pPr>
            <a:endParaRPr kumimoji="0" lang="en-IN"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3" name="Picture 4" descr="Platina All PHONES DATA CABLE Sync &amp; Charge Cable (Black) Micro USB Cable  (All Phones With Micro USB Port, Black, Sync and Charge Cable) 1 m Micro  USB Cable - Platina : Flipkart.com">
            <a:extLst>
              <a:ext uri="{FF2B5EF4-FFF2-40B4-BE49-F238E27FC236}">
                <a16:creationId xmlns="" xmlns:a16="http://schemas.microsoft.com/office/drawing/2014/main" id="{E7666D96-87C0-4F76-B34E-AEAB8BE23A47}"/>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553200" y="4191000"/>
            <a:ext cx="4161598" cy="194865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7093AAF5-59F1-9840-89D9-EFE92C0FF51F}"/>
              </a:ext>
            </a:extLst>
          </p:cNvPr>
          <p:cNvSpPr txBox="1"/>
          <p:nvPr/>
        </p:nvSpPr>
        <p:spPr>
          <a:xfrm>
            <a:off x="2514600" y="1143000"/>
            <a:ext cx="8001000" cy="4708981"/>
          </a:xfrm>
          <a:prstGeom prst="rect">
            <a:avLst/>
          </a:prstGeom>
          <a:noFill/>
        </p:spPr>
        <p:txBody>
          <a:bodyPr wrap="square">
            <a:spAutoFit/>
          </a:bodyPr>
          <a:lstStyle/>
          <a:p>
            <a:r>
              <a:rPr lang="en-US" sz="2000" b="0" i="0" dirty="0">
                <a:effectLst/>
                <a:latin typeface="Monotype Corsiva" pitchFamily="66" charset="0"/>
              </a:rPr>
              <a:t>These are some of the common ports available in computer system. Except these there are many more ports available in computer. These are as follows:</a:t>
            </a:r>
          </a:p>
          <a:p>
            <a:pPr>
              <a:buFont typeface="+mj-lt"/>
              <a:buAutoNum type="arabicPeriod"/>
            </a:pPr>
            <a:r>
              <a:rPr lang="en-US" sz="2000" i="0" dirty="0">
                <a:solidFill>
                  <a:schemeClr val="accent1"/>
                </a:solidFill>
                <a:effectLst/>
                <a:latin typeface="Monotype Corsiva" pitchFamily="66" charset="0"/>
              </a:rPr>
              <a:t>Modem Port:</a:t>
            </a:r>
            <a:r>
              <a:rPr lang="en-US" sz="2000" b="0" i="0" dirty="0">
                <a:effectLst/>
                <a:latin typeface="Monotype Corsiva" pitchFamily="66" charset="0"/>
              </a:rPr>
              <a:t/>
            </a:r>
            <a:br>
              <a:rPr lang="en-US" sz="2000" b="0" i="0" dirty="0">
                <a:effectLst/>
                <a:latin typeface="Monotype Corsiva" pitchFamily="66" charset="0"/>
              </a:rPr>
            </a:br>
            <a:r>
              <a:rPr lang="en-US" sz="2000" b="0" i="0" dirty="0">
                <a:effectLst/>
                <a:latin typeface="Monotype Corsiva" pitchFamily="66" charset="0"/>
              </a:rPr>
              <a:t>These are basically used to connect PC’s modem to telephone networks.</a:t>
            </a:r>
          </a:p>
          <a:p>
            <a:pPr>
              <a:buFont typeface="+mj-lt"/>
              <a:buAutoNum type="arabicPeriod"/>
            </a:pPr>
            <a:r>
              <a:rPr lang="en-US" sz="2000" i="0" dirty="0">
                <a:solidFill>
                  <a:schemeClr val="accent1"/>
                </a:solidFill>
                <a:effectLst/>
                <a:latin typeface="Monotype Corsiva" pitchFamily="66" charset="0"/>
              </a:rPr>
              <a:t>Ethernet Port:</a:t>
            </a:r>
            <a:r>
              <a:rPr lang="en-US" sz="2000" b="0" i="0" dirty="0">
                <a:effectLst/>
                <a:latin typeface="Monotype Corsiva" pitchFamily="66" charset="0"/>
              </a:rPr>
              <a:t/>
            </a:r>
            <a:br>
              <a:rPr lang="en-US" sz="2000" b="0" i="0" dirty="0">
                <a:effectLst/>
                <a:latin typeface="Monotype Corsiva" pitchFamily="66" charset="0"/>
              </a:rPr>
            </a:br>
            <a:r>
              <a:rPr lang="en-US" sz="2000" b="0" i="0" dirty="0">
                <a:effectLst/>
                <a:latin typeface="Monotype Corsiva" pitchFamily="66" charset="0"/>
              </a:rPr>
              <a:t>These are basically used to connect Ethernet cables to the computer. In this data may travel with a speed of 10mb/s to 100 mb/s based on the network bandwidth.</a:t>
            </a:r>
          </a:p>
          <a:p>
            <a:pPr>
              <a:buFont typeface="+mj-lt"/>
              <a:buAutoNum type="arabicPeriod"/>
            </a:pPr>
            <a:r>
              <a:rPr lang="en-US" sz="2000" i="0" dirty="0">
                <a:solidFill>
                  <a:schemeClr val="accent1"/>
                </a:solidFill>
                <a:effectLst/>
                <a:latin typeface="Monotype Corsiva" pitchFamily="66" charset="0"/>
              </a:rPr>
              <a:t>Game Port:</a:t>
            </a:r>
            <a:r>
              <a:rPr lang="en-US" sz="2000" b="0" i="0" dirty="0">
                <a:effectLst/>
                <a:latin typeface="Monotype Corsiva" pitchFamily="66" charset="0"/>
              </a:rPr>
              <a:t/>
            </a:r>
            <a:br>
              <a:rPr lang="en-US" sz="2000" b="0" i="0" dirty="0">
                <a:effectLst/>
                <a:latin typeface="Monotype Corsiva" pitchFamily="66" charset="0"/>
              </a:rPr>
            </a:br>
            <a:r>
              <a:rPr lang="en-US" sz="2000" b="0" i="0" dirty="0">
                <a:effectLst/>
                <a:latin typeface="Monotype Corsiva" pitchFamily="66" charset="0"/>
              </a:rPr>
              <a:t>These ports are available in computer to connect joysticks which are now replaced by USB.</a:t>
            </a:r>
          </a:p>
          <a:p>
            <a:pPr>
              <a:buFont typeface="+mj-lt"/>
              <a:buAutoNum type="arabicPeriod"/>
            </a:pPr>
            <a:r>
              <a:rPr lang="en-US" sz="2000" b="0" i="0" dirty="0">
                <a:solidFill>
                  <a:schemeClr val="accent1"/>
                </a:solidFill>
                <a:effectLst/>
                <a:latin typeface="Monotype Corsiva" pitchFamily="66" charset="0"/>
              </a:rPr>
              <a:t>Digital Video Interface </a:t>
            </a:r>
            <a:r>
              <a:rPr lang="en-US" sz="2000" b="0" i="0" dirty="0">
                <a:effectLst/>
                <a:latin typeface="Monotype Corsiva" pitchFamily="66" charset="0"/>
              </a:rPr>
              <a:t>or we can say DVI Port these are basically used to connect flat panel LCD Monitor to the computer’s high end video graphics.</a:t>
            </a:r>
          </a:p>
          <a:p>
            <a:pPr>
              <a:buFont typeface="+mj-lt"/>
              <a:buAutoNum type="arabicPeriod"/>
            </a:pPr>
            <a:r>
              <a:rPr lang="en-US" sz="2000" i="0" dirty="0">
                <a:solidFill>
                  <a:schemeClr val="accent1"/>
                </a:solidFill>
                <a:effectLst/>
                <a:latin typeface="Monotype Corsiva" pitchFamily="66" charset="0"/>
              </a:rPr>
              <a:t>Sockets:</a:t>
            </a:r>
            <a:r>
              <a:rPr lang="en-US" sz="2000" b="0" i="0" dirty="0">
                <a:effectLst/>
                <a:latin typeface="Monotype Corsiva" pitchFamily="66" charset="0"/>
              </a:rPr>
              <a:t/>
            </a:r>
            <a:br>
              <a:rPr lang="en-US" sz="2000" b="0" i="0" dirty="0">
                <a:effectLst/>
                <a:latin typeface="Monotype Corsiva" pitchFamily="66" charset="0"/>
              </a:rPr>
            </a:br>
            <a:r>
              <a:rPr lang="en-US" sz="2000" b="0" i="0" dirty="0">
                <a:effectLst/>
                <a:latin typeface="Monotype Corsiva" pitchFamily="66" charset="0"/>
              </a:rPr>
              <a:t>Sockets are basically used to connect microphone or speakers to the sound card of the computer.</a:t>
            </a:r>
          </a:p>
        </p:txBody>
      </p:sp>
    </p:spTree>
    <p:extLst>
      <p:ext uri="{BB962C8B-B14F-4D97-AF65-F5344CB8AC3E}">
        <p14:creationId xmlns="" xmlns:p14="http://schemas.microsoft.com/office/powerpoint/2010/main" val="379450084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288F00F1-A5D3-1944-A456-A5F9FCDCA319}"/>
              </a:ext>
            </a:extLst>
          </p:cNvPr>
          <p:cNvSpPr>
            <a:spLocks noGrp="1"/>
          </p:cNvSpPr>
          <p:nvPr>
            <p:ph type="title"/>
          </p:nvPr>
        </p:nvSpPr>
        <p:spPr>
          <a:xfrm>
            <a:off x="4038600" y="2057400"/>
            <a:ext cx="3167469" cy="1054232"/>
          </a:xfrm>
        </p:spPr>
        <p:txBody>
          <a:bodyPr>
            <a:noAutofit/>
          </a:bodyPr>
          <a:lstStyle/>
          <a:p>
            <a:r>
              <a:rPr lang="en-US" sz="4000" dirty="0" smtClean="0">
                <a:solidFill>
                  <a:schemeClr val="accent2"/>
                </a:solidFill>
                <a:latin typeface="Monotype Corsiva" pitchFamily="66" charset="0"/>
              </a:rPr>
              <a:t>THANK YOU</a:t>
            </a:r>
            <a:endParaRPr lang="en-US" sz="4000" dirty="0">
              <a:solidFill>
                <a:schemeClr val="accent2"/>
              </a:solidFill>
              <a:latin typeface="Monotype Corsiva" pitchFamily="66" charset="0"/>
            </a:endParaRPr>
          </a:p>
        </p:txBody>
      </p:sp>
    </p:spTree>
    <p:extLst>
      <p:ext uri="{BB962C8B-B14F-4D97-AF65-F5344CB8AC3E}">
        <p14:creationId xmlns="" xmlns:p14="http://schemas.microsoft.com/office/powerpoint/2010/main" val="3631985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9A0BB7-8616-4745-A5A6-B369226B59BA}"/>
              </a:ext>
            </a:extLst>
          </p:cNvPr>
          <p:cNvSpPr txBox="1">
            <a:spLocks/>
          </p:cNvSpPr>
          <p:nvPr/>
        </p:nvSpPr>
        <p:spPr>
          <a:xfrm>
            <a:off x="2895600" y="764373"/>
            <a:ext cx="2743200" cy="912027"/>
          </a:xfrm>
          <a:prstGeom prst="rect">
            <a:avLst/>
          </a:prstGeom>
        </p:spPr>
        <p:txBody>
          <a:bodyPr>
            <a:normAutofit fontScale="2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t/>
            </a:r>
            <a:br>
              <a:rPr kumimoji="0" lang="en-US" sz="4400" b="0"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br>
            <a:r>
              <a:rPr kumimoji="0" lang="en-US" sz="14400" b="0" i="0" u="none" strike="noStrike" kern="1200" cap="none" spc="0" normalizeH="0" baseline="0" noProof="0" dirty="0" smtClean="0">
                <a:ln>
                  <a:noFill/>
                </a:ln>
                <a:solidFill>
                  <a:schemeClr val="accent2"/>
                </a:solidFill>
                <a:effectLst/>
                <a:uLnTx/>
                <a:uFillTx/>
                <a:latin typeface="Monotype Corsiva" pitchFamily="66" charset="0"/>
                <a:ea typeface="+mj-ea"/>
                <a:cs typeface="Times New Roman" pitchFamily="18" charset="0"/>
              </a:rPr>
              <a:t>6.1  USB</a:t>
            </a:r>
            <a:br>
              <a:rPr kumimoji="0" lang="en-US" sz="14400" b="0" i="0" u="none" strike="noStrike" kern="1200" cap="none" spc="0" normalizeH="0" baseline="0" noProof="0" dirty="0" smtClean="0">
                <a:ln>
                  <a:noFill/>
                </a:ln>
                <a:solidFill>
                  <a:schemeClr val="accent2"/>
                </a:solidFill>
                <a:effectLst/>
                <a:uLnTx/>
                <a:uFillTx/>
                <a:latin typeface="Monotype Corsiva" pitchFamily="66" charset="0"/>
                <a:ea typeface="+mj-ea"/>
                <a:cs typeface="Times New Roman" pitchFamily="18" charset="0"/>
              </a:rPr>
            </a:br>
            <a:endParaRPr kumimoji="0" lang="en-IN" sz="14400" b="0" i="0" u="none" strike="noStrike" kern="1200" cap="none" spc="0" normalizeH="0" baseline="0" noProof="0" dirty="0">
              <a:ln>
                <a:noFill/>
              </a:ln>
              <a:solidFill>
                <a:schemeClr val="accent2"/>
              </a:solidFill>
              <a:effectLst/>
              <a:uLnTx/>
              <a:uFillTx/>
              <a:latin typeface="Monotype Corsiva" pitchFamily="66" charset="0"/>
              <a:ea typeface="+mj-ea"/>
              <a:cs typeface="Times New Roman" pitchFamily="18" charset="0"/>
            </a:endParaRPr>
          </a:p>
        </p:txBody>
      </p:sp>
      <p:sp>
        <p:nvSpPr>
          <p:cNvPr id="3" name="Content Placeholder 2">
            <a:extLst>
              <a:ext uri="{FF2B5EF4-FFF2-40B4-BE49-F238E27FC236}">
                <a16:creationId xmlns="" xmlns:a16="http://schemas.microsoft.com/office/drawing/2014/main" id="{E7D6DB1B-466F-4F9B-9FC1-F6093A2E52D3}"/>
              </a:ext>
            </a:extLst>
          </p:cNvPr>
          <p:cNvSpPr txBox="1">
            <a:spLocks/>
          </p:cNvSpPr>
          <p:nvPr/>
        </p:nvSpPr>
        <p:spPr>
          <a:xfrm>
            <a:off x="609600" y="1524000"/>
            <a:ext cx="10134600" cy="4724400"/>
          </a:xfrm>
          <a:prstGeom prst="rect">
            <a:avLst/>
          </a:prstGeom>
        </p:spPr>
        <p:txBody>
          <a:bodyPr>
            <a:normAutofit/>
          </a:bodyPr>
          <a:lstStyle/>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USB (Universal Serial Bus) is a serial bus standard to interface devices. </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USB was designed to allow many peripherals to be connected using a single standardized interface socket and to improve the plug-and-play capabilities by allowing devices to be connected and disconnected without rebooting the computer. </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Other convient features include providing power to low-consumption devices without the need for an external power supply and allowing many devices to be used without requiring manufacturer specific, individual device drivers to be installed. </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USB is by far the dominating bus for connecting external devices to your computer.</a:t>
            </a:r>
          </a:p>
          <a:p>
            <a:pPr marL="0" marR="0" lvl="0" indent="0" algn="just" defTabSz="914400" rtl="0" eaLnBrk="1" fontAlgn="auto" latinLnBrk="0" hangingPunct="1">
              <a:lnSpc>
                <a:spcPct val="100000"/>
              </a:lnSpc>
              <a:spcBef>
                <a:spcPts val="580"/>
              </a:spcBef>
              <a:spcAft>
                <a:spcPts val="0"/>
              </a:spcAft>
              <a:buClr>
                <a:schemeClr val="accent1"/>
              </a:buClr>
              <a:buSzPct val="85000"/>
              <a:buFont typeface="Wingdings 2"/>
              <a:buNone/>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r>
            <a:b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br>
            <a:endParaRPr kumimoji="0" lang="en-IN"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4" name="Picture 3">
            <a:extLst>
              <a:ext uri="{FF2B5EF4-FFF2-40B4-BE49-F238E27FC236}">
                <a16:creationId xmlns="" xmlns:a16="http://schemas.microsoft.com/office/drawing/2014/main" id="{17F56AB8-F7CB-47AC-8AE1-555A9B447CCA}"/>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200400" y="4419600"/>
            <a:ext cx="4389500" cy="19051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93A2F73B-A20C-43AA-B711-146601D01BEC}"/>
              </a:ext>
            </a:extLst>
          </p:cNvPr>
          <p:cNvSpPr txBox="1">
            <a:spLocks/>
          </p:cNvSpPr>
          <p:nvPr/>
        </p:nvSpPr>
        <p:spPr>
          <a:xfrm>
            <a:off x="3886200" y="152400"/>
            <a:ext cx="3124200" cy="9144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accent2"/>
                </a:solidFill>
                <a:effectLst/>
                <a:uLnTx/>
                <a:uFillTx/>
                <a:latin typeface="Monotype Corsiva" pitchFamily="66" charset="0"/>
                <a:ea typeface="+mj-ea"/>
                <a:cs typeface="Times New Roman" pitchFamily="18" charset="0"/>
              </a:rPr>
              <a:t>6.2 Firewire</a:t>
            </a:r>
            <a:br>
              <a:rPr kumimoji="0" lang="en-US" sz="4000" b="0" i="0" u="none" strike="noStrike" kern="1200" cap="none" spc="0" normalizeH="0" baseline="0" noProof="0" dirty="0" smtClean="0">
                <a:ln>
                  <a:noFill/>
                </a:ln>
                <a:solidFill>
                  <a:schemeClr val="accent2"/>
                </a:solidFill>
                <a:effectLst/>
                <a:uLnTx/>
                <a:uFillTx/>
                <a:latin typeface="Monotype Corsiva" pitchFamily="66" charset="0"/>
                <a:ea typeface="+mj-ea"/>
                <a:cs typeface="Times New Roman" pitchFamily="18" charset="0"/>
              </a:rPr>
            </a:br>
            <a:endParaRPr kumimoji="0" lang="en-IN" sz="4000" b="0" i="0" u="none" strike="noStrike" kern="1200" cap="none" spc="0" normalizeH="0" baseline="0" noProof="0" dirty="0">
              <a:ln>
                <a:noFill/>
              </a:ln>
              <a:solidFill>
                <a:schemeClr val="accent2"/>
              </a:solidFill>
              <a:effectLst/>
              <a:uLnTx/>
              <a:uFillTx/>
              <a:latin typeface="Monotype Corsiva" pitchFamily="66" charset="0"/>
              <a:ea typeface="+mj-ea"/>
              <a:cs typeface="Times New Roman" pitchFamily="18" charset="0"/>
            </a:endParaRPr>
          </a:p>
        </p:txBody>
      </p:sp>
      <p:sp>
        <p:nvSpPr>
          <p:cNvPr id="6" name="Content Placeholder 2">
            <a:extLst>
              <a:ext uri="{FF2B5EF4-FFF2-40B4-BE49-F238E27FC236}">
                <a16:creationId xmlns="" xmlns:a16="http://schemas.microsoft.com/office/drawing/2014/main" id="{64EB50D9-B280-4C0F-B40F-FDC53CCBD98C}"/>
              </a:ext>
            </a:extLst>
          </p:cNvPr>
          <p:cNvSpPr txBox="1">
            <a:spLocks/>
          </p:cNvSpPr>
          <p:nvPr/>
        </p:nvSpPr>
        <p:spPr>
          <a:xfrm>
            <a:off x="838200" y="1143000"/>
            <a:ext cx="9677400" cy="4876800"/>
          </a:xfrm>
          <a:prstGeom prst="rect">
            <a:avLst/>
          </a:prstGeom>
        </p:spPr>
        <p:txBody>
          <a:bodyPr>
            <a:normAutofit/>
          </a:bodyPr>
          <a:lstStyle/>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Firewire (technically known as IEEE 1394 and also known as i.LINK for Sony) is a serial bus interface standard for high-speed communications and isochronous real-time data transfer, frequently used in a personal computer. </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Firewire has replaced Parallel ports in many applications.</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It has been adopted as the High Definition Audio-Video Network Alliance (HANA) standard connection interface for A/V (audio/visual) component communication and control.</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Almost all modern digital camcorders have included this connection.</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IN"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7" name="Picture 6">
            <a:extLst>
              <a:ext uri="{FF2B5EF4-FFF2-40B4-BE49-F238E27FC236}">
                <a16:creationId xmlns="" xmlns:a16="http://schemas.microsoft.com/office/drawing/2014/main" id="{4A698144-CBF9-4541-9210-DEF013DBA836}"/>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962400" y="3810000"/>
            <a:ext cx="3962400" cy="2286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88CE455-698A-4F43-9558-A744A2DEBC61}"/>
              </a:ext>
            </a:extLst>
          </p:cNvPr>
          <p:cNvSpPr txBox="1">
            <a:spLocks/>
          </p:cNvSpPr>
          <p:nvPr/>
        </p:nvSpPr>
        <p:spPr>
          <a:xfrm>
            <a:off x="2895600" y="457200"/>
            <a:ext cx="2362200" cy="759627"/>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accent2"/>
                </a:solidFill>
                <a:effectLst/>
                <a:uLnTx/>
                <a:uFillTx/>
                <a:latin typeface="Monotype Corsiva" pitchFamily="66" charset="0"/>
                <a:ea typeface="+mj-ea"/>
                <a:cs typeface="Times New Roman" pitchFamily="18" charset="0"/>
              </a:rPr>
              <a:t>6.3 PS/2</a:t>
            </a:r>
            <a:br>
              <a:rPr kumimoji="0" lang="en-US" sz="4400" b="0" i="0" u="none" strike="noStrike" kern="1200" cap="none" spc="0" normalizeH="0" baseline="0" noProof="0" dirty="0" smtClean="0">
                <a:ln>
                  <a:noFill/>
                </a:ln>
                <a:solidFill>
                  <a:schemeClr val="accent2"/>
                </a:solidFill>
                <a:effectLst/>
                <a:uLnTx/>
                <a:uFillTx/>
                <a:latin typeface="Monotype Corsiva" pitchFamily="66" charset="0"/>
                <a:ea typeface="+mj-ea"/>
                <a:cs typeface="Times New Roman" pitchFamily="18" charset="0"/>
              </a:rPr>
            </a:br>
            <a:endParaRPr kumimoji="0" lang="en-IN" sz="4000" b="0" i="0" u="none" strike="noStrike" kern="1200" cap="none" spc="0" normalizeH="0" baseline="0" noProof="0" dirty="0">
              <a:ln>
                <a:noFill/>
              </a:ln>
              <a:solidFill>
                <a:schemeClr val="accent2"/>
              </a:solidFill>
              <a:effectLst/>
              <a:uLnTx/>
              <a:uFillTx/>
              <a:latin typeface="Monotype Corsiva" pitchFamily="66" charset="0"/>
              <a:ea typeface="+mj-ea"/>
              <a:cs typeface="Times New Roman" pitchFamily="18" charset="0"/>
            </a:endParaRPr>
          </a:p>
        </p:txBody>
      </p:sp>
      <p:sp>
        <p:nvSpPr>
          <p:cNvPr id="3" name="Content Placeholder 2">
            <a:extLst>
              <a:ext uri="{FF2B5EF4-FFF2-40B4-BE49-F238E27FC236}">
                <a16:creationId xmlns="" xmlns:a16="http://schemas.microsoft.com/office/drawing/2014/main" id="{0F7D0A0D-F7A5-4D71-969C-DBB3FF236798}"/>
              </a:ext>
            </a:extLst>
          </p:cNvPr>
          <p:cNvSpPr txBox="1">
            <a:spLocks/>
          </p:cNvSpPr>
          <p:nvPr/>
        </p:nvSpPr>
        <p:spPr>
          <a:xfrm>
            <a:off x="762000" y="1524000"/>
            <a:ext cx="9829800" cy="5105400"/>
          </a:xfrm>
          <a:prstGeom prst="rect">
            <a:avLst/>
          </a:prstGeom>
        </p:spPr>
        <p:txBody>
          <a:bodyPr>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The PS/2 connector is used for connecting some keyboards and mice to a PC compatible computer system.</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The keyboard and mouse interfaces are electrically similar with the main difference being that open collector outputs are required on both ends of the keyboard interface to allow bidirectional communication.</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If a PS/2 mouse is connected to a PS/2 keyboard port, the mouse may not be recognized by the computer depending on configuration.</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IN"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4" name="Picture 3">
            <a:extLst>
              <a:ext uri="{FF2B5EF4-FFF2-40B4-BE49-F238E27FC236}">
                <a16:creationId xmlns="" xmlns:a16="http://schemas.microsoft.com/office/drawing/2014/main" id="{C66F6DE0-E61C-41F1-80E5-5FABF31DD048}"/>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962400" y="4114800"/>
            <a:ext cx="4503810" cy="188230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 xmlns:a16="http://schemas.microsoft.com/office/drawing/2014/main" id="{EE788159-2CDD-4426-85CD-27DDE36D0A5C}"/>
              </a:ext>
            </a:extLst>
          </p:cNvPr>
          <p:cNvSpPr txBox="1">
            <a:spLocks/>
          </p:cNvSpPr>
          <p:nvPr/>
        </p:nvSpPr>
        <p:spPr>
          <a:xfrm>
            <a:off x="2895600" y="764373"/>
            <a:ext cx="6858000" cy="1293028"/>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a:noFill/>
                </a:ln>
                <a:solidFill>
                  <a:schemeClr val="accent1"/>
                </a:solidFill>
                <a:effectLst/>
                <a:uLnTx/>
                <a:uFillTx/>
                <a:latin typeface="Monotype Corsiva" pitchFamily="66" charset="0"/>
                <a:ea typeface="+mj-ea"/>
                <a:cs typeface="Times New Roman" pitchFamily="18" charset="0"/>
              </a:rPr>
              <a:t>My system configuration</a:t>
            </a:r>
            <a:endParaRPr kumimoji="0" lang="en-IN" sz="4400" b="1" i="0" u="none" strike="noStrike" kern="1200" cap="none" spc="0" normalizeH="0" baseline="0" noProof="0" dirty="0">
              <a:ln>
                <a:noFill/>
              </a:ln>
              <a:solidFill>
                <a:schemeClr val="accent1"/>
              </a:solidFill>
              <a:effectLst/>
              <a:uLnTx/>
              <a:uFillTx/>
              <a:latin typeface="Monotype Corsiva" pitchFamily="66" charset="0"/>
              <a:ea typeface="+mj-ea"/>
              <a:cs typeface="Times New Roman" pitchFamily="18" charset="0"/>
            </a:endParaRPr>
          </a:p>
        </p:txBody>
      </p:sp>
      <p:sp>
        <p:nvSpPr>
          <p:cNvPr id="24" name="Content Placeholder 2">
            <a:extLst>
              <a:ext uri="{FF2B5EF4-FFF2-40B4-BE49-F238E27FC236}">
                <a16:creationId xmlns="" xmlns:a16="http://schemas.microsoft.com/office/drawing/2014/main" id="{FCCCC917-708F-469C-B702-A4B30767B99E}"/>
              </a:ext>
            </a:extLst>
          </p:cNvPr>
          <p:cNvSpPr txBox="1">
            <a:spLocks/>
          </p:cNvSpPr>
          <p:nvPr/>
        </p:nvSpPr>
        <p:spPr>
          <a:xfrm>
            <a:off x="685800" y="2194560"/>
            <a:ext cx="10820400" cy="4024125"/>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onotype Corsiva" pitchFamily="66" charset="0"/>
                <a:cs typeface="Times New Roman" pitchFamily="18" charset="0"/>
              </a:rPr>
              <a:t>Manufacturer : Acer</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onotype Corsiva" pitchFamily="66" charset="0"/>
                <a:cs typeface="Times New Roman" pitchFamily="18" charset="0"/>
              </a:rPr>
              <a:t>Operating System : Windows 8</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onotype Corsiva" pitchFamily="66" charset="0"/>
                <a:cs typeface="Times New Roman" pitchFamily="18" charset="0"/>
              </a:rPr>
              <a:t>Screen size:15.6 inches</a:t>
            </a:r>
          </a:p>
          <a:p>
            <a:pPr marL="342900" lvl="0" indent="-342900" defTabSz="914400">
              <a:spcBef>
                <a:spcPct val="20000"/>
              </a:spcBef>
              <a:buFont typeface="Arial" pitchFamily="34" charset="0"/>
              <a:buChar char="•"/>
            </a:pPr>
            <a:r>
              <a:rPr kumimoji="0" lang="de-DE" sz="3200" b="0" i="0" u="none" strike="noStrike" kern="1200" cap="none" spc="0" normalizeH="0" baseline="0" noProof="0" dirty="0" smtClean="0">
                <a:ln>
                  <a:noFill/>
                </a:ln>
                <a:solidFill>
                  <a:schemeClr val="tx1"/>
                </a:solidFill>
                <a:effectLst/>
                <a:uLnTx/>
                <a:uFillTx/>
                <a:latin typeface="Monotype Corsiva" pitchFamily="66" charset="0"/>
                <a:cs typeface="Times New Roman" pitchFamily="18" charset="0"/>
              </a:rPr>
              <a:t>Resolution :1366</a:t>
            </a:r>
            <a:r>
              <a:rPr lang="de-DE" sz="3200" dirty="0" smtClean="0">
                <a:latin typeface="Monotype Corsiva" pitchFamily="66" charset="0"/>
                <a:cs typeface="Times New Roman" pitchFamily="18" charset="0"/>
              </a:rPr>
              <a:t> x </a:t>
            </a:r>
            <a:r>
              <a:rPr kumimoji="0" lang="de-DE" sz="3200" b="0" i="0" u="none" strike="noStrike" kern="1200" cap="none" spc="0" normalizeH="0" baseline="0" noProof="0" dirty="0" smtClean="0">
                <a:ln>
                  <a:noFill/>
                </a:ln>
                <a:solidFill>
                  <a:schemeClr val="tx1"/>
                </a:solidFill>
                <a:effectLst/>
                <a:uLnTx/>
                <a:uFillTx/>
                <a:latin typeface="Monotype Corsiva" pitchFamily="66" charset="0"/>
                <a:cs typeface="Times New Roman" pitchFamily="18" charset="0"/>
              </a:rPr>
              <a:t>768 pixels</a:t>
            </a:r>
            <a:endParaRPr kumimoji="0" lang="en-US" sz="3200" b="0" i="0" u="none" strike="noStrike" kern="1200" cap="none" spc="0" normalizeH="0" baseline="0" noProof="0" dirty="0" smtClean="0">
              <a:ln>
                <a:noFill/>
              </a:ln>
              <a:solidFill>
                <a:schemeClr val="tx1"/>
              </a:solidFill>
              <a:effectLst/>
              <a:uLnTx/>
              <a:uFillTx/>
              <a:latin typeface="Monotype Corsiva" pitchFamily="66" charset="0"/>
              <a:cs typeface="Times New Roman"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IN" sz="3200" b="0" i="0" u="none" strike="noStrike" kern="1200" cap="none" spc="0" normalizeH="0" baseline="0" noProof="0" dirty="0">
              <a:ln>
                <a:noFill/>
              </a:ln>
              <a:solidFill>
                <a:schemeClr val="tx1"/>
              </a:solidFill>
              <a:effectLst/>
              <a:uLnTx/>
              <a:uFillTx/>
              <a:latin typeface="Monotype Corsiva" pitchFamily="66" charset="0"/>
              <a:cs typeface="Times New Roman" pitchFamily="18" charset="0"/>
            </a:endParaRPr>
          </a:p>
        </p:txBody>
      </p:sp>
      <p:pic>
        <p:nvPicPr>
          <p:cNvPr id="25" name="Picture 24">
            <a:extLst>
              <a:ext uri="{FF2B5EF4-FFF2-40B4-BE49-F238E27FC236}">
                <a16:creationId xmlns="" xmlns:a16="http://schemas.microsoft.com/office/drawing/2014/main" id="{B86B32DC-E94A-44CC-B607-7089DD012D35}"/>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172202" y="3657600"/>
            <a:ext cx="5069151" cy="280534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0E936D-90F2-4684-AF6B-1D7921D2CC25}"/>
              </a:ext>
            </a:extLst>
          </p:cNvPr>
          <p:cNvSpPr txBox="1">
            <a:spLocks/>
          </p:cNvSpPr>
          <p:nvPr/>
        </p:nvSpPr>
        <p:spPr>
          <a:xfrm>
            <a:off x="2895600" y="764373"/>
            <a:ext cx="5105400" cy="683427"/>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accent2"/>
                </a:solidFill>
                <a:effectLst/>
                <a:uLnTx/>
                <a:uFillTx/>
                <a:latin typeface="Monotype Corsiva" pitchFamily="66" charset="0"/>
                <a:ea typeface="+mj-ea"/>
                <a:cs typeface="Times New Roman" pitchFamily="18" charset="0"/>
              </a:rPr>
              <a:t>7.Add-on Card Connectors</a:t>
            </a:r>
            <a:r>
              <a:rPr kumimoji="0" lang="en-US" sz="4000" b="0" i="0" u="none" strike="noStrike" kern="1200" cap="none" spc="0" normalizeH="0" baseline="0" noProof="0" dirty="0" smtClean="0">
                <a:ln>
                  <a:noFill/>
                </a:ln>
                <a:solidFill>
                  <a:schemeClr val="tx2"/>
                </a:solidFill>
                <a:effectLst/>
                <a:uLnTx/>
                <a:uFillTx/>
                <a:latin typeface="Monotype Corsiva" pitchFamily="66" charset="0"/>
                <a:ea typeface="+mj-ea"/>
                <a:cs typeface="Times New Roman" pitchFamily="18" charset="0"/>
              </a:rPr>
              <a:t/>
            </a:r>
            <a:br>
              <a:rPr kumimoji="0" lang="en-US" sz="4000" b="0" i="0" u="none" strike="noStrike" kern="1200" cap="none" spc="0" normalizeH="0" baseline="0" noProof="0" dirty="0" smtClean="0">
                <a:ln>
                  <a:noFill/>
                </a:ln>
                <a:solidFill>
                  <a:schemeClr val="tx2"/>
                </a:solidFill>
                <a:effectLst/>
                <a:uLnTx/>
                <a:uFillTx/>
                <a:latin typeface="Monotype Corsiva" pitchFamily="66" charset="0"/>
                <a:ea typeface="+mj-ea"/>
                <a:cs typeface="Times New Roman" pitchFamily="18" charset="0"/>
              </a:rPr>
            </a:br>
            <a:endParaRPr kumimoji="0" lang="en-IN" sz="4000" b="0" i="0" u="none" strike="noStrike" kern="1200" cap="none" spc="0" normalizeH="0" baseline="0" noProof="0" dirty="0">
              <a:ln>
                <a:noFill/>
              </a:ln>
              <a:solidFill>
                <a:schemeClr val="tx2"/>
              </a:solidFill>
              <a:effectLst/>
              <a:uLnTx/>
              <a:uFillTx/>
              <a:latin typeface="Monotype Corsiva" pitchFamily="66" charset="0"/>
              <a:ea typeface="+mj-ea"/>
              <a:cs typeface="Times New Roman" pitchFamily="18" charset="0"/>
            </a:endParaRPr>
          </a:p>
        </p:txBody>
      </p:sp>
      <p:sp>
        <p:nvSpPr>
          <p:cNvPr id="3" name="Content Placeholder 2">
            <a:extLst>
              <a:ext uri="{FF2B5EF4-FFF2-40B4-BE49-F238E27FC236}">
                <a16:creationId xmlns="" xmlns:a16="http://schemas.microsoft.com/office/drawing/2014/main" id="{842E1157-84BC-4060-B654-7750EF860DAD}"/>
              </a:ext>
            </a:extLst>
          </p:cNvPr>
          <p:cNvSpPr txBox="1">
            <a:spLocks/>
          </p:cNvSpPr>
          <p:nvPr/>
        </p:nvSpPr>
        <p:spPr>
          <a:xfrm>
            <a:off x="533400" y="2057401"/>
            <a:ext cx="9982200" cy="3276599"/>
          </a:xfrm>
          <a:prstGeom prst="rect">
            <a:avLst/>
          </a:prstGeom>
        </p:spPr>
        <p:txBody>
          <a:bodyPr>
            <a:normAutofit/>
          </a:bodyPr>
          <a:lstStyle/>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Many motherboards have connectors for computer add-on cards.</a:t>
            </a:r>
          </a:p>
          <a:p>
            <a:pPr marL="274320" lvl="0" indent="-274320" algn="just" defTabSz="914400">
              <a:spcBef>
                <a:spcPts val="580"/>
              </a:spcBef>
              <a:buClr>
                <a:schemeClr val="accent1"/>
              </a:buClr>
              <a:buSzPct val="85000"/>
              <a:buFont typeface="Wingdings 2"/>
              <a:buChar cha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These connectors are long slots into which the cards are inserted.</a:t>
            </a:r>
          </a:p>
          <a:p>
            <a:pPr marL="274320" lvl="0" indent="-274320" algn="just" defTabSz="914400">
              <a:spcBef>
                <a:spcPts val="580"/>
              </a:spcBef>
              <a:buClr>
                <a:schemeClr val="accent1"/>
              </a:buClr>
              <a:buSzPct val="85000"/>
              <a:buFont typeface="Wingdings 2"/>
              <a:buChar cha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t>
            </a:r>
            <a:r>
              <a:rPr lang="en-US" sz="2000" noProof="0" dirty="0" smtClean="0">
                <a:latin typeface="Times New Roman" pitchFamily="18" charset="0"/>
                <a:cs typeface="Times New Roman" pitchFamily="18" charset="0"/>
              </a:rPr>
              <a:t>Th</a:t>
            </a:r>
            <a:r>
              <a:rPr lang="en-US" sz="2000" dirty="0" smtClean="0">
                <a:latin typeface="Times New Roman" pitchFamily="18" charset="0"/>
                <a:cs typeface="Times New Roman" pitchFamily="18" charset="0"/>
              </a:rPr>
              <a:t>ere ar</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e several types of add-on card connectors.</a:t>
            </a:r>
          </a:p>
          <a:p>
            <a:pPr marL="274320" lvl="0" indent="-274320" algn="just" defTabSz="914400">
              <a:spcBef>
                <a:spcPts val="580"/>
              </a:spcBef>
              <a:buClr>
                <a:schemeClr val="accent1"/>
              </a:buClr>
              <a:buSzPct val="85000"/>
              <a:buFont typeface="Wingdings 2"/>
              <a:buChar cha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Some of the most common include </a:t>
            </a:r>
            <a:r>
              <a:rPr lang="en-US" sz="2000" dirty="0" smtClean="0">
                <a:latin typeface="Times New Roman" pitchFamily="18" charset="0"/>
                <a:cs typeface="Times New Roman" pitchFamily="18" charset="0"/>
              </a:rPr>
              <a:t>Peripheral There Component </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Interconnect Express (PCIe) and Accelerated Graphics Port (AGP), used mainly for video cards, and conventional Peripheral Component Interconnect (PCI), used for other types of add-on cards such as sound cards and storage controllers.</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IN"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930594-7FF0-4CF1-8DB5-382A4E1F4269}"/>
              </a:ext>
            </a:extLst>
          </p:cNvPr>
          <p:cNvSpPr txBox="1">
            <a:spLocks/>
          </p:cNvSpPr>
          <p:nvPr/>
        </p:nvSpPr>
        <p:spPr>
          <a:xfrm>
            <a:off x="2895600" y="764373"/>
            <a:ext cx="3429000" cy="759627"/>
          </a:xfrm>
          <a:prstGeom prst="rect">
            <a:avLst/>
          </a:prstGeom>
        </p:spPr>
        <p:txBody>
          <a:bodyPr/>
          <a:lstStyle/>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IN" sz="4000" b="0" i="0" u="none" strike="noStrike" kern="1200" cap="none" spc="0" normalizeH="0" baseline="0" noProof="0" dirty="0" smtClean="0">
                <a:ln>
                  <a:noFill/>
                </a:ln>
                <a:solidFill>
                  <a:schemeClr val="accent2"/>
                </a:solidFill>
                <a:effectLst/>
                <a:uLnTx/>
                <a:uFillTx/>
                <a:latin typeface="Monotype Corsiva" pitchFamily="66" charset="0"/>
                <a:ea typeface="+mj-ea"/>
                <a:cs typeface="Times New Roman" pitchFamily="18" charset="0"/>
              </a:rPr>
              <a:t>7.1 PCIe x16 slot</a:t>
            </a:r>
            <a:endParaRPr kumimoji="0" lang="en-IN" sz="4000" b="0" i="0" u="none" strike="noStrike" kern="1200" cap="none" spc="0" normalizeH="0" baseline="0" noProof="0" dirty="0">
              <a:ln>
                <a:noFill/>
              </a:ln>
              <a:solidFill>
                <a:schemeClr val="accent2"/>
              </a:solidFill>
              <a:effectLst/>
              <a:uLnTx/>
              <a:uFillTx/>
              <a:latin typeface="Monotype Corsiva" pitchFamily="66" charset="0"/>
              <a:ea typeface="+mj-ea"/>
              <a:cs typeface="Times New Roman" pitchFamily="18" charset="0"/>
            </a:endParaRPr>
          </a:p>
        </p:txBody>
      </p:sp>
      <p:sp>
        <p:nvSpPr>
          <p:cNvPr id="3" name="Content Placeholder 2">
            <a:extLst>
              <a:ext uri="{FF2B5EF4-FFF2-40B4-BE49-F238E27FC236}">
                <a16:creationId xmlns="" xmlns:a16="http://schemas.microsoft.com/office/drawing/2014/main" id="{8CB9E405-1DAC-431C-8E76-003DD56D5D38}"/>
              </a:ext>
            </a:extLst>
          </p:cNvPr>
          <p:cNvSpPr txBox="1">
            <a:spLocks/>
          </p:cNvSpPr>
          <p:nvPr/>
        </p:nvSpPr>
        <p:spPr>
          <a:xfrm>
            <a:off x="685800" y="1676400"/>
            <a:ext cx="9753600" cy="4542285"/>
          </a:xfrm>
          <a:prstGeom prst="rect">
            <a:avLst/>
          </a:prstGeom>
        </p:spPr>
        <p:txBody>
          <a:bodyPr>
            <a:normAutofit/>
          </a:bodyPr>
          <a:lstStyle/>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PCIe (peripheral component interconnect express) is an interface standard for connecting high-speed components. </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Every desktop PC </a:t>
            </a: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motherboard </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has a number of PCIe slots you can use to add </a:t>
            </a: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GPUs </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(aka video cards aka graphics cards), RAID cards</a:t>
            </a: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Wi-Fi cards or </a:t>
            </a: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SSD</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(solid-state drive) add-on cards.</a:t>
            </a:r>
            <a:endParaRPr kumimoji="0" lang="en-IN"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4" name="Picture 3">
            <a:extLst>
              <a:ext uri="{FF2B5EF4-FFF2-40B4-BE49-F238E27FC236}">
                <a16:creationId xmlns="" xmlns:a16="http://schemas.microsoft.com/office/drawing/2014/main" id="{9B6A8918-0909-43C2-9904-3F5C62DFB6B3}"/>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124200" y="3581400"/>
            <a:ext cx="4421437" cy="1828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4F23F2-E41C-4050-A9F1-E61F6D042F24}"/>
              </a:ext>
            </a:extLst>
          </p:cNvPr>
          <p:cNvSpPr txBox="1">
            <a:spLocks/>
          </p:cNvSpPr>
          <p:nvPr/>
        </p:nvSpPr>
        <p:spPr>
          <a:xfrm>
            <a:off x="2895600" y="764373"/>
            <a:ext cx="4191000" cy="912027"/>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accent2"/>
                </a:solidFill>
                <a:effectLst/>
                <a:uLnTx/>
                <a:uFillTx/>
                <a:latin typeface="Monotype Corsiva" pitchFamily="66" charset="0"/>
                <a:ea typeface="+mj-ea"/>
                <a:cs typeface="Times New Roman" pitchFamily="18" charset="0"/>
              </a:rPr>
              <a:t>8.Power Connector</a:t>
            </a:r>
            <a:br>
              <a:rPr kumimoji="0" lang="en-US" sz="4000" b="0" i="0" u="none" strike="noStrike" kern="1200" cap="none" spc="0" normalizeH="0" baseline="0" noProof="0" dirty="0" smtClean="0">
                <a:ln>
                  <a:noFill/>
                </a:ln>
                <a:solidFill>
                  <a:schemeClr val="accent2"/>
                </a:solidFill>
                <a:effectLst/>
                <a:uLnTx/>
                <a:uFillTx/>
                <a:latin typeface="Monotype Corsiva" pitchFamily="66" charset="0"/>
                <a:ea typeface="+mj-ea"/>
                <a:cs typeface="Times New Roman" pitchFamily="18" charset="0"/>
              </a:rPr>
            </a:br>
            <a:endParaRPr kumimoji="0" lang="en-IN" sz="4000" b="0" i="0" u="none" strike="noStrike" kern="1200" cap="none" spc="0" normalizeH="0" baseline="0" noProof="0" dirty="0">
              <a:ln>
                <a:noFill/>
              </a:ln>
              <a:solidFill>
                <a:schemeClr val="accent2"/>
              </a:solidFill>
              <a:effectLst/>
              <a:uLnTx/>
              <a:uFillTx/>
              <a:latin typeface="Monotype Corsiva" pitchFamily="66" charset="0"/>
              <a:ea typeface="+mj-ea"/>
              <a:cs typeface="Times New Roman" pitchFamily="18" charset="0"/>
            </a:endParaRPr>
          </a:p>
        </p:txBody>
      </p:sp>
      <p:sp>
        <p:nvSpPr>
          <p:cNvPr id="3" name="Content Placeholder 2">
            <a:extLst>
              <a:ext uri="{FF2B5EF4-FFF2-40B4-BE49-F238E27FC236}">
                <a16:creationId xmlns="" xmlns:a16="http://schemas.microsoft.com/office/drawing/2014/main" id="{AC2BC1AD-FD1C-4537-BFE9-D79074DB1049}"/>
              </a:ext>
            </a:extLst>
          </p:cNvPr>
          <p:cNvSpPr txBox="1">
            <a:spLocks/>
          </p:cNvSpPr>
          <p:nvPr/>
        </p:nvSpPr>
        <p:spPr>
          <a:xfrm>
            <a:off x="685800" y="1981200"/>
            <a:ext cx="10058400" cy="2971800"/>
          </a:xfrm>
          <a:prstGeom prst="rect">
            <a:avLst/>
          </a:prstGeom>
        </p:spPr>
        <p:txBody>
          <a:bodyPr>
            <a:normAutofit/>
          </a:bodyPr>
          <a:lstStyle/>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Every motherboard has at least one power connector.</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This connector is used to bring power from the computer's main power supply to all of the computer's components. </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Because some of today's desktop computers have very high power requirements, some motherboards have additional ports for auxiliary power connectors.</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IN" sz="26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537680-D026-40C4-BE5A-93C2118B26F9}"/>
              </a:ext>
            </a:extLst>
          </p:cNvPr>
          <p:cNvSpPr txBox="1">
            <a:spLocks/>
          </p:cNvSpPr>
          <p:nvPr/>
        </p:nvSpPr>
        <p:spPr>
          <a:xfrm>
            <a:off x="2895600" y="764373"/>
            <a:ext cx="4572000" cy="683427"/>
          </a:xfrm>
          <a:prstGeom prst="rect">
            <a:avLst/>
          </a:prstGeom>
        </p:spPr>
        <p:txBody>
          <a:bodyP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3200" b="0" i="0" u="none" strike="noStrike" kern="1200" cap="none" spc="0" normalizeH="0" baseline="0" noProof="0" dirty="0" smtClean="0">
                <a:ln>
                  <a:noFill/>
                </a:ln>
                <a:solidFill>
                  <a:schemeClr val="accent2"/>
                </a:solidFill>
                <a:effectLst/>
                <a:uLnTx/>
                <a:uFillTx/>
                <a:latin typeface="Monotype Corsiva" pitchFamily="66" charset="0"/>
                <a:ea typeface="+mj-ea"/>
                <a:cs typeface="+mj-cs"/>
              </a:rPr>
              <a:t>8.1 ATX power connector</a:t>
            </a:r>
            <a:endParaRPr kumimoji="0" lang="en-IN" sz="3200" b="0" i="0" u="none" strike="noStrike" kern="1200" cap="none" spc="0" normalizeH="0" baseline="0" noProof="0" dirty="0">
              <a:ln>
                <a:noFill/>
              </a:ln>
              <a:solidFill>
                <a:schemeClr val="accent2"/>
              </a:solidFill>
              <a:effectLst/>
              <a:uLnTx/>
              <a:uFillTx/>
              <a:latin typeface="Monotype Corsiva" pitchFamily="66" charset="0"/>
              <a:ea typeface="+mj-ea"/>
              <a:cs typeface="+mj-cs"/>
            </a:endParaRPr>
          </a:p>
        </p:txBody>
      </p:sp>
      <p:sp>
        <p:nvSpPr>
          <p:cNvPr id="3" name="Content Placeholder 2">
            <a:extLst>
              <a:ext uri="{FF2B5EF4-FFF2-40B4-BE49-F238E27FC236}">
                <a16:creationId xmlns="" xmlns:a16="http://schemas.microsoft.com/office/drawing/2014/main" id="{EA05E630-F1AC-4E53-8234-0E74CF38979C}"/>
              </a:ext>
            </a:extLst>
          </p:cNvPr>
          <p:cNvSpPr txBox="1">
            <a:spLocks/>
          </p:cNvSpPr>
          <p:nvPr/>
        </p:nvSpPr>
        <p:spPr>
          <a:xfrm>
            <a:off x="685800" y="1828800"/>
            <a:ext cx="9372600" cy="3063240"/>
          </a:xfrm>
          <a:prstGeom prst="rect">
            <a:avLst/>
          </a:prstGeom>
        </p:spPr>
        <p:txBody>
          <a:bodyPr>
            <a:normAutofit/>
          </a:bodyPr>
          <a:lstStyle/>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ATX power connectors</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are designed to connect a computer's </a:t>
            </a: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power supply</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to an </a:t>
            </a: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ATX</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motherboard.</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They are constructed of metal pins laid throughout a nylon matrix. </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 female type </a:t>
            </a: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ATX power connector</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extends from the </a:t>
            </a: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ATX power supply</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to plug into the motherboard.</a:t>
            </a:r>
            <a:endParaRPr kumimoji="0" lang="en-IN"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4" name="Picture 3">
            <a:extLst>
              <a:ext uri="{FF2B5EF4-FFF2-40B4-BE49-F238E27FC236}">
                <a16:creationId xmlns="" xmlns:a16="http://schemas.microsoft.com/office/drawing/2014/main" id="{D9BC45DB-08C8-489F-B302-5C5C553D9261}"/>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886200" y="3505200"/>
            <a:ext cx="2480107" cy="147762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1C4508-0BDA-4A59-98D4-7D746FE9F262}"/>
              </a:ext>
            </a:extLst>
          </p:cNvPr>
          <p:cNvSpPr txBox="1">
            <a:spLocks/>
          </p:cNvSpPr>
          <p:nvPr/>
        </p:nvSpPr>
        <p:spPr>
          <a:xfrm>
            <a:off x="2895600" y="764373"/>
            <a:ext cx="4953000" cy="607227"/>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000" b="0" i="0" u="none" strike="noStrike" kern="1200" cap="none" spc="0" normalizeH="0" baseline="0" noProof="0" dirty="0" smtClean="0">
                <a:ln>
                  <a:noFill/>
                </a:ln>
                <a:solidFill>
                  <a:schemeClr val="accent2"/>
                </a:solidFill>
                <a:effectLst/>
                <a:uLnTx/>
                <a:uFillTx/>
                <a:latin typeface="Monotype Corsiva" pitchFamily="66" charset="0"/>
                <a:ea typeface="+mj-ea"/>
                <a:cs typeface="Times New Roman" pitchFamily="18" charset="0"/>
              </a:rPr>
              <a:t>8.2 CPU power connector</a:t>
            </a:r>
            <a:endParaRPr kumimoji="0" lang="en-IN" sz="4000" b="0" i="0" u="none" strike="noStrike" kern="1200" cap="none" spc="0" normalizeH="0" baseline="0" noProof="0" dirty="0">
              <a:ln>
                <a:noFill/>
              </a:ln>
              <a:solidFill>
                <a:schemeClr val="accent2"/>
              </a:solidFill>
              <a:effectLst/>
              <a:uLnTx/>
              <a:uFillTx/>
              <a:latin typeface="Monotype Corsiva" pitchFamily="66" charset="0"/>
              <a:ea typeface="+mj-ea"/>
              <a:cs typeface="Times New Roman" pitchFamily="18" charset="0"/>
            </a:endParaRPr>
          </a:p>
        </p:txBody>
      </p:sp>
      <p:sp>
        <p:nvSpPr>
          <p:cNvPr id="3" name="Content Placeholder 2">
            <a:extLst>
              <a:ext uri="{FF2B5EF4-FFF2-40B4-BE49-F238E27FC236}">
                <a16:creationId xmlns="" xmlns:a16="http://schemas.microsoft.com/office/drawing/2014/main" id="{9E86843B-711A-41F7-ACA8-B9CE356CD516}"/>
              </a:ext>
            </a:extLst>
          </p:cNvPr>
          <p:cNvSpPr txBox="1">
            <a:spLocks/>
          </p:cNvSpPr>
          <p:nvPr/>
        </p:nvSpPr>
        <p:spPr>
          <a:xfrm>
            <a:off x="685800" y="1828800"/>
            <a:ext cx="9906000" cy="4389885"/>
          </a:xfrm>
          <a:prstGeom prst="rect">
            <a:avLst/>
          </a:prstGeom>
        </p:spPr>
        <p:txBody>
          <a:bodyPr>
            <a:normAutofit/>
          </a:bodyPr>
          <a:lstStyle/>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At some point in time the motherboard’s pins were no longer sufficient to provide the processor (cpu) with power. </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With overclocked cpu’s drawing as much as 200W a need to provide power directly to the CPU was created.</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Nowadays it is the P4, or EPS connector, to provide the cpu with power.</a:t>
            </a:r>
          </a:p>
          <a:p>
            <a:pPr marL="0" marR="0" lvl="0" indent="0" algn="just" defTabSz="914400" rtl="0" eaLnBrk="1" fontAlgn="auto" latinLnBrk="0" hangingPunct="1">
              <a:lnSpc>
                <a:spcPct val="100000"/>
              </a:lnSpc>
              <a:spcBef>
                <a:spcPts val="580"/>
              </a:spcBef>
              <a:spcAft>
                <a:spcPts val="0"/>
              </a:spcAft>
              <a:buClr>
                <a:schemeClr val="accent1"/>
              </a:buClr>
              <a:buSzPct val="85000"/>
              <a:buFont typeface="Wingdings 2"/>
              <a:buNone/>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r>
            <a:b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br>
            <a:endParaRPr kumimoji="0" lang="en-IN"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4" name="Picture 3">
            <a:extLst>
              <a:ext uri="{FF2B5EF4-FFF2-40B4-BE49-F238E27FC236}">
                <a16:creationId xmlns="" xmlns:a16="http://schemas.microsoft.com/office/drawing/2014/main" id="{17BA25CC-AD89-44FB-B5F2-7F56D24AAA12}"/>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971800" y="3886200"/>
            <a:ext cx="5096834" cy="23622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52842F-B946-4B14-8B95-0FF5CD00021C}"/>
              </a:ext>
            </a:extLst>
          </p:cNvPr>
          <p:cNvSpPr txBox="1">
            <a:spLocks/>
          </p:cNvSpPr>
          <p:nvPr/>
        </p:nvSpPr>
        <p:spPr>
          <a:xfrm>
            <a:off x="2895600" y="764373"/>
            <a:ext cx="3886200" cy="835827"/>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000" b="0" i="0" u="none" strike="noStrike" kern="1200" cap="none" spc="0" normalizeH="0" baseline="0" noProof="0" dirty="0" smtClean="0">
                <a:ln>
                  <a:noFill/>
                </a:ln>
                <a:solidFill>
                  <a:schemeClr val="accent2"/>
                </a:solidFill>
                <a:effectLst/>
                <a:uLnTx/>
                <a:uFillTx/>
                <a:latin typeface="Monotype Corsiva" pitchFamily="66" charset="0"/>
                <a:ea typeface="+mj-ea"/>
                <a:cs typeface="Times New Roman" pitchFamily="18" charset="0"/>
              </a:rPr>
              <a:t>9.Case Connectors</a:t>
            </a:r>
            <a:br>
              <a:rPr kumimoji="0" lang="en-IN" sz="4000" b="0" i="0" u="none" strike="noStrike" kern="1200" cap="none" spc="0" normalizeH="0" baseline="0" noProof="0" dirty="0" smtClean="0">
                <a:ln>
                  <a:noFill/>
                </a:ln>
                <a:solidFill>
                  <a:schemeClr val="accent2"/>
                </a:solidFill>
                <a:effectLst/>
                <a:uLnTx/>
                <a:uFillTx/>
                <a:latin typeface="Monotype Corsiva" pitchFamily="66" charset="0"/>
                <a:ea typeface="+mj-ea"/>
                <a:cs typeface="Times New Roman" pitchFamily="18" charset="0"/>
              </a:rPr>
            </a:br>
            <a:endParaRPr kumimoji="0" lang="en-IN" sz="4000" b="0" i="0" u="none" strike="noStrike" kern="1200" cap="none" spc="0" normalizeH="0" baseline="0" noProof="0" dirty="0">
              <a:ln>
                <a:noFill/>
              </a:ln>
              <a:solidFill>
                <a:schemeClr val="accent2"/>
              </a:solidFill>
              <a:effectLst/>
              <a:uLnTx/>
              <a:uFillTx/>
              <a:latin typeface="Monotype Corsiva" pitchFamily="66" charset="0"/>
              <a:ea typeface="+mj-ea"/>
              <a:cs typeface="Times New Roman" pitchFamily="18" charset="0"/>
            </a:endParaRPr>
          </a:p>
        </p:txBody>
      </p:sp>
      <p:sp>
        <p:nvSpPr>
          <p:cNvPr id="3" name="Content Placeholder 2">
            <a:extLst>
              <a:ext uri="{FF2B5EF4-FFF2-40B4-BE49-F238E27FC236}">
                <a16:creationId xmlns="" xmlns:a16="http://schemas.microsoft.com/office/drawing/2014/main" id="{7DD737EF-34B4-41AB-8C31-3AA88C17AE4D}"/>
              </a:ext>
            </a:extLst>
          </p:cNvPr>
          <p:cNvSpPr txBox="1">
            <a:spLocks/>
          </p:cNvSpPr>
          <p:nvPr/>
        </p:nvSpPr>
        <p:spPr>
          <a:xfrm>
            <a:off x="609600" y="1828800"/>
            <a:ext cx="9982200" cy="4176525"/>
          </a:xfrm>
          <a:prstGeom prst="rect">
            <a:avLst/>
          </a:prstGeom>
        </p:spPr>
        <p:txBody>
          <a:bodyPr/>
          <a:lstStyle/>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On the side of the motherboard closest to the front of the computer case are the case connectors, a bank of pins to which very small wires attach. </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The case connectors are used for the power and status lights on the front of the computer case, as well as the power button that turns the computer on.</a:t>
            </a:r>
          </a:p>
          <a:p>
            <a:pPr marL="0" marR="0" lvl="0" indent="0" algn="just" defTabSz="914400" rtl="0" eaLnBrk="1" fontAlgn="auto" latinLnBrk="0" hangingPunct="1">
              <a:lnSpc>
                <a:spcPct val="100000"/>
              </a:lnSpc>
              <a:spcBef>
                <a:spcPts val="580"/>
              </a:spcBef>
              <a:spcAft>
                <a:spcPts val="0"/>
              </a:spcAft>
              <a:buClr>
                <a:schemeClr val="accent1"/>
              </a:buClr>
              <a:buSzPct val="85000"/>
              <a:buFont typeface="Wingdings 2"/>
              <a:buNone/>
              <a:tabLst/>
              <a:defRPr/>
            </a:pPr>
            <a:endParaRPr kumimoji="0" lang="en-IN" sz="26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4" name="Picture 3">
            <a:extLst>
              <a:ext uri="{FF2B5EF4-FFF2-40B4-BE49-F238E27FC236}">
                <a16:creationId xmlns="" xmlns:a16="http://schemas.microsoft.com/office/drawing/2014/main" id="{3EEE8CDB-8BC3-4929-9366-A76A905EBB0C}"/>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124200" y="3200400"/>
            <a:ext cx="4907705" cy="214902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 xmlns:a16="http://schemas.microsoft.com/office/drawing/2014/main" id="{A1C4E71A-DF8F-400A-8747-CBA340D0F03C}"/>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04800" y="1066800"/>
            <a:ext cx="4907705" cy="2019475"/>
          </a:xfrm>
          <a:prstGeom prst="rect">
            <a:avLst/>
          </a:prstGeom>
        </p:spPr>
      </p:pic>
      <p:pic>
        <p:nvPicPr>
          <p:cNvPr id="3" name="Picture 2">
            <a:extLst>
              <a:ext uri="{FF2B5EF4-FFF2-40B4-BE49-F238E27FC236}">
                <a16:creationId xmlns="" xmlns:a16="http://schemas.microsoft.com/office/drawing/2014/main" id="{5524885C-8CA9-4CA6-B502-F786854CF4C2}"/>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800600" y="990600"/>
            <a:ext cx="5388090" cy="1760373"/>
          </a:xfrm>
          <a:prstGeom prst="rect">
            <a:avLst/>
          </a:prstGeom>
        </p:spPr>
      </p:pic>
      <p:pic>
        <p:nvPicPr>
          <p:cNvPr id="4" name="Picture 3">
            <a:extLst>
              <a:ext uri="{FF2B5EF4-FFF2-40B4-BE49-F238E27FC236}">
                <a16:creationId xmlns="" xmlns:a16="http://schemas.microsoft.com/office/drawing/2014/main" id="{41866935-7D2D-494A-A2FB-F274DBBA196A}"/>
              </a:ext>
            </a:extLst>
          </p:cNvPr>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57200" y="2819400"/>
            <a:ext cx="4706905" cy="1905000"/>
          </a:xfrm>
          <a:prstGeom prst="rect">
            <a:avLst/>
          </a:prstGeom>
        </p:spPr>
      </p:pic>
      <p:pic>
        <p:nvPicPr>
          <p:cNvPr id="5" name="Picture 4">
            <a:extLst>
              <a:ext uri="{FF2B5EF4-FFF2-40B4-BE49-F238E27FC236}">
                <a16:creationId xmlns="" xmlns:a16="http://schemas.microsoft.com/office/drawing/2014/main" id="{ECF257D6-4A44-4397-9CE1-B982B542ADB6}"/>
              </a:ext>
            </a:extLst>
          </p:cNvPr>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5029200" y="2971800"/>
            <a:ext cx="5456676" cy="220583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2BFA40-73CC-44F0-9369-ADF69F3762A8}"/>
              </a:ext>
            </a:extLst>
          </p:cNvPr>
          <p:cNvSpPr txBox="1">
            <a:spLocks/>
          </p:cNvSpPr>
          <p:nvPr/>
        </p:nvSpPr>
        <p:spPr>
          <a:xfrm>
            <a:off x="2819400" y="304800"/>
            <a:ext cx="4876800" cy="1219200"/>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chemeClr val="accent1"/>
                </a:solidFill>
                <a:effectLst/>
                <a:uLnTx/>
                <a:uFillTx/>
                <a:latin typeface="Times New Roman" pitchFamily="18" charset="0"/>
                <a:ea typeface="+mj-ea"/>
                <a:cs typeface="Times New Roman" pitchFamily="18" charset="0"/>
              </a:rPr>
              <a:t/>
            </a:r>
            <a:br>
              <a:rPr kumimoji="0" lang="en-US" sz="4000" b="1" i="0" u="none" strike="noStrike" kern="1200" cap="none" spc="0" normalizeH="0" baseline="0" noProof="0" dirty="0" smtClean="0">
                <a:ln>
                  <a:noFill/>
                </a:ln>
                <a:solidFill>
                  <a:schemeClr val="accent1"/>
                </a:solidFill>
                <a:effectLst/>
                <a:uLnTx/>
                <a:uFillTx/>
                <a:latin typeface="Times New Roman" pitchFamily="18" charset="0"/>
                <a:ea typeface="+mj-ea"/>
                <a:cs typeface="Times New Roman" pitchFamily="18" charset="0"/>
              </a:rPr>
            </a:br>
            <a:r>
              <a:rPr kumimoji="0" lang="en-US" sz="4000" b="1" i="0" u="none" strike="noStrike" kern="1200" cap="none" spc="0" normalizeH="0" baseline="0" noProof="0" dirty="0" smtClean="0">
                <a:ln>
                  <a:noFill/>
                </a:ln>
                <a:solidFill>
                  <a:schemeClr val="accent1"/>
                </a:solidFill>
                <a:effectLst/>
                <a:uLnTx/>
                <a:uFillTx/>
                <a:latin typeface="Times New Roman" pitchFamily="18" charset="0"/>
                <a:ea typeface="+mj-ea"/>
                <a:cs typeface="Times New Roman" pitchFamily="18" charset="0"/>
              </a:rPr>
              <a:t> </a:t>
            </a:r>
            <a:r>
              <a:rPr kumimoji="0" lang="en-US" sz="4000" b="1" i="0" u="none" strike="noStrike" kern="1200" cap="none" spc="0" normalizeH="0" baseline="0" noProof="0" dirty="0" smtClean="0">
                <a:ln>
                  <a:noFill/>
                </a:ln>
                <a:solidFill>
                  <a:schemeClr val="accent1"/>
                </a:solidFill>
                <a:effectLst/>
                <a:uLnTx/>
                <a:uFillTx/>
                <a:latin typeface="Monotype Corsiva" pitchFamily="66" charset="0"/>
                <a:ea typeface="+mj-ea"/>
                <a:cs typeface="Times New Roman" pitchFamily="18" charset="0"/>
              </a:rPr>
              <a:t>SMPS and Cabinet</a:t>
            </a:r>
            <a:br>
              <a:rPr kumimoji="0" lang="en-US" sz="4000" b="1" i="0" u="none" strike="noStrike" kern="1200" cap="none" spc="0" normalizeH="0" baseline="0" noProof="0" dirty="0" smtClean="0">
                <a:ln>
                  <a:noFill/>
                </a:ln>
                <a:solidFill>
                  <a:schemeClr val="accent1"/>
                </a:solidFill>
                <a:effectLst/>
                <a:uLnTx/>
                <a:uFillTx/>
                <a:latin typeface="Monotype Corsiva" pitchFamily="66" charset="0"/>
                <a:ea typeface="+mj-ea"/>
                <a:cs typeface="Times New Roman" pitchFamily="18" charset="0"/>
              </a:rPr>
            </a:br>
            <a:r>
              <a:rPr kumimoji="0" lang="en-US" sz="4000" b="1" i="0" u="none" strike="noStrike" kern="1200" cap="none" spc="0" normalizeH="0" baseline="0" noProof="0" dirty="0" smtClean="0">
                <a:ln>
                  <a:noFill/>
                </a:ln>
                <a:solidFill>
                  <a:schemeClr val="accent1"/>
                </a:solidFill>
                <a:effectLst/>
                <a:uLnTx/>
                <a:uFillTx/>
                <a:latin typeface="Times New Roman" pitchFamily="18" charset="0"/>
                <a:ea typeface="+mj-ea"/>
                <a:cs typeface="Times New Roman" pitchFamily="18" charset="0"/>
              </a:rPr>
              <a:t/>
            </a:r>
            <a:br>
              <a:rPr kumimoji="0" lang="en-US" sz="4000" b="1" i="0" u="none" strike="noStrike" kern="1200" cap="none" spc="0" normalizeH="0" baseline="0" noProof="0" dirty="0" smtClean="0">
                <a:ln>
                  <a:noFill/>
                </a:ln>
                <a:solidFill>
                  <a:schemeClr val="accent1"/>
                </a:solidFill>
                <a:effectLst/>
                <a:uLnTx/>
                <a:uFillTx/>
                <a:latin typeface="Times New Roman" pitchFamily="18" charset="0"/>
                <a:ea typeface="+mj-ea"/>
                <a:cs typeface="Times New Roman" pitchFamily="18" charset="0"/>
              </a:rPr>
            </a:br>
            <a:endParaRPr kumimoji="0" lang="en-IN" sz="4000" b="1" i="0" u="none" strike="noStrike" kern="1200" cap="none" spc="0" normalizeH="0" baseline="0" noProof="0" dirty="0">
              <a:ln>
                <a:noFill/>
              </a:ln>
              <a:solidFill>
                <a:schemeClr val="accent1"/>
              </a:solidFill>
              <a:effectLst/>
              <a:uLnTx/>
              <a:uFillTx/>
              <a:latin typeface="Times New Roman" pitchFamily="18" charset="0"/>
              <a:ea typeface="+mj-ea"/>
              <a:cs typeface="Times New Roman" pitchFamily="18" charset="0"/>
            </a:endParaRPr>
          </a:p>
        </p:txBody>
      </p:sp>
      <p:sp>
        <p:nvSpPr>
          <p:cNvPr id="3" name="Content Placeholder 2">
            <a:extLst>
              <a:ext uri="{FF2B5EF4-FFF2-40B4-BE49-F238E27FC236}">
                <a16:creationId xmlns="" xmlns:a16="http://schemas.microsoft.com/office/drawing/2014/main" id="{55488F94-56ED-429D-B773-7D364BEC6044}"/>
              </a:ext>
            </a:extLst>
          </p:cNvPr>
          <p:cNvSpPr txBox="1">
            <a:spLocks/>
          </p:cNvSpPr>
          <p:nvPr/>
        </p:nvSpPr>
        <p:spPr>
          <a:xfrm>
            <a:off x="533400" y="1905000"/>
            <a:ext cx="9829800" cy="4190999"/>
          </a:xfrm>
          <a:prstGeom prst="rect">
            <a:avLst/>
          </a:prstGeom>
        </p:spPr>
        <p:txBody>
          <a:bodyPr>
            <a:normAutofit/>
          </a:bodyPr>
          <a:lstStyle/>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SMPS or switched mode power supply is an electronics device that is used to convert AC to DC, AC to AC, DC to DC and DC to AC voltages.</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The circuit consists of transformer, rectifier, voltage regulator and a filter. </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The input supply is turned On and Off by MOSFETs and outputs a high efficiency, regulated voltage.</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The SMPS used in computers is of AC to DC type supply.</a:t>
            </a:r>
          </a:p>
          <a:p>
            <a:pPr marL="0" marR="0" lvl="0" indent="0" algn="l" defTabSz="914400" rtl="0" eaLnBrk="1" fontAlgn="auto" latinLnBrk="0" hangingPunct="1">
              <a:lnSpc>
                <a:spcPct val="100000"/>
              </a:lnSpc>
              <a:spcBef>
                <a:spcPts val="580"/>
              </a:spcBef>
              <a:spcAft>
                <a:spcPts val="0"/>
              </a:spcAft>
              <a:buClr>
                <a:schemeClr val="accent1"/>
              </a:buClr>
              <a:buSzPct val="85000"/>
              <a:buFont typeface="Wingdings 2"/>
              <a:buNone/>
              <a:tabLst/>
              <a:defRPr/>
            </a:pPr>
            <a:endParaRPr kumimoji="0" lang="en-IN"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4" name="Picture 3">
            <a:extLst>
              <a:ext uri="{FF2B5EF4-FFF2-40B4-BE49-F238E27FC236}">
                <a16:creationId xmlns="" xmlns:a16="http://schemas.microsoft.com/office/drawing/2014/main" id="{E1C1AA30-9899-4B4C-84C3-A7434A8D7790}"/>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343400" y="4191000"/>
            <a:ext cx="2933694" cy="16764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00FD83D4-BE2D-4321-89F6-A04A435610F0}"/>
              </a:ext>
            </a:extLst>
          </p:cNvPr>
          <p:cNvSpPr txBox="1">
            <a:spLocks/>
          </p:cNvSpPr>
          <p:nvPr/>
        </p:nvSpPr>
        <p:spPr>
          <a:xfrm>
            <a:off x="3124200" y="762000"/>
            <a:ext cx="2438400" cy="988227"/>
          </a:xfrm>
          <a:prstGeom prst="rect">
            <a:avLst/>
          </a:prstGeom>
        </p:spPr>
        <p:txBody>
          <a:bodyPr>
            <a:normAutofit fontScale="2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000" b="0" i="0" u="none" strike="noStrike" kern="1200" cap="none" spc="0" normalizeH="0" baseline="0" noProof="0" dirty="0" smtClean="0">
                <a:ln>
                  <a:noFill/>
                </a:ln>
                <a:solidFill>
                  <a:schemeClr val="tx2"/>
                </a:solidFill>
                <a:effectLst/>
                <a:uLnTx/>
                <a:uFillTx/>
                <a:latin typeface="Arial" panose="020B0604020202020204" pitchFamily="34" charset="0"/>
                <a:ea typeface="+mj-ea"/>
                <a:cs typeface="Arial" panose="020B0604020202020204" pitchFamily="34" charset="0"/>
              </a:rPr>
              <a:t/>
            </a:r>
            <a:br>
              <a:rPr kumimoji="0" lang="en-IN" sz="4000" b="0" i="0" u="none" strike="noStrike" kern="1200" cap="none" spc="0" normalizeH="0" baseline="0" noProof="0" dirty="0" smtClean="0">
                <a:ln>
                  <a:noFill/>
                </a:ln>
                <a:solidFill>
                  <a:schemeClr val="tx2"/>
                </a:solidFill>
                <a:effectLst/>
                <a:uLnTx/>
                <a:uFillTx/>
                <a:latin typeface="Arial" panose="020B0604020202020204" pitchFamily="34" charset="0"/>
                <a:ea typeface="+mj-ea"/>
                <a:cs typeface="Arial" panose="020B0604020202020204" pitchFamily="34" charset="0"/>
              </a:rPr>
            </a:br>
            <a:r>
              <a:rPr kumimoji="0" lang="en-IN" sz="13300" b="0" i="0" u="none" strike="noStrike" kern="1200" cap="none" spc="0" normalizeH="0" baseline="0" noProof="0" dirty="0" smtClean="0">
                <a:ln>
                  <a:noFill/>
                </a:ln>
                <a:solidFill>
                  <a:schemeClr val="accent2"/>
                </a:solidFill>
                <a:effectLst/>
                <a:uLnTx/>
                <a:uFillTx/>
                <a:latin typeface="Monotype Corsiva" pitchFamily="66" charset="0"/>
                <a:ea typeface="+mj-ea"/>
                <a:cs typeface="Arial" panose="020B0604020202020204" pitchFamily="34" charset="0"/>
              </a:rPr>
              <a:t>SMPS PARTS</a:t>
            </a:r>
            <a:br>
              <a:rPr kumimoji="0" lang="en-IN" sz="13300" b="0" i="0" u="none" strike="noStrike" kern="1200" cap="none" spc="0" normalizeH="0" baseline="0" noProof="0" dirty="0" smtClean="0">
                <a:ln>
                  <a:noFill/>
                </a:ln>
                <a:solidFill>
                  <a:schemeClr val="accent2"/>
                </a:solidFill>
                <a:effectLst/>
                <a:uLnTx/>
                <a:uFillTx/>
                <a:latin typeface="Monotype Corsiva" pitchFamily="66" charset="0"/>
                <a:ea typeface="+mj-ea"/>
                <a:cs typeface="Arial" panose="020B0604020202020204" pitchFamily="34" charset="0"/>
              </a:rPr>
            </a:br>
            <a:endParaRPr kumimoji="0" lang="en-IN" sz="13300" b="0" i="0" u="none" strike="noStrike" kern="1200" cap="none" spc="0" normalizeH="0" baseline="0" noProof="0" dirty="0">
              <a:ln>
                <a:noFill/>
              </a:ln>
              <a:solidFill>
                <a:schemeClr val="accent2"/>
              </a:solidFill>
              <a:effectLst/>
              <a:uLnTx/>
              <a:uFillTx/>
              <a:latin typeface="Monotype Corsiva" pitchFamily="66" charset="0"/>
              <a:ea typeface="+mj-ea"/>
              <a:cs typeface="Arial" panose="020B0604020202020204" pitchFamily="34" charset="0"/>
            </a:endParaRPr>
          </a:p>
        </p:txBody>
      </p:sp>
      <p:sp>
        <p:nvSpPr>
          <p:cNvPr id="6" name="Content Placeholder 2">
            <a:extLst>
              <a:ext uri="{FF2B5EF4-FFF2-40B4-BE49-F238E27FC236}">
                <a16:creationId xmlns="" xmlns:a16="http://schemas.microsoft.com/office/drawing/2014/main" id="{61A29221-CB91-469C-8FA9-6FE7E61B0B5B}"/>
              </a:ext>
            </a:extLst>
          </p:cNvPr>
          <p:cNvSpPr txBox="1">
            <a:spLocks/>
          </p:cNvSpPr>
          <p:nvPr/>
        </p:nvSpPr>
        <p:spPr>
          <a:xfrm>
            <a:off x="381000" y="1752600"/>
            <a:ext cx="9982200" cy="3733800"/>
          </a:xfrm>
          <a:prstGeom prst="rect">
            <a:avLst/>
          </a:prstGeom>
        </p:spPr>
        <p:txBody>
          <a:bodyPr>
            <a:normAutofit/>
          </a:bodyPr>
          <a:lstStyle/>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pitchFamily="2" charset="2"/>
              <a:buChar char="Ø"/>
              <a:tabLst/>
              <a:defRPr/>
            </a:pP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Power-IN</a:t>
            </a:r>
            <a:r>
              <a:rPr kumimoji="0" lang="en-US" sz="2000" b="1" i="0" u="none" strike="noStrike" kern="1200" cap="none" spc="0" normalizeH="0" noProof="0" dirty="0" smtClean="0">
                <a:ln>
                  <a:noFill/>
                </a:ln>
                <a:solidFill>
                  <a:schemeClr val="tx1"/>
                </a:solidFill>
                <a:effectLst/>
                <a:uLnTx/>
                <a:uFillTx/>
                <a:latin typeface="Times New Roman" pitchFamily="18" charset="0"/>
                <a:cs typeface="Times New Roman" pitchFamily="18" charset="0"/>
              </a:rPr>
              <a:t> - </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The power-IN connector as shown in the figure is the input for MAINS supply. A power cable is inserted here, the other end of which is connected to mains supply. The input supply gets converted to DC supply.</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pitchFamily="2" charset="2"/>
              <a:buChar char="Ø"/>
              <a:tabLst/>
              <a:defRPr/>
            </a:pP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Power-OUT</a:t>
            </a:r>
            <a:r>
              <a:rPr lang="en-US" sz="2000" dirty="0" smtClean="0">
                <a:latin typeface="Times New Roman" pitchFamily="18" charset="0"/>
                <a:cs typeface="Times New Roman" pitchFamily="18" charset="0"/>
              </a:rPr>
              <a:t>- </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The power-OUT connector is connected directly to the Power-IN connector from inside the supply unit. It supplies the same AC supply that is fed to power-IN socket. The power-OUT connector is used to give supply to monitors or any display unit.</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pitchFamily="2" charset="2"/>
              <a:buChar char="Ø"/>
              <a:tabLst/>
              <a:defRPr/>
            </a:pPr>
            <a:r>
              <a:rPr kumimoji="0" lang="en-US" alt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FAN</a:t>
            </a:r>
            <a:r>
              <a:rPr lang="en-US" altLang="en-US" sz="2000" dirty="0" smtClean="0">
                <a:latin typeface="Times New Roman" pitchFamily="18" charset="0"/>
                <a:cs typeface="Times New Roman" pitchFamily="18" charset="0"/>
              </a:rPr>
              <a:t>- </a:t>
            </a:r>
            <a:r>
              <a:rPr kumimoji="0" lang="en-US" alt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If you look at the back side of Computer-SMPS, you will find a FAN at the right side. The FAN as you can see, blows the air out and is only used to dissipate the internal heat from the SMPS since the switching is done at high frequencies which create a lot of heat inside.</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pitchFamily="2" charset="2"/>
              <a:buChar char="Ø"/>
              <a:tabLst/>
              <a:defRPr/>
            </a:pPr>
            <a:endParaRPr kumimoji="0" lang="en-IN"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DEFEC8-69F3-4013-B28B-DECC87DF24A3}"/>
              </a:ext>
            </a:extLst>
          </p:cNvPr>
          <p:cNvSpPr txBox="1">
            <a:spLocks/>
          </p:cNvSpPr>
          <p:nvPr/>
        </p:nvSpPr>
        <p:spPr>
          <a:xfrm>
            <a:off x="2590800" y="457200"/>
            <a:ext cx="4800600" cy="1033108"/>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000" b="0" i="0" u="none" strike="noStrike" kern="1200" cap="none" spc="0" normalizeH="0" baseline="0" noProof="0" dirty="0" smtClean="0">
                <a:ln>
                  <a:noFill/>
                </a:ln>
                <a:solidFill>
                  <a:schemeClr val="accent2"/>
                </a:solidFill>
                <a:effectLst/>
                <a:uLnTx/>
                <a:uFillTx/>
                <a:latin typeface="Monotype Corsiva" pitchFamily="66" charset="0"/>
                <a:ea typeface="+mj-ea"/>
                <a:cs typeface="Arial" panose="020B0604020202020204" pitchFamily="34" charset="0"/>
              </a:rPr>
              <a:t>SMPS CONNECTORS</a:t>
            </a:r>
            <a:endParaRPr kumimoji="0" lang="en-IN" sz="4000" b="0" i="0" u="none" strike="noStrike" kern="1200" cap="none" spc="0" normalizeH="0" baseline="0" noProof="0" dirty="0">
              <a:ln>
                <a:noFill/>
              </a:ln>
              <a:solidFill>
                <a:schemeClr val="accent2"/>
              </a:solidFill>
              <a:effectLst/>
              <a:uLnTx/>
              <a:uFillTx/>
              <a:latin typeface="Monotype Corsiva" pitchFamily="66" charset="0"/>
              <a:ea typeface="+mj-ea"/>
              <a:cs typeface="+mj-cs"/>
            </a:endParaRPr>
          </a:p>
        </p:txBody>
      </p:sp>
      <p:sp>
        <p:nvSpPr>
          <p:cNvPr id="3" name="Content Placeholder 2">
            <a:extLst>
              <a:ext uri="{FF2B5EF4-FFF2-40B4-BE49-F238E27FC236}">
                <a16:creationId xmlns:a16="http://schemas.microsoft.com/office/drawing/2014/main" xmlns="" id="{53E5A13B-4BF5-4C0A-BE49-760794CC268B}"/>
              </a:ext>
            </a:extLst>
          </p:cNvPr>
          <p:cNvSpPr txBox="1">
            <a:spLocks/>
          </p:cNvSpPr>
          <p:nvPr/>
        </p:nvSpPr>
        <p:spPr>
          <a:xfrm>
            <a:off x="685800" y="1371600"/>
            <a:ext cx="9753600" cy="4343400"/>
          </a:xfrm>
          <a:prstGeom prst="rect">
            <a:avLst/>
          </a:prstGeom>
        </p:spPr>
        <p:txBody>
          <a:bodyPr>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altLang="en-US" sz="2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ATX connector</a:t>
            </a:r>
            <a:endParaRPr kumimoji="0" lang="en-US" alt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endParaRPr>
          </a:p>
          <a:p>
            <a:pPr marL="0" marR="0" lvl="0" indent="0" algn="just" defTabSz="914400" rtl="0" eaLnBrk="1" fontAlgn="auto" latinLnBrk="0" hangingPunct="1">
              <a:lnSpc>
                <a:spcPct val="100000"/>
              </a:lnSpc>
              <a:spcBef>
                <a:spcPts val="580"/>
              </a:spcBef>
              <a:spcAft>
                <a:spcPts val="0"/>
              </a:spcAft>
              <a:buClr>
                <a:schemeClr val="accent1"/>
              </a:buClr>
              <a:buSzPct val="85000"/>
              <a:buFont typeface="Wingdings 2"/>
              <a:buNone/>
              <a:tabLst/>
              <a:defRPr/>
            </a:pPr>
            <a:r>
              <a:rPr kumimoji="0" lang="en-US" alt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As you can see in the image, it is a 24-pin female connector which is used to supply DC supply to the motherboards. Various color-coded wires connect to this connector and each colored wire supplies distinct DC voltage which is explained in the chart below.</a:t>
            </a:r>
          </a:p>
          <a:p>
            <a:pPr marL="0" marR="0" lvl="0" indent="0" algn="just" defTabSz="914400" rtl="0" eaLnBrk="1" fontAlgn="auto" latinLnBrk="0" hangingPunct="1">
              <a:lnSpc>
                <a:spcPct val="100000"/>
              </a:lnSpc>
              <a:spcBef>
                <a:spcPts val="580"/>
              </a:spcBef>
              <a:spcAft>
                <a:spcPts val="0"/>
              </a:spcAft>
              <a:buClr>
                <a:schemeClr val="accent1"/>
              </a:buClr>
              <a:buSzPct val="85000"/>
              <a:buFont typeface="Wingdings 2"/>
              <a:buNone/>
              <a:tabLst/>
              <a:defRPr/>
            </a:pPr>
            <a:endParaRPr kumimoji="0" lang="en-IN"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xmlns="" id="{A1B81CE4-F872-4AE0-8578-DB98F4D56693}"/>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657600" y="3200400"/>
            <a:ext cx="3886200" cy="23622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0982123-4983-4288-857D-416DE36BB7C7}"/>
              </a:ext>
            </a:extLst>
          </p:cNvPr>
          <p:cNvSpPr txBox="1">
            <a:spLocks/>
          </p:cNvSpPr>
          <p:nvPr/>
        </p:nvSpPr>
        <p:spPr>
          <a:xfrm>
            <a:off x="609600" y="914401"/>
            <a:ext cx="9906000" cy="3733800"/>
          </a:xfrm>
          <a:prstGeom prst="rect">
            <a:avLst/>
          </a:prstGeom>
        </p:spPr>
        <p:txBody>
          <a:bodyPr/>
          <a:lstStyle/>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Monotype Corsiva" pitchFamily="66" charset="0"/>
              </a:rPr>
              <a:t>Processor Brand: INTEL</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Monotype Corsiva" pitchFamily="66" charset="0"/>
              </a:rPr>
              <a:t>Processor Type: CORE i3</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Monotype Corsiva" pitchFamily="66" charset="0"/>
              </a:rPr>
              <a:t>Processor Speed: 3.20GHz</a:t>
            </a:r>
          </a:p>
          <a:p>
            <a:pPr marL="0" marR="0" lvl="0" indent="0" algn="just" defTabSz="914400" rtl="0" eaLnBrk="1" fontAlgn="auto" latinLnBrk="0" hangingPunct="1">
              <a:lnSpc>
                <a:spcPct val="100000"/>
              </a:lnSpc>
              <a:spcBef>
                <a:spcPts val="580"/>
              </a:spcBef>
              <a:spcAft>
                <a:spcPts val="0"/>
              </a:spcAft>
              <a:buClr>
                <a:schemeClr val="accent1"/>
              </a:buClr>
              <a:buSzPct val="85000"/>
              <a:buFont typeface="Wingdings 2"/>
              <a:buNone/>
              <a:tabLst/>
              <a:defRPr/>
            </a:pPr>
            <a:endParaRPr kumimoji="0" lang="en-IN" sz="2600" b="0" i="0" u="none" strike="noStrike" kern="1200" cap="none" spc="0" normalizeH="0" baseline="0" noProof="0" dirty="0">
              <a:ln>
                <a:noFill/>
              </a:ln>
              <a:solidFill>
                <a:schemeClr val="tx1"/>
              </a:solidFill>
              <a:effectLst/>
              <a:uLnTx/>
              <a:uFillTx/>
              <a:latin typeface="Monotype Corsiva" pitchFamily="66" charset="0"/>
            </a:endParaRPr>
          </a:p>
        </p:txBody>
      </p:sp>
      <p:sp>
        <p:nvSpPr>
          <p:cNvPr id="66562" name="AutoShape 2" descr="Intel Core i3 Processor (6th Gen. onward), Intel CPU, Intel Processor,  इंटेल सीपीयू प्रोसेसर - Mac Enterprises, Mumbai | ID: 15448961233"/>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66564" name="AutoShape 4" descr="Intel Core i3 Processor (6th Gen. onward), Intel CPU, Intel Processor,  इंटेल सीपीयू प्रोसेसर - Mac Enterprises, Mumbai | ID: 15448961233"/>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7" name="Picture 6" descr="download (23).jpg"/>
          <p:cNvPicPr>
            <a:picLocks noChangeAspect="1"/>
          </p:cNvPicPr>
          <p:nvPr/>
        </p:nvPicPr>
        <p:blipFill>
          <a:blip r:embed="rId3"/>
          <a:stretch>
            <a:fillRect/>
          </a:stretch>
        </p:blipFill>
        <p:spPr>
          <a:xfrm>
            <a:off x="4648200" y="1600200"/>
            <a:ext cx="3733800" cy="216167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6">
            <a:extLst>
              <a:ext uri="{FF2B5EF4-FFF2-40B4-BE49-F238E27FC236}">
                <a16:creationId xmlns="" xmlns:a16="http://schemas.microsoft.com/office/drawing/2014/main" id="{7BF2A9A0-08CB-4D20-87E8-4CB42EB9B029}"/>
              </a:ext>
            </a:extLst>
          </p:cNvPr>
          <p:cNvGraphicFramePr>
            <a:graphicFrameLocks/>
          </p:cNvGraphicFramePr>
          <p:nvPr>
            <p:extLst>
              <p:ext uri="{D42A27DB-BD31-4B8C-83A1-F6EECF244321}">
                <p14:modId xmlns="" xmlns:p14="http://schemas.microsoft.com/office/powerpoint/2010/main" val="4144815245"/>
              </p:ext>
            </p:extLst>
          </p:nvPr>
        </p:nvGraphicFramePr>
        <p:xfrm>
          <a:off x="1143000" y="914400"/>
          <a:ext cx="6885373" cy="4407611"/>
        </p:xfrm>
        <a:graphic>
          <a:graphicData uri="http://schemas.openxmlformats.org/drawingml/2006/table">
            <a:tbl>
              <a:tblPr firstRow="1" bandRow="1">
                <a:tableStyleId>{073A0DAA-6AF3-43AB-8588-CEC1D06C72B9}</a:tableStyleId>
              </a:tblPr>
              <a:tblGrid>
                <a:gridCol w="3849210">
                  <a:extLst>
                    <a:ext uri="{9D8B030D-6E8A-4147-A177-3AD203B41FA5}">
                      <a16:colId xmlns="" xmlns:a16="http://schemas.microsoft.com/office/drawing/2014/main" val="661518943"/>
                    </a:ext>
                  </a:extLst>
                </a:gridCol>
                <a:gridCol w="3036163">
                  <a:extLst>
                    <a:ext uri="{9D8B030D-6E8A-4147-A177-3AD203B41FA5}">
                      <a16:colId xmlns="" xmlns:a16="http://schemas.microsoft.com/office/drawing/2014/main" val="3596004348"/>
                    </a:ext>
                  </a:extLst>
                </a:gridCol>
              </a:tblGrid>
              <a:tr h="699211">
                <a:tc>
                  <a:txBody>
                    <a:bodyPr/>
                    <a:lstStyle/>
                    <a:p>
                      <a:r>
                        <a:rPr lang="en-US" sz="2000" dirty="0"/>
                        <a:t>                  Wire </a:t>
                      </a:r>
                      <a:r>
                        <a:rPr lang="en-US" sz="2000" dirty="0" smtClean="0"/>
                        <a:t>color</a:t>
                      </a:r>
                      <a:endParaRPr lang="en-IN" sz="2000" dirty="0"/>
                    </a:p>
                  </a:txBody>
                  <a:tcPr/>
                </a:tc>
                <a:tc>
                  <a:txBody>
                    <a:bodyPr/>
                    <a:lstStyle/>
                    <a:p>
                      <a:r>
                        <a:rPr lang="en-US" dirty="0"/>
                        <a:t>              DC Voltage</a:t>
                      </a:r>
                      <a:endParaRPr lang="en-IN" dirty="0"/>
                    </a:p>
                  </a:txBody>
                  <a:tcPr/>
                </a:tc>
                <a:extLst>
                  <a:ext uri="{0D108BD9-81ED-4DB2-BD59-A6C34878D82A}">
                    <a16:rowId xmlns="" xmlns:a16="http://schemas.microsoft.com/office/drawing/2014/main" val="1607681458"/>
                  </a:ext>
                </a:extLst>
              </a:tr>
              <a:tr h="370840">
                <a:tc>
                  <a:txBody>
                    <a:bodyPr/>
                    <a:lstStyle/>
                    <a:p>
                      <a:r>
                        <a:rPr lang="en-US" dirty="0"/>
                        <a:t>Red</a:t>
                      </a:r>
                      <a:endParaRPr lang="en-IN" dirty="0"/>
                    </a:p>
                  </a:txBody>
                  <a:tcPr/>
                </a:tc>
                <a:tc>
                  <a:txBody>
                    <a:bodyPr/>
                    <a:lstStyle/>
                    <a:p>
                      <a:r>
                        <a:rPr lang="en-US" dirty="0"/>
                        <a:t>+5V</a:t>
                      </a:r>
                      <a:endParaRPr lang="en-IN" dirty="0"/>
                    </a:p>
                  </a:txBody>
                  <a:tcPr/>
                </a:tc>
                <a:extLst>
                  <a:ext uri="{0D108BD9-81ED-4DB2-BD59-A6C34878D82A}">
                    <a16:rowId xmlns="" xmlns:a16="http://schemas.microsoft.com/office/drawing/2014/main" val="3239888246"/>
                  </a:ext>
                </a:extLst>
              </a:tr>
              <a:tr h="370840">
                <a:tc>
                  <a:txBody>
                    <a:bodyPr/>
                    <a:lstStyle/>
                    <a:p>
                      <a:r>
                        <a:rPr lang="en-US" dirty="0"/>
                        <a:t>Yellow</a:t>
                      </a:r>
                      <a:endParaRPr lang="en-IN" dirty="0"/>
                    </a:p>
                  </a:txBody>
                  <a:tcPr/>
                </a:tc>
                <a:tc>
                  <a:txBody>
                    <a:bodyPr/>
                    <a:lstStyle/>
                    <a:p>
                      <a:r>
                        <a:rPr lang="en-US" dirty="0"/>
                        <a:t>+12V</a:t>
                      </a:r>
                      <a:endParaRPr lang="en-IN" dirty="0"/>
                    </a:p>
                  </a:txBody>
                  <a:tcPr/>
                </a:tc>
                <a:extLst>
                  <a:ext uri="{0D108BD9-81ED-4DB2-BD59-A6C34878D82A}">
                    <a16:rowId xmlns="" xmlns:a16="http://schemas.microsoft.com/office/drawing/2014/main" val="330276165"/>
                  </a:ext>
                </a:extLst>
              </a:tr>
              <a:tr h="370840">
                <a:tc>
                  <a:txBody>
                    <a:bodyPr/>
                    <a:lstStyle/>
                    <a:p>
                      <a:r>
                        <a:rPr lang="en-US" dirty="0"/>
                        <a:t>Black</a:t>
                      </a:r>
                      <a:endParaRPr lang="en-IN" dirty="0"/>
                    </a:p>
                  </a:txBody>
                  <a:tcPr/>
                </a:tc>
                <a:tc>
                  <a:txBody>
                    <a:bodyPr/>
                    <a:lstStyle/>
                    <a:p>
                      <a:r>
                        <a:rPr lang="en-US" dirty="0"/>
                        <a:t>Ground</a:t>
                      </a:r>
                      <a:endParaRPr lang="en-IN" dirty="0"/>
                    </a:p>
                  </a:txBody>
                  <a:tcPr/>
                </a:tc>
                <a:extLst>
                  <a:ext uri="{0D108BD9-81ED-4DB2-BD59-A6C34878D82A}">
                    <a16:rowId xmlns="" xmlns:a16="http://schemas.microsoft.com/office/drawing/2014/main" val="1705563671"/>
                  </a:ext>
                </a:extLst>
              </a:tr>
              <a:tr h="370840">
                <a:tc>
                  <a:txBody>
                    <a:bodyPr/>
                    <a:lstStyle/>
                    <a:p>
                      <a:r>
                        <a:rPr lang="en-US" dirty="0"/>
                        <a:t>Blue</a:t>
                      </a:r>
                      <a:endParaRPr lang="en-IN" dirty="0"/>
                    </a:p>
                  </a:txBody>
                  <a:tcPr/>
                </a:tc>
                <a:tc>
                  <a:txBody>
                    <a:bodyPr/>
                    <a:lstStyle/>
                    <a:p>
                      <a:r>
                        <a:rPr lang="en-US" dirty="0"/>
                        <a:t>-12V</a:t>
                      </a:r>
                      <a:endParaRPr lang="en-IN" dirty="0"/>
                    </a:p>
                  </a:txBody>
                  <a:tcPr/>
                </a:tc>
                <a:extLst>
                  <a:ext uri="{0D108BD9-81ED-4DB2-BD59-A6C34878D82A}">
                    <a16:rowId xmlns="" xmlns:a16="http://schemas.microsoft.com/office/drawing/2014/main" val="4121061977"/>
                  </a:ext>
                </a:extLst>
              </a:tr>
              <a:tr h="370840">
                <a:tc>
                  <a:txBody>
                    <a:bodyPr/>
                    <a:lstStyle/>
                    <a:p>
                      <a:r>
                        <a:rPr lang="en-US" dirty="0"/>
                        <a:t>Green</a:t>
                      </a:r>
                      <a:endParaRPr lang="en-IN" dirty="0"/>
                    </a:p>
                  </a:txBody>
                  <a:tcPr/>
                </a:tc>
                <a:tc>
                  <a:txBody>
                    <a:bodyPr/>
                    <a:lstStyle/>
                    <a:p>
                      <a:r>
                        <a:rPr lang="en-US" dirty="0"/>
                        <a:t>Power On</a:t>
                      </a:r>
                      <a:endParaRPr lang="en-IN" dirty="0"/>
                    </a:p>
                  </a:txBody>
                  <a:tcPr/>
                </a:tc>
                <a:extLst>
                  <a:ext uri="{0D108BD9-81ED-4DB2-BD59-A6C34878D82A}">
                    <a16:rowId xmlns="" xmlns:a16="http://schemas.microsoft.com/office/drawing/2014/main" val="3588874051"/>
                  </a:ext>
                </a:extLst>
              </a:tr>
              <a:tr h="370840">
                <a:tc>
                  <a:txBody>
                    <a:bodyPr/>
                    <a:lstStyle/>
                    <a:p>
                      <a:r>
                        <a:rPr lang="en-US" dirty="0"/>
                        <a:t>Grey</a:t>
                      </a:r>
                      <a:endParaRPr lang="en-IN" dirty="0"/>
                    </a:p>
                  </a:txBody>
                  <a:tcPr/>
                </a:tc>
                <a:tc>
                  <a:txBody>
                    <a:bodyPr/>
                    <a:lstStyle/>
                    <a:p>
                      <a:r>
                        <a:rPr lang="en-US" dirty="0"/>
                        <a:t>Power Good</a:t>
                      </a:r>
                      <a:endParaRPr lang="en-IN" dirty="0"/>
                    </a:p>
                  </a:txBody>
                  <a:tcPr/>
                </a:tc>
                <a:extLst>
                  <a:ext uri="{0D108BD9-81ED-4DB2-BD59-A6C34878D82A}">
                    <a16:rowId xmlns="" xmlns:a16="http://schemas.microsoft.com/office/drawing/2014/main" val="2252118826"/>
                  </a:ext>
                </a:extLst>
              </a:tr>
              <a:tr h="370840">
                <a:tc>
                  <a:txBody>
                    <a:bodyPr/>
                    <a:lstStyle/>
                    <a:p>
                      <a:r>
                        <a:rPr lang="en-US" dirty="0"/>
                        <a:t>Purple</a:t>
                      </a:r>
                      <a:endParaRPr lang="en-IN" dirty="0"/>
                    </a:p>
                  </a:txBody>
                  <a:tcPr/>
                </a:tc>
                <a:tc>
                  <a:txBody>
                    <a:bodyPr/>
                    <a:lstStyle/>
                    <a:p>
                      <a:r>
                        <a:rPr lang="en-US" dirty="0"/>
                        <a:t>+5V StandBy</a:t>
                      </a:r>
                      <a:endParaRPr lang="en-IN" dirty="0"/>
                    </a:p>
                  </a:txBody>
                  <a:tcPr/>
                </a:tc>
                <a:extLst>
                  <a:ext uri="{0D108BD9-81ED-4DB2-BD59-A6C34878D82A}">
                    <a16:rowId xmlns="" xmlns:a16="http://schemas.microsoft.com/office/drawing/2014/main" val="827498336"/>
                  </a:ext>
                </a:extLst>
              </a:tr>
              <a:tr h="370840">
                <a:tc>
                  <a:txBody>
                    <a:bodyPr/>
                    <a:lstStyle/>
                    <a:p>
                      <a:r>
                        <a:rPr lang="en-US" dirty="0"/>
                        <a:t>Orange</a:t>
                      </a:r>
                      <a:endParaRPr lang="en-IN" dirty="0"/>
                    </a:p>
                  </a:txBody>
                  <a:tcPr/>
                </a:tc>
                <a:tc>
                  <a:txBody>
                    <a:bodyPr/>
                    <a:lstStyle/>
                    <a:p>
                      <a:r>
                        <a:rPr lang="en-US" dirty="0"/>
                        <a:t>+3.3V</a:t>
                      </a:r>
                      <a:endParaRPr lang="en-IN" dirty="0"/>
                    </a:p>
                  </a:txBody>
                  <a:tcPr/>
                </a:tc>
                <a:extLst>
                  <a:ext uri="{0D108BD9-81ED-4DB2-BD59-A6C34878D82A}">
                    <a16:rowId xmlns="" xmlns:a16="http://schemas.microsoft.com/office/drawing/2014/main" val="3659535085"/>
                  </a:ext>
                </a:extLst>
              </a:tr>
              <a:tr h="370840">
                <a:tc>
                  <a:txBody>
                    <a:bodyPr/>
                    <a:lstStyle/>
                    <a:p>
                      <a:r>
                        <a:rPr lang="en-US" dirty="0"/>
                        <a:t>Brown/Orange</a:t>
                      </a:r>
                      <a:endParaRPr lang="en-IN" dirty="0"/>
                    </a:p>
                  </a:txBody>
                  <a:tcPr/>
                </a:tc>
                <a:tc>
                  <a:txBody>
                    <a:bodyPr/>
                    <a:lstStyle/>
                    <a:p>
                      <a:r>
                        <a:rPr lang="en-US" dirty="0"/>
                        <a:t>+3.3V Sense</a:t>
                      </a:r>
                      <a:endParaRPr lang="en-IN" dirty="0"/>
                    </a:p>
                  </a:txBody>
                  <a:tcPr/>
                </a:tc>
                <a:extLst>
                  <a:ext uri="{0D108BD9-81ED-4DB2-BD59-A6C34878D82A}">
                    <a16:rowId xmlns="" xmlns:a16="http://schemas.microsoft.com/office/drawing/2014/main" val="1139444190"/>
                  </a:ext>
                </a:extLst>
              </a:tr>
              <a:tr h="370840">
                <a:tc>
                  <a:txBody>
                    <a:bodyPr/>
                    <a:lstStyle/>
                    <a:p>
                      <a:r>
                        <a:rPr lang="en-US" dirty="0"/>
                        <a:t>White</a:t>
                      </a:r>
                      <a:endParaRPr lang="en-IN" dirty="0"/>
                    </a:p>
                  </a:txBody>
                  <a:tcPr/>
                </a:tc>
                <a:tc>
                  <a:txBody>
                    <a:bodyPr/>
                    <a:lstStyle/>
                    <a:p>
                      <a:r>
                        <a:rPr lang="en-US" dirty="0"/>
                        <a:t>-5V (optional)</a:t>
                      </a:r>
                      <a:endParaRPr lang="en-IN" dirty="0"/>
                    </a:p>
                  </a:txBody>
                  <a:tcPr/>
                </a:tc>
                <a:extLst>
                  <a:ext uri="{0D108BD9-81ED-4DB2-BD59-A6C34878D82A}">
                    <a16:rowId xmlns="" xmlns:a16="http://schemas.microsoft.com/office/drawing/2014/main" val="1003513863"/>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 xmlns:a16="http://schemas.microsoft.com/office/drawing/2014/main" id="{0F5C1038-7927-407A-8FDA-902F4D0A61EE}"/>
              </a:ext>
            </a:extLst>
          </p:cNvPr>
          <p:cNvSpPr txBox="1">
            <a:spLocks/>
          </p:cNvSpPr>
          <p:nvPr/>
        </p:nvSpPr>
        <p:spPr>
          <a:xfrm>
            <a:off x="381000" y="457200"/>
            <a:ext cx="9906000" cy="4008885"/>
          </a:xfrm>
          <a:prstGeom prst="rect">
            <a:avLst/>
          </a:prstGeom>
        </p:spPr>
        <p:txBody>
          <a:bodyPr>
            <a:normAutofit/>
          </a:bodyPr>
          <a:lstStyle/>
          <a:p>
            <a:pPr marL="274320" marR="0" lvl="0" indent="-274320" algn="just" defTabSz="914400" rtl="0" eaLnBrk="1" fontAlgn="auto" latinLnBrk="0" hangingPunct="1">
              <a:lnSpc>
                <a:spcPct val="100000"/>
              </a:lnSpc>
              <a:spcBef>
                <a:spcPts val="600"/>
              </a:spcBef>
              <a:spcAft>
                <a:spcPts val="0"/>
              </a:spcAft>
              <a:buClr>
                <a:schemeClr val="tx2"/>
              </a:buClr>
              <a:buSzPct val="73000"/>
              <a:buFont typeface="Wingdings 2"/>
              <a:buChar char=""/>
              <a:tabLst/>
              <a:defRPr/>
            </a:pPr>
            <a:r>
              <a:rPr kumimoji="0" lang="en-US" sz="2000" b="1" i="0" u="none" strike="noStrike" kern="1200" cap="none" spc="0" normalizeH="0" baseline="0" noProof="0" dirty="0" smtClean="0">
                <a:ln>
                  <a:noFill/>
                </a:ln>
                <a:solidFill>
                  <a:schemeClr val="accent2"/>
                </a:solidFill>
                <a:effectLst/>
                <a:uLnTx/>
                <a:uFillTx/>
                <a:latin typeface="Times New Roman" pitchFamily="18" charset="0"/>
                <a:cs typeface="Times New Roman" pitchFamily="18" charset="0"/>
              </a:rPr>
              <a:t>ATX-12V connector</a:t>
            </a:r>
          </a:p>
          <a:p>
            <a:pPr marL="274320" marR="0" lvl="0" indent="-274320" algn="just" defTabSz="914400" rtl="0" eaLnBrk="1" fontAlgn="auto" latinLnBrk="0" hangingPunct="1">
              <a:lnSpc>
                <a:spcPct val="100000"/>
              </a:lnSpc>
              <a:spcBef>
                <a:spcPts val="600"/>
              </a:spcBef>
              <a:spcAft>
                <a:spcPts val="0"/>
              </a:spcAft>
              <a:buClr>
                <a:schemeClr val="tx2"/>
              </a:buClr>
              <a:buSzPct val="73000"/>
              <a:tabLst/>
              <a:defRPr/>
            </a:pP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Latest SMPS power supplies are accompanied by an extra 4-pin connector which supplies 12 volts to energize the central processing unit and other components of the motherboard.</a:t>
            </a:r>
            <a:endParaRPr kumimoji="0" lang="en-IN"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3" name="Picture 2">
            <a:extLst>
              <a:ext uri="{FF2B5EF4-FFF2-40B4-BE49-F238E27FC236}">
                <a16:creationId xmlns="" xmlns:a16="http://schemas.microsoft.com/office/drawing/2014/main" id="{164B38F6-0B16-4624-86EF-B046C7BF96AE}"/>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629025" y="1684083"/>
            <a:ext cx="2153987" cy="2021142"/>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 xmlns:a16="http://schemas.microsoft.com/office/drawing/2014/main" id="{10BA688B-9AD8-4178-8080-B60858B6C606}"/>
              </a:ext>
            </a:extLst>
          </p:cNvPr>
          <p:cNvSpPr txBox="1">
            <a:spLocks/>
          </p:cNvSpPr>
          <p:nvPr/>
        </p:nvSpPr>
        <p:spPr>
          <a:xfrm>
            <a:off x="609600" y="533400"/>
            <a:ext cx="9358544" cy="3766429"/>
          </a:xfrm>
          <a:prstGeom prst="rect">
            <a:avLst/>
          </a:prstGeom>
        </p:spPr>
        <p:txBody>
          <a:bodyPr>
            <a:normAutofit/>
          </a:bodyPr>
          <a:lstStyle/>
          <a:p>
            <a:pPr marL="274320" marR="0" lvl="0" indent="-274320" algn="just" defTabSz="914400" rtl="0" eaLnBrk="1" fontAlgn="auto" latinLnBrk="0" hangingPunct="1">
              <a:lnSpc>
                <a:spcPct val="100000"/>
              </a:lnSpc>
              <a:spcBef>
                <a:spcPts val="600"/>
              </a:spcBef>
              <a:spcAft>
                <a:spcPts val="0"/>
              </a:spcAft>
              <a:buClr>
                <a:schemeClr val="tx2"/>
              </a:buClr>
              <a:buSzPct val="73000"/>
              <a:buFont typeface="Wingdings 2"/>
              <a:buChar char=""/>
              <a:tabLst/>
              <a:defRPr/>
            </a:pPr>
            <a:r>
              <a:rPr kumimoji="0" lang="en-US" sz="2000" b="1" i="0" u="none" strike="noStrike" kern="1200" cap="none" spc="0" normalizeH="0" baseline="0" noProof="0" dirty="0" smtClean="0">
                <a:ln>
                  <a:noFill/>
                </a:ln>
                <a:solidFill>
                  <a:schemeClr val="accent2"/>
                </a:solidFill>
                <a:effectLst/>
                <a:uLnTx/>
                <a:uFillTx/>
                <a:latin typeface="Times New Roman" pitchFamily="18" charset="0"/>
                <a:cs typeface="Times New Roman" pitchFamily="18" charset="0"/>
              </a:rPr>
              <a:t>AT Connectors</a:t>
            </a:r>
          </a:p>
          <a:p>
            <a:pPr marL="0" marR="0" lvl="0" indent="0" algn="just" defTabSz="914400" rtl="0" eaLnBrk="1" fontAlgn="auto" latinLnBrk="0" hangingPunct="1">
              <a:lnSpc>
                <a:spcPct val="100000"/>
              </a:lnSpc>
              <a:spcBef>
                <a:spcPts val="600"/>
              </a:spcBef>
              <a:spcAft>
                <a:spcPts val="0"/>
              </a:spcAft>
              <a:buClr>
                <a:schemeClr val="tx2"/>
              </a:buClr>
              <a:buSzPct val="73000"/>
              <a:buFont typeface="Wingdings 2"/>
              <a:buNone/>
              <a:tabLst/>
              <a:defRPr/>
            </a:pP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Earlier motherboards used to support AT connectors( 6-pin each) also called P8 and P9 connectors to supply power to these motherboards(upto 486 boards).</a:t>
            </a:r>
          </a:p>
          <a:p>
            <a:pPr marL="0" marR="0" lvl="0" indent="0" algn="just" defTabSz="914400" rtl="0" eaLnBrk="1" fontAlgn="auto" latinLnBrk="0" hangingPunct="1">
              <a:lnSpc>
                <a:spcPct val="100000"/>
              </a:lnSpc>
              <a:spcBef>
                <a:spcPts val="600"/>
              </a:spcBef>
              <a:spcAft>
                <a:spcPts val="0"/>
              </a:spcAft>
              <a:buClr>
                <a:schemeClr val="tx2"/>
              </a:buClr>
              <a:buSzPct val="73000"/>
              <a:buFont typeface="Wingdings 2"/>
              <a:buNone/>
              <a:tabLst/>
              <a:defRPr/>
            </a:pPr>
            <a:endParaRPr kumimoji="0" lang="en-IN"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3" name="Picture 12">
            <a:extLst>
              <a:ext uri="{FF2B5EF4-FFF2-40B4-BE49-F238E27FC236}">
                <a16:creationId xmlns="" xmlns:a16="http://schemas.microsoft.com/office/drawing/2014/main" id="{A6422ADC-01AF-4AA4-BD17-847E991E56A8}"/>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448407" y="2013830"/>
            <a:ext cx="2636329" cy="194122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4">
            <a:extLst>
              <a:ext uri="{FF2B5EF4-FFF2-40B4-BE49-F238E27FC236}">
                <a16:creationId xmlns="" xmlns:a16="http://schemas.microsoft.com/office/drawing/2014/main" id="{40C3EF69-49F1-450F-905F-94B8096C41C4}"/>
              </a:ext>
            </a:extLst>
          </p:cNvPr>
          <p:cNvGraphicFramePr>
            <a:graphicFrameLocks/>
          </p:cNvGraphicFramePr>
          <p:nvPr>
            <p:extLst>
              <p:ext uri="{D42A27DB-BD31-4B8C-83A1-F6EECF244321}">
                <p14:modId xmlns="" xmlns:p14="http://schemas.microsoft.com/office/powerpoint/2010/main" val="1123557696"/>
              </p:ext>
            </p:extLst>
          </p:nvPr>
        </p:nvGraphicFramePr>
        <p:xfrm>
          <a:off x="1143000" y="1143000"/>
          <a:ext cx="8087436" cy="2937899"/>
        </p:xfrm>
        <a:graphic>
          <a:graphicData uri="http://schemas.openxmlformats.org/drawingml/2006/table">
            <a:tbl>
              <a:tblPr firstRow="1" bandRow="1">
                <a:tableStyleId>{073A0DAA-6AF3-43AB-8588-CEC1D06C72B9}</a:tableStyleId>
              </a:tblPr>
              <a:tblGrid>
                <a:gridCol w="4252415">
                  <a:extLst>
                    <a:ext uri="{9D8B030D-6E8A-4147-A177-3AD203B41FA5}">
                      <a16:colId xmlns="" xmlns:a16="http://schemas.microsoft.com/office/drawing/2014/main" val="3753195682"/>
                    </a:ext>
                  </a:extLst>
                </a:gridCol>
                <a:gridCol w="3835021">
                  <a:extLst>
                    <a:ext uri="{9D8B030D-6E8A-4147-A177-3AD203B41FA5}">
                      <a16:colId xmlns="" xmlns:a16="http://schemas.microsoft.com/office/drawing/2014/main" val="3434058085"/>
                    </a:ext>
                  </a:extLst>
                </a:gridCol>
              </a:tblGrid>
              <a:tr h="712859">
                <a:tc>
                  <a:txBody>
                    <a:bodyPr/>
                    <a:lstStyle/>
                    <a:p>
                      <a:r>
                        <a:rPr lang="en-US" dirty="0"/>
                        <a:t>                          </a:t>
                      </a:r>
                    </a:p>
                    <a:p>
                      <a:r>
                        <a:rPr lang="en-US" dirty="0"/>
                        <a:t>                        </a:t>
                      </a:r>
                      <a:r>
                        <a:rPr lang="en-US" sz="2000" dirty="0"/>
                        <a:t> Wire </a:t>
                      </a:r>
                      <a:r>
                        <a:rPr lang="en-US" sz="2000" dirty="0" smtClean="0"/>
                        <a:t>Color</a:t>
                      </a:r>
                      <a:endParaRPr lang="en-IN" sz="2000" dirty="0"/>
                    </a:p>
                  </a:txBody>
                  <a:tcPr/>
                </a:tc>
                <a:tc>
                  <a:txBody>
                    <a:bodyPr/>
                    <a:lstStyle/>
                    <a:p>
                      <a:endParaRPr lang="en-US" dirty="0"/>
                    </a:p>
                    <a:p>
                      <a:r>
                        <a:rPr lang="en-IN" dirty="0"/>
                        <a:t>                        DC Voltage</a:t>
                      </a:r>
                    </a:p>
                  </a:txBody>
                  <a:tcPr/>
                </a:tc>
                <a:extLst>
                  <a:ext uri="{0D108BD9-81ED-4DB2-BD59-A6C34878D82A}">
                    <a16:rowId xmlns="" xmlns:a16="http://schemas.microsoft.com/office/drawing/2014/main" val="776419579"/>
                  </a:ext>
                </a:extLst>
              </a:tr>
              <a:tr h="370840">
                <a:tc>
                  <a:txBody>
                    <a:bodyPr/>
                    <a:lstStyle/>
                    <a:p>
                      <a:r>
                        <a:rPr lang="en-US" dirty="0"/>
                        <a:t>Red</a:t>
                      </a:r>
                      <a:endParaRPr lang="en-IN" dirty="0"/>
                    </a:p>
                  </a:txBody>
                  <a:tcPr/>
                </a:tc>
                <a:tc>
                  <a:txBody>
                    <a:bodyPr/>
                    <a:lstStyle/>
                    <a:p>
                      <a:r>
                        <a:rPr lang="en-US" dirty="0"/>
                        <a:t>+5 V</a:t>
                      </a:r>
                      <a:endParaRPr lang="en-IN" dirty="0"/>
                    </a:p>
                  </a:txBody>
                  <a:tcPr/>
                </a:tc>
                <a:extLst>
                  <a:ext uri="{0D108BD9-81ED-4DB2-BD59-A6C34878D82A}">
                    <a16:rowId xmlns="" xmlns:a16="http://schemas.microsoft.com/office/drawing/2014/main" val="1435622472"/>
                  </a:ext>
                </a:extLst>
              </a:tr>
              <a:tr h="370840">
                <a:tc>
                  <a:txBody>
                    <a:bodyPr/>
                    <a:lstStyle/>
                    <a:p>
                      <a:r>
                        <a:rPr lang="en-US" dirty="0"/>
                        <a:t>White</a:t>
                      </a:r>
                      <a:endParaRPr lang="en-IN" dirty="0"/>
                    </a:p>
                  </a:txBody>
                  <a:tcPr/>
                </a:tc>
                <a:tc>
                  <a:txBody>
                    <a:bodyPr/>
                    <a:lstStyle/>
                    <a:p>
                      <a:r>
                        <a:rPr lang="en-US" dirty="0"/>
                        <a:t>-5V</a:t>
                      </a:r>
                      <a:endParaRPr lang="en-IN" dirty="0"/>
                    </a:p>
                  </a:txBody>
                  <a:tcPr/>
                </a:tc>
                <a:extLst>
                  <a:ext uri="{0D108BD9-81ED-4DB2-BD59-A6C34878D82A}">
                    <a16:rowId xmlns="" xmlns:a16="http://schemas.microsoft.com/office/drawing/2014/main" val="991090105"/>
                  </a:ext>
                </a:extLst>
              </a:tr>
              <a:tr h="370840">
                <a:tc>
                  <a:txBody>
                    <a:bodyPr/>
                    <a:lstStyle/>
                    <a:p>
                      <a:r>
                        <a:rPr lang="en-US" dirty="0"/>
                        <a:t>Black</a:t>
                      </a:r>
                      <a:endParaRPr lang="en-IN" dirty="0"/>
                    </a:p>
                  </a:txBody>
                  <a:tcPr/>
                </a:tc>
                <a:tc>
                  <a:txBody>
                    <a:bodyPr/>
                    <a:lstStyle/>
                    <a:p>
                      <a:r>
                        <a:rPr lang="en-US" dirty="0"/>
                        <a:t>Ground or OV</a:t>
                      </a:r>
                      <a:endParaRPr lang="en-IN" dirty="0"/>
                    </a:p>
                  </a:txBody>
                  <a:tcPr/>
                </a:tc>
                <a:extLst>
                  <a:ext uri="{0D108BD9-81ED-4DB2-BD59-A6C34878D82A}">
                    <a16:rowId xmlns="" xmlns:a16="http://schemas.microsoft.com/office/drawing/2014/main" val="3069889647"/>
                  </a:ext>
                </a:extLst>
              </a:tr>
              <a:tr h="370840">
                <a:tc>
                  <a:txBody>
                    <a:bodyPr/>
                    <a:lstStyle/>
                    <a:p>
                      <a:r>
                        <a:rPr lang="en-US" dirty="0"/>
                        <a:t>Blue</a:t>
                      </a:r>
                      <a:endParaRPr lang="en-IN" dirty="0"/>
                    </a:p>
                  </a:txBody>
                  <a:tcPr/>
                </a:tc>
                <a:tc>
                  <a:txBody>
                    <a:bodyPr/>
                    <a:lstStyle/>
                    <a:p>
                      <a:r>
                        <a:rPr lang="en-US" dirty="0"/>
                        <a:t>-12 V</a:t>
                      </a:r>
                      <a:endParaRPr lang="en-IN" dirty="0"/>
                    </a:p>
                  </a:txBody>
                  <a:tcPr/>
                </a:tc>
                <a:extLst>
                  <a:ext uri="{0D108BD9-81ED-4DB2-BD59-A6C34878D82A}">
                    <a16:rowId xmlns="" xmlns:a16="http://schemas.microsoft.com/office/drawing/2014/main" val="1223869273"/>
                  </a:ext>
                </a:extLst>
              </a:tr>
              <a:tr h="370840">
                <a:tc>
                  <a:txBody>
                    <a:bodyPr/>
                    <a:lstStyle/>
                    <a:p>
                      <a:r>
                        <a:rPr lang="en-US" dirty="0"/>
                        <a:t>Yellow</a:t>
                      </a:r>
                      <a:endParaRPr lang="en-IN" dirty="0"/>
                    </a:p>
                  </a:txBody>
                  <a:tcPr/>
                </a:tc>
                <a:tc>
                  <a:txBody>
                    <a:bodyPr/>
                    <a:lstStyle/>
                    <a:p>
                      <a:r>
                        <a:rPr lang="en-US" dirty="0"/>
                        <a:t>+12V</a:t>
                      </a:r>
                      <a:endParaRPr lang="en-IN" dirty="0"/>
                    </a:p>
                  </a:txBody>
                  <a:tcPr/>
                </a:tc>
                <a:extLst>
                  <a:ext uri="{0D108BD9-81ED-4DB2-BD59-A6C34878D82A}">
                    <a16:rowId xmlns="" xmlns:a16="http://schemas.microsoft.com/office/drawing/2014/main" val="477613952"/>
                  </a:ext>
                </a:extLst>
              </a:tr>
              <a:tr h="370840">
                <a:tc>
                  <a:txBody>
                    <a:bodyPr/>
                    <a:lstStyle/>
                    <a:p>
                      <a:r>
                        <a:rPr lang="en-US" dirty="0"/>
                        <a:t>Orange</a:t>
                      </a:r>
                      <a:endParaRPr lang="en-IN" dirty="0"/>
                    </a:p>
                  </a:txBody>
                  <a:tcPr/>
                </a:tc>
                <a:tc>
                  <a:txBody>
                    <a:bodyPr/>
                    <a:lstStyle/>
                    <a:p>
                      <a:r>
                        <a:rPr lang="en-US" dirty="0"/>
                        <a:t>+5 V(PG)</a:t>
                      </a:r>
                      <a:endParaRPr lang="en-IN" dirty="0"/>
                    </a:p>
                  </a:txBody>
                  <a:tcPr/>
                </a:tc>
                <a:extLst>
                  <a:ext uri="{0D108BD9-81ED-4DB2-BD59-A6C34878D82A}">
                    <a16:rowId xmlns="" xmlns:a16="http://schemas.microsoft.com/office/drawing/2014/main" val="1810677201"/>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 xmlns:a16="http://schemas.microsoft.com/office/drawing/2014/main" id="{733B1017-0921-42C9-83DE-DD9A27DAD1DB}"/>
              </a:ext>
            </a:extLst>
          </p:cNvPr>
          <p:cNvSpPr txBox="1">
            <a:spLocks/>
          </p:cNvSpPr>
          <p:nvPr/>
        </p:nvSpPr>
        <p:spPr>
          <a:xfrm>
            <a:off x="533400" y="685800"/>
            <a:ext cx="9067800" cy="5638800"/>
          </a:xfrm>
          <a:prstGeom prst="rect">
            <a:avLst/>
          </a:prstGeom>
        </p:spPr>
        <p:txBody>
          <a:bodyPr>
            <a:normAutofit/>
          </a:bodyPr>
          <a:lstStyle/>
          <a:p>
            <a:pPr marL="274320" marR="0" lvl="0" indent="-274320" algn="l" defTabSz="914400" rtl="0" eaLnBrk="1" fontAlgn="auto" latinLnBrk="0" hangingPunct="1">
              <a:lnSpc>
                <a:spcPct val="100000"/>
              </a:lnSpc>
              <a:spcBef>
                <a:spcPts val="600"/>
              </a:spcBef>
              <a:spcAft>
                <a:spcPts val="0"/>
              </a:spcAft>
              <a:buClr>
                <a:schemeClr val="tx2"/>
              </a:buClr>
              <a:buSzPct val="73000"/>
              <a:buFont typeface="Wingdings 2"/>
              <a:buChar char=""/>
              <a:tabLst/>
              <a:defRPr/>
            </a:pPr>
            <a:r>
              <a:rPr kumimoji="0" lang="en-US" sz="20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rPr>
              <a:t>4-PIN connectors</a:t>
            </a:r>
          </a:p>
          <a:p>
            <a:pPr marL="0" marR="0" lvl="0" indent="0" algn="just" defTabSz="914400" rtl="0" eaLnBrk="1" fontAlgn="auto" latinLnBrk="0" hangingPunct="1">
              <a:lnSpc>
                <a:spcPct val="100000"/>
              </a:lnSpc>
              <a:spcBef>
                <a:spcPts val="600"/>
              </a:spcBef>
              <a:spcAft>
                <a:spcPts val="0"/>
              </a:spcAft>
              <a:buClr>
                <a:schemeClr val="tx2"/>
              </a:buClr>
              <a:buSzPct val="73000"/>
              <a:buFont typeface="Wingdings 2"/>
              <a:buNone/>
              <a:tabLst/>
              <a:defRPr/>
            </a:pPr>
            <a:r>
              <a:rPr kumimoji="0" lang="en-US" sz="2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There are multiple 4-pin </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connectors</a:t>
            </a: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that draw out from the SPMS unit. These connectors are used to supply DC power to various peripherals of computer like a floppy disk drive, hard disk drive or  DVD-writers.</a:t>
            </a:r>
          </a:p>
          <a:p>
            <a:pPr marL="0" marR="0" lvl="0" indent="0" algn="l" defTabSz="914400" rtl="0" eaLnBrk="1" fontAlgn="auto" latinLnBrk="0" hangingPunct="1">
              <a:lnSpc>
                <a:spcPct val="100000"/>
              </a:lnSpc>
              <a:spcBef>
                <a:spcPts val="600"/>
              </a:spcBef>
              <a:spcAft>
                <a:spcPts val="0"/>
              </a:spcAft>
              <a:buClr>
                <a:schemeClr val="tx2"/>
              </a:buClr>
              <a:buSzPct val="73000"/>
              <a:buFont typeface="Wingdings 2"/>
              <a:buNone/>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hlinkClick r:id="rId2">
                  <a:extLst>
                    <a:ext uri="{A12FA001-AC4F-418D-AE19-62706E023703}">
                      <ahyp:hlinkClr xmlns="" xmlns:ahyp="http://schemas.microsoft.com/office/drawing/2018/hyperlinkcolor" val="tx"/>
                    </a:ext>
                  </a:extLst>
                </a:hlinkClick>
              </a:rPr>
              <a:t/>
            </a:r>
            <a:b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hlinkClick r:id="rId2">
                  <a:extLst>
                    <a:ext uri="{A12FA001-AC4F-418D-AE19-62706E023703}">
                      <ahyp:hlinkClr xmlns="" xmlns:ahyp="http://schemas.microsoft.com/office/drawing/2018/hyperlinkcolor" val="tx"/>
                    </a:ext>
                  </a:extLst>
                </a:hlinkClick>
              </a:rPr>
            </a:br>
            <a:endParaRPr kumimoji="0" lang="en-IN"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3" name="Picture 2" descr="SMPS connector-4pin">
            <a:extLst>
              <a:ext uri="{FF2B5EF4-FFF2-40B4-BE49-F238E27FC236}">
                <a16:creationId xmlns="" xmlns:a16="http://schemas.microsoft.com/office/drawing/2014/main" id="{6439D493-5721-4C0A-B2E4-47E2D2B67376}"/>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581400" y="2362200"/>
            <a:ext cx="3657600" cy="3214217"/>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4">
            <a:extLst>
              <a:ext uri="{FF2B5EF4-FFF2-40B4-BE49-F238E27FC236}">
                <a16:creationId xmlns="" xmlns:a16="http://schemas.microsoft.com/office/drawing/2014/main" id="{A5BD3B6E-05AF-4308-A208-9DC2EEB9DD7E}"/>
              </a:ext>
            </a:extLst>
          </p:cNvPr>
          <p:cNvGraphicFramePr>
            <a:graphicFrameLocks/>
          </p:cNvGraphicFramePr>
          <p:nvPr>
            <p:extLst>
              <p:ext uri="{D42A27DB-BD31-4B8C-83A1-F6EECF244321}">
                <p14:modId xmlns="" xmlns:p14="http://schemas.microsoft.com/office/powerpoint/2010/main" val="2170087064"/>
              </p:ext>
            </p:extLst>
          </p:nvPr>
        </p:nvGraphicFramePr>
        <p:xfrm>
          <a:off x="685800" y="1066800"/>
          <a:ext cx="7848600" cy="2103120"/>
        </p:xfrm>
        <a:graphic>
          <a:graphicData uri="http://schemas.openxmlformats.org/drawingml/2006/table">
            <a:tbl>
              <a:tblPr firstRow="1" bandRow="1">
                <a:tableStyleId>{073A0DAA-6AF3-43AB-8588-CEC1D06C72B9}</a:tableStyleId>
              </a:tblPr>
              <a:tblGrid>
                <a:gridCol w="2616200">
                  <a:extLst>
                    <a:ext uri="{9D8B030D-6E8A-4147-A177-3AD203B41FA5}">
                      <a16:colId xmlns="" xmlns:a16="http://schemas.microsoft.com/office/drawing/2014/main" val="3363706691"/>
                    </a:ext>
                  </a:extLst>
                </a:gridCol>
                <a:gridCol w="2616200">
                  <a:extLst>
                    <a:ext uri="{9D8B030D-6E8A-4147-A177-3AD203B41FA5}">
                      <a16:colId xmlns="" xmlns:a16="http://schemas.microsoft.com/office/drawing/2014/main" val="1004067855"/>
                    </a:ext>
                  </a:extLst>
                </a:gridCol>
                <a:gridCol w="2616200">
                  <a:extLst>
                    <a:ext uri="{9D8B030D-6E8A-4147-A177-3AD203B41FA5}">
                      <a16:colId xmlns="" xmlns:a16="http://schemas.microsoft.com/office/drawing/2014/main" val="4196535024"/>
                    </a:ext>
                  </a:extLst>
                </a:gridCol>
              </a:tblGrid>
              <a:tr h="400886">
                <a:tc>
                  <a:txBody>
                    <a:bodyPr/>
                    <a:lstStyle/>
                    <a:p>
                      <a:endParaRPr lang="en-US" dirty="0"/>
                    </a:p>
                    <a:p>
                      <a:r>
                        <a:rPr lang="en-IN" dirty="0"/>
                        <a:t>               Wire colour</a:t>
                      </a:r>
                    </a:p>
                  </a:txBody>
                  <a:tcPr marL="94090" marR="94090"/>
                </a:tc>
                <a:tc>
                  <a:txBody>
                    <a:bodyPr/>
                    <a:lstStyle/>
                    <a:p>
                      <a:endParaRPr lang="en-US" dirty="0"/>
                    </a:p>
                    <a:p>
                      <a:r>
                        <a:rPr lang="en-IN" dirty="0"/>
                        <a:t>               DC Voltage</a:t>
                      </a:r>
                    </a:p>
                  </a:txBody>
                  <a:tcPr marL="94090" marR="94090"/>
                </a:tc>
                <a:tc>
                  <a:txBody>
                    <a:bodyPr/>
                    <a:lstStyle/>
                    <a:p>
                      <a:endParaRPr lang="en-US" dirty="0"/>
                    </a:p>
                    <a:p>
                      <a:r>
                        <a:rPr lang="en-IN" dirty="0"/>
                        <a:t>      Used For</a:t>
                      </a:r>
                    </a:p>
                  </a:txBody>
                  <a:tcPr marL="94090" marR="94090"/>
                </a:tc>
                <a:extLst>
                  <a:ext uri="{0D108BD9-81ED-4DB2-BD59-A6C34878D82A}">
                    <a16:rowId xmlns="" xmlns:a16="http://schemas.microsoft.com/office/drawing/2014/main" val="3465064140"/>
                  </a:ext>
                </a:extLst>
              </a:tr>
              <a:tr h="208547">
                <a:tc>
                  <a:txBody>
                    <a:bodyPr/>
                    <a:lstStyle/>
                    <a:p>
                      <a:r>
                        <a:rPr lang="en-US" dirty="0"/>
                        <a:t>Yellow</a:t>
                      </a:r>
                      <a:endParaRPr lang="en-IN" dirty="0"/>
                    </a:p>
                  </a:txBody>
                  <a:tcPr marL="94090" marR="94090"/>
                </a:tc>
                <a:tc>
                  <a:txBody>
                    <a:bodyPr/>
                    <a:lstStyle/>
                    <a:p>
                      <a:r>
                        <a:rPr lang="en-US" dirty="0"/>
                        <a:t>+12V</a:t>
                      </a:r>
                      <a:endParaRPr lang="en-IN" dirty="0"/>
                    </a:p>
                  </a:txBody>
                  <a:tcPr marL="94090" marR="94090"/>
                </a:tc>
                <a:tc>
                  <a:txBody>
                    <a:bodyPr/>
                    <a:lstStyle/>
                    <a:p>
                      <a:r>
                        <a:rPr lang="en-US" dirty="0"/>
                        <a:t>Motors</a:t>
                      </a:r>
                      <a:endParaRPr lang="en-IN" dirty="0"/>
                    </a:p>
                  </a:txBody>
                  <a:tcPr marL="94090" marR="94090"/>
                </a:tc>
                <a:extLst>
                  <a:ext uri="{0D108BD9-81ED-4DB2-BD59-A6C34878D82A}">
                    <a16:rowId xmlns="" xmlns:a16="http://schemas.microsoft.com/office/drawing/2014/main" val="654981865"/>
                  </a:ext>
                </a:extLst>
              </a:tr>
              <a:tr h="208547">
                <a:tc>
                  <a:txBody>
                    <a:bodyPr/>
                    <a:lstStyle/>
                    <a:p>
                      <a:r>
                        <a:rPr lang="en-US" dirty="0"/>
                        <a:t>Black</a:t>
                      </a:r>
                      <a:endParaRPr lang="en-IN" dirty="0"/>
                    </a:p>
                  </a:txBody>
                  <a:tcPr marL="94090" marR="94090"/>
                </a:tc>
                <a:tc>
                  <a:txBody>
                    <a:bodyPr/>
                    <a:lstStyle/>
                    <a:p>
                      <a:r>
                        <a:rPr lang="en-US" dirty="0"/>
                        <a:t>GND</a:t>
                      </a:r>
                      <a:endParaRPr lang="en-IN" dirty="0"/>
                    </a:p>
                  </a:txBody>
                  <a:tcPr marL="94090" marR="94090"/>
                </a:tc>
                <a:tc>
                  <a:txBody>
                    <a:bodyPr/>
                    <a:lstStyle/>
                    <a:p>
                      <a:endParaRPr lang="en-IN" dirty="0"/>
                    </a:p>
                  </a:txBody>
                  <a:tcPr marL="94090" marR="94090"/>
                </a:tc>
                <a:extLst>
                  <a:ext uri="{0D108BD9-81ED-4DB2-BD59-A6C34878D82A}">
                    <a16:rowId xmlns="" xmlns:a16="http://schemas.microsoft.com/office/drawing/2014/main" val="1057513749"/>
                  </a:ext>
                </a:extLst>
              </a:tr>
              <a:tr h="208547">
                <a:tc>
                  <a:txBody>
                    <a:bodyPr/>
                    <a:lstStyle/>
                    <a:p>
                      <a:r>
                        <a:rPr lang="en-US" dirty="0"/>
                        <a:t>Black</a:t>
                      </a:r>
                      <a:endParaRPr lang="en-IN" dirty="0"/>
                    </a:p>
                  </a:txBody>
                  <a:tcPr marL="94090" marR="94090"/>
                </a:tc>
                <a:tc>
                  <a:txBody>
                    <a:bodyPr/>
                    <a:lstStyle/>
                    <a:p>
                      <a:r>
                        <a:rPr lang="en-US" dirty="0"/>
                        <a:t>GND</a:t>
                      </a:r>
                      <a:endParaRPr lang="en-IN" dirty="0"/>
                    </a:p>
                  </a:txBody>
                  <a:tcPr marL="94090" marR="94090"/>
                </a:tc>
                <a:tc>
                  <a:txBody>
                    <a:bodyPr/>
                    <a:lstStyle/>
                    <a:p>
                      <a:endParaRPr lang="en-IN" dirty="0"/>
                    </a:p>
                  </a:txBody>
                  <a:tcPr marL="94090" marR="94090"/>
                </a:tc>
                <a:extLst>
                  <a:ext uri="{0D108BD9-81ED-4DB2-BD59-A6C34878D82A}">
                    <a16:rowId xmlns="" xmlns:a16="http://schemas.microsoft.com/office/drawing/2014/main" val="2579664648"/>
                  </a:ext>
                </a:extLst>
              </a:tr>
              <a:tr h="208547">
                <a:tc>
                  <a:txBody>
                    <a:bodyPr/>
                    <a:lstStyle/>
                    <a:p>
                      <a:r>
                        <a:rPr lang="en-US" dirty="0"/>
                        <a:t>Red</a:t>
                      </a:r>
                      <a:endParaRPr lang="en-IN" dirty="0"/>
                    </a:p>
                  </a:txBody>
                  <a:tcPr marL="94090" marR="94090"/>
                </a:tc>
                <a:tc>
                  <a:txBody>
                    <a:bodyPr/>
                    <a:lstStyle/>
                    <a:p>
                      <a:r>
                        <a:rPr lang="en-US" dirty="0"/>
                        <a:t>+5V</a:t>
                      </a:r>
                      <a:endParaRPr lang="en-IN" dirty="0"/>
                    </a:p>
                  </a:txBody>
                  <a:tcPr marL="94090" marR="94090"/>
                </a:tc>
                <a:tc>
                  <a:txBody>
                    <a:bodyPr/>
                    <a:lstStyle/>
                    <a:p>
                      <a:r>
                        <a:rPr lang="en-US" dirty="0"/>
                        <a:t>Logic circuit</a:t>
                      </a:r>
                      <a:endParaRPr lang="en-IN" dirty="0"/>
                    </a:p>
                  </a:txBody>
                  <a:tcPr marL="94090" marR="94090"/>
                </a:tc>
                <a:extLst>
                  <a:ext uri="{0D108BD9-81ED-4DB2-BD59-A6C34878D82A}">
                    <a16:rowId xmlns="" xmlns:a16="http://schemas.microsoft.com/office/drawing/2014/main" val="3085390852"/>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 xmlns:a16="http://schemas.microsoft.com/office/drawing/2014/main" id="{646EB259-B311-47FA-B950-D5A59891CB3F}"/>
              </a:ext>
            </a:extLst>
          </p:cNvPr>
          <p:cNvSpPr txBox="1">
            <a:spLocks/>
          </p:cNvSpPr>
          <p:nvPr/>
        </p:nvSpPr>
        <p:spPr>
          <a:xfrm>
            <a:off x="381000" y="609600"/>
            <a:ext cx="34055827" cy="15538174"/>
          </a:xfrm>
          <a:prstGeom prst="rect">
            <a:avLst/>
          </a:prstGeom>
        </p:spPr>
        <p:txBody>
          <a:bodyPr/>
          <a:lstStyle/>
          <a:p>
            <a:pPr marL="274320" marR="0" lvl="0" indent="-274320" algn="l" defTabSz="914400" rtl="0" eaLnBrk="1" fontAlgn="auto" latinLnBrk="0" hangingPunct="1">
              <a:lnSpc>
                <a:spcPct val="100000"/>
              </a:lnSpc>
              <a:spcBef>
                <a:spcPts val="600"/>
              </a:spcBef>
              <a:spcAft>
                <a:spcPts val="0"/>
              </a:spcAft>
              <a:buClr>
                <a:schemeClr val="tx2"/>
              </a:buClr>
              <a:buSzPct val="73000"/>
              <a:buFont typeface="Wingdings 2"/>
              <a:buChar char=""/>
              <a:tabLst/>
              <a:defRPr/>
            </a:pPr>
            <a:r>
              <a:rPr kumimoji="0" lang="en-US" sz="20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rPr>
              <a:t>SATA-output connector</a:t>
            </a:r>
          </a:p>
          <a:p>
            <a:pPr marL="0" marR="0" lvl="0" indent="0" algn="l" defTabSz="914400" rtl="0" eaLnBrk="1" fontAlgn="auto" latinLnBrk="0" hangingPunct="1">
              <a:lnSpc>
                <a:spcPct val="100000"/>
              </a:lnSpc>
              <a:spcBef>
                <a:spcPts val="600"/>
              </a:spcBef>
              <a:spcAft>
                <a:spcPts val="0"/>
              </a:spcAft>
              <a:buClr>
                <a:schemeClr val="tx2"/>
              </a:buClr>
              <a:buSzPct val="73000"/>
              <a:buFont typeface="Wingdings 2"/>
              <a:buNone/>
              <a:tabLst/>
              <a:defRPr/>
            </a:pPr>
            <a:r>
              <a:rPr kumimoji="0" lang="en-US" sz="2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To feed the power to latest SATA hard drives, these connectors are used.</a:t>
            </a:r>
          </a:p>
          <a:p>
            <a:pPr marL="0" marR="0" lvl="0" indent="0" algn="l" defTabSz="914400" rtl="0" eaLnBrk="1" fontAlgn="auto" latinLnBrk="0" hangingPunct="1">
              <a:lnSpc>
                <a:spcPct val="100000"/>
              </a:lnSpc>
              <a:spcBef>
                <a:spcPts val="600"/>
              </a:spcBef>
              <a:spcAft>
                <a:spcPts val="0"/>
              </a:spcAft>
              <a:buClr>
                <a:schemeClr val="tx2"/>
              </a:buClr>
              <a:buSzPct val="73000"/>
              <a:buFont typeface="Wingdings 2"/>
              <a:buNone/>
              <a:tabLst/>
              <a:defRPr/>
            </a:pPr>
            <a:endPar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600"/>
              </a:spcBef>
              <a:spcAft>
                <a:spcPts val="0"/>
              </a:spcAft>
              <a:buClr>
                <a:schemeClr val="tx2"/>
              </a:buClr>
              <a:buSzPct val="73000"/>
              <a:buFont typeface="Wingdings 2"/>
              <a:buNone/>
              <a:tabLst/>
              <a:defRPr/>
            </a:pPr>
            <a:endParaRPr kumimoji="0" lang="en-IN" sz="26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3" name="Picture 2" descr="sata-connector">
            <a:extLst>
              <a:ext uri="{FF2B5EF4-FFF2-40B4-BE49-F238E27FC236}">
                <a16:creationId xmlns="" xmlns:a16="http://schemas.microsoft.com/office/drawing/2014/main" id="{3487427C-2E36-4A50-A7A0-3C3924D375E7}"/>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276600" y="2057400"/>
            <a:ext cx="3362396" cy="3265227"/>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E0B1F8A-A0AC-A642-BCC3-BFC13A21550B}"/>
              </a:ext>
            </a:extLst>
          </p:cNvPr>
          <p:cNvSpPr txBox="1"/>
          <p:nvPr/>
        </p:nvSpPr>
        <p:spPr>
          <a:xfrm>
            <a:off x="685800" y="1219200"/>
            <a:ext cx="10287000" cy="4401205"/>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pPr algn="ctr"/>
            <a:endParaRPr lang="en-US" sz="2000" b="0" i="0" dirty="0">
              <a:solidFill>
                <a:schemeClr val="tx1">
                  <a:lumMod val="75000"/>
                </a:schemeClr>
              </a:solidFill>
              <a:effectLst/>
              <a:latin typeface="Lucida Calligraphy" panose="02000000000000000000" pitchFamily="2" charset="0"/>
              <a:ea typeface="Lucida Calligraphy" panose="02000000000000000000" pitchFamily="2" charset="0"/>
            </a:endParaRPr>
          </a:p>
          <a:p>
            <a:pPr algn="just"/>
            <a:r>
              <a:rPr lang="en-US" sz="2000" b="0" i="0" dirty="0">
                <a:solidFill>
                  <a:schemeClr val="tx1">
                    <a:lumMod val="75000"/>
                  </a:schemeClr>
                </a:solidFill>
                <a:effectLst/>
                <a:latin typeface="Lucida Calligraphy" panose="02000000000000000000" pitchFamily="2" charset="0"/>
                <a:ea typeface="Lucida Calligraphy" panose="02000000000000000000" pitchFamily="2" charset="0"/>
              </a:rPr>
              <a:t>Computer hardware is the physical components of a computer that we can touch and feel. These are machinery or primary electronic devices that are used to build up the computer or data processing system. Computer hardware consists of interconnected electronic devices that we can use to control a computer’s operation, input and output.</a:t>
            </a:r>
          </a:p>
          <a:p>
            <a:pPr algn="just"/>
            <a:endParaRPr lang="en-US" sz="2000" b="1" i="0" dirty="0">
              <a:solidFill>
                <a:schemeClr val="tx1">
                  <a:lumMod val="75000"/>
                </a:schemeClr>
              </a:solidFill>
              <a:effectLst/>
              <a:latin typeface="Lucida Calligraphy" panose="02000000000000000000" pitchFamily="2" charset="0"/>
              <a:ea typeface="Lucida Calligraphy" panose="02000000000000000000" pitchFamily="2" charset="0"/>
            </a:endParaRPr>
          </a:p>
          <a:p>
            <a:pPr algn="just"/>
            <a:r>
              <a:rPr lang="en-US" sz="2000" b="1" dirty="0">
                <a:solidFill>
                  <a:schemeClr val="tx1">
                    <a:lumMod val="75000"/>
                  </a:schemeClr>
                </a:solidFill>
                <a:latin typeface="Lucida Calligraphy" panose="02000000000000000000" pitchFamily="2" charset="0"/>
                <a:ea typeface="Lucida Calligraphy" panose="02000000000000000000" pitchFamily="2" charset="0"/>
              </a:rPr>
              <a:t>Computer</a:t>
            </a:r>
            <a:r>
              <a:rPr lang="en-US" sz="2000" b="1" i="0" dirty="0">
                <a:solidFill>
                  <a:schemeClr val="tx1">
                    <a:lumMod val="75000"/>
                  </a:schemeClr>
                </a:solidFill>
                <a:effectLst/>
                <a:latin typeface="Lucida Calligraphy" panose="02000000000000000000" pitchFamily="2" charset="0"/>
                <a:ea typeface="Lucida Calligraphy" panose="02000000000000000000" pitchFamily="2" charset="0"/>
              </a:rPr>
              <a:t> hardware examples:</a:t>
            </a:r>
            <a:endParaRPr lang="en-US" sz="2000" b="0" i="0" dirty="0">
              <a:solidFill>
                <a:schemeClr val="tx1">
                  <a:lumMod val="75000"/>
                </a:schemeClr>
              </a:solidFill>
              <a:effectLst/>
              <a:latin typeface="Lucida Calligraphy" panose="02000000000000000000" pitchFamily="2" charset="0"/>
              <a:ea typeface="Lucida Calligraphy" panose="02000000000000000000" pitchFamily="2" charset="0"/>
            </a:endParaRPr>
          </a:p>
          <a:p>
            <a:pPr algn="just"/>
            <a:r>
              <a:rPr lang="en-US" sz="2000" b="0" i="0" dirty="0">
                <a:solidFill>
                  <a:schemeClr val="tx1">
                    <a:lumMod val="75000"/>
                  </a:schemeClr>
                </a:solidFill>
                <a:effectLst/>
                <a:latin typeface="Lucida Calligraphy" panose="02000000000000000000" pitchFamily="2" charset="0"/>
                <a:ea typeface="Lucida Calligraphy" panose="02000000000000000000" pitchFamily="2" charset="0"/>
              </a:rPr>
              <a:t>Few examples of computer hardware are –</a:t>
            </a:r>
          </a:p>
          <a:p>
            <a:pPr algn="just"/>
            <a:r>
              <a:rPr lang="en-US" sz="2000" b="0" i="0" dirty="0">
                <a:solidFill>
                  <a:schemeClr val="tx1">
                    <a:lumMod val="75000"/>
                  </a:schemeClr>
                </a:solidFill>
                <a:effectLst/>
                <a:latin typeface="Lucida Calligraphy" panose="02000000000000000000" pitchFamily="2" charset="0"/>
                <a:ea typeface="Lucida Calligraphy" panose="02000000000000000000" pitchFamily="2" charset="0"/>
              </a:rPr>
              <a:t>Motherboard – it is the circuit board that contains IC sockets and slots.</a:t>
            </a:r>
          </a:p>
          <a:p>
            <a:pPr algn="just"/>
            <a:r>
              <a:rPr lang="en-US" sz="2000" b="0" i="0" dirty="0">
                <a:solidFill>
                  <a:schemeClr val="tx1">
                    <a:lumMod val="75000"/>
                  </a:schemeClr>
                </a:solidFill>
                <a:effectLst/>
                <a:latin typeface="Lucida Calligraphy" panose="02000000000000000000" pitchFamily="2" charset="0"/>
                <a:ea typeface="Lucida Calligraphy" panose="02000000000000000000" pitchFamily="2" charset="0"/>
              </a:rPr>
              <a:t>Central Processing Unit (CPU) – it is the heart of the computer</a:t>
            </a:r>
          </a:p>
          <a:p>
            <a:pPr algn="just"/>
            <a:r>
              <a:rPr lang="en-US" sz="2000" b="0" i="0" dirty="0">
                <a:solidFill>
                  <a:schemeClr val="tx1">
                    <a:lumMod val="75000"/>
                  </a:schemeClr>
                </a:solidFill>
                <a:effectLst/>
                <a:latin typeface="Lucida Calligraphy" panose="02000000000000000000" pitchFamily="2" charset="0"/>
                <a:ea typeface="Lucida Calligraphy" panose="02000000000000000000" pitchFamily="2" charset="0"/>
              </a:rPr>
              <a:t>Peripheral of CPU such as Keyboard, Mouse, Monitor, Printer, Speaker, UPS etc.</a:t>
            </a:r>
          </a:p>
          <a:p>
            <a:pPr algn="just"/>
            <a:r>
              <a:rPr lang="en-US" sz="2000" b="0" i="0" dirty="0">
                <a:solidFill>
                  <a:schemeClr val="tx1">
                    <a:lumMod val="75000"/>
                  </a:schemeClr>
                </a:solidFill>
                <a:effectLst/>
                <a:latin typeface="Lucida Calligraphy" panose="02000000000000000000" pitchFamily="2" charset="0"/>
                <a:ea typeface="Lucida Calligraphy" panose="02000000000000000000" pitchFamily="2" charset="0"/>
              </a:rPr>
              <a:t> </a:t>
            </a:r>
            <a:endParaRPr lang="en-US" sz="2000" dirty="0">
              <a:solidFill>
                <a:schemeClr val="tx1">
                  <a:lumMod val="75000"/>
                </a:schemeClr>
              </a:solidFill>
              <a:latin typeface="Lucida Calligraphy" panose="02000000000000000000" pitchFamily="2" charset="0"/>
              <a:ea typeface="Lucida Calligraphy" panose="02000000000000000000" pitchFamily="2" charset="0"/>
            </a:endParaRPr>
          </a:p>
        </p:txBody>
      </p:sp>
      <p:sp>
        <p:nvSpPr>
          <p:cNvPr id="2" name="Title 1">
            <a:extLst>
              <a:ext uri="{FF2B5EF4-FFF2-40B4-BE49-F238E27FC236}">
                <a16:creationId xmlns="" xmlns:a16="http://schemas.microsoft.com/office/drawing/2014/main" id="{BAC01751-6A6B-4E45-A9B0-D64910F9E1AF}"/>
              </a:ext>
            </a:extLst>
          </p:cNvPr>
          <p:cNvSpPr>
            <a:spLocks noGrp="1"/>
          </p:cNvSpPr>
          <p:nvPr>
            <p:ph type="title"/>
          </p:nvPr>
        </p:nvSpPr>
        <p:spPr>
          <a:xfrm>
            <a:off x="1219200" y="1"/>
            <a:ext cx="9473299" cy="971351"/>
          </a:xfrm>
        </p:spPr>
        <p:txBody>
          <a:bodyPr>
            <a:normAutofit/>
          </a:bodyPr>
          <a:lstStyle/>
          <a:p>
            <a:pPr algn="just"/>
            <a:r>
              <a:rPr lang="en-US" sz="3600" i="1" u="sng" dirty="0">
                <a:solidFill>
                  <a:schemeClr val="accent4">
                    <a:lumMod val="60000"/>
                    <a:lumOff val="40000"/>
                  </a:schemeClr>
                </a:solidFill>
                <a:latin typeface="Algerian" pitchFamily="82" charset="0"/>
                <a:ea typeface="Modern No. 20" panose="02000000000000000000" pitchFamily="2" charset="0"/>
              </a:rPr>
              <a:t>IntroductiOn </a:t>
            </a:r>
            <a:r>
              <a:rPr lang="en-US" sz="3600" i="1" u="sng" dirty="0" smtClean="0">
                <a:solidFill>
                  <a:schemeClr val="accent4">
                    <a:lumMod val="60000"/>
                    <a:lumOff val="40000"/>
                  </a:schemeClr>
                </a:solidFill>
                <a:latin typeface="Algerian" pitchFamily="82" charset="0"/>
                <a:ea typeface="Modern No. 20" panose="02000000000000000000" pitchFamily="2" charset="0"/>
              </a:rPr>
              <a:t> TO  </a:t>
            </a:r>
            <a:r>
              <a:rPr lang="en-US" sz="3600" i="1" u="sng" dirty="0">
                <a:solidFill>
                  <a:schemeClr val="accent4">
                    <a:lumMod val="60000"/>
                    <a:lumOff val="40000"/>
                  </a:schemeClr>
                </a:solidFill>
                <a:latin typeface="Algerian" pitchFamily="82" charset="0"/>
                <a:ea typeface="Modern No. 20" panose="02000000000000000000" pitchFamily="2" charset="0"/>
              </a:rPr>
              <a:t>computer hardware </a:t>
            </a:r>
          </a:p>
        </p:txBody>
      </p:sp>
    </p:spTree>
    <p:extLst>
      <p:ext uri="{BB962C8B-B14F-4D97-AF65-F5344CB8AC3E}">
        <p14:creationId xmlns="" xmlns:p14="http://schemas.microsoft.com/office/powerpoint/2010/main" val="41066802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F1BCC49-0A88-AE43-A154-083D4CB340A1}"/>
              </a:ext>
            </a:extLst>
          </p:cNvPr>
          <p:cNvSpPr txBox="1"/>
          <p:nvPr/>
        </p:nvSpPr>
        <p:spPr>
          <a:xfrm>
            <a:off x="1771769" y="1757029"/>
            <a:ext cx="6096795" cy="923330"/>
          </a:xfrm>
          <a:prstGeom prst="rect">
            <a:avLst/>
          </a:prstGeom>
          <a:noFill/>
        </p:spPr>
        <p:txBody>
          <a:bodyPr wrap="square">
            <a:spAutoFit/>
          </a:bodyPr>
          <a:lstStyle/>
          <a:p>
            <a:pPr algn="l"/>
            <a:r>
              <a:rPr lang="en-US" dirty="0">
                <a:solidFill>
                  <a:srgbClr val="73AD21"/>
                </a:solidFill>
                <a:latin typeface="Roboto" panose="02000000000000000000" pitchFamily="2" charset="0"/>
              </a:rPr>
              <a:t/>
            </a:r>
            <a:br>
              <a:rPr lang="en-US" dirty="0">
                <a:solidFill>
                  <a:srgbClr val="73AD21"/>
                </a:solidFill>
                <a:latin typeface="Roboto" panose="02000000000000000000" pitchFamily="2" charset="0"/>
              </a:rPr>
            </a:br>
            <a:endParaRPr lang="en-US" b="0" i="0" dirty="0">
              <a:solidFill>
                <a:srgbClr val="333333"/>
              </a:solidFill>
              <a:effectLst/>
              <a:latin typeface="Roboto" panose="02000000000000000000" pitchFamily="2" charset="0"/>
            </a:endParaRPr>
          </a:p>
          <a:p>
            <a:pPr algn="l"/>
            <a:endParaRPr lang="en-US" b="0" i="0" dirty="0">
              <a:solidFill>
                <a:srgbClr val="333333"/>
              </a:solidFill>
              <a:effectLst/>
              <a:latin typeface="Roboto" panose="02000000000000000000" pitchFamily="2" charset="0"/>
            </a:endParaRPr>
          </a:p>
        </p:txBody>
      </p:sp>
      <p:pic>
        <p:nvPicPr>
          <p:cNvPr id="9" name="Picture 9">
            <a:extLst>
              <a:ext uri="{FF2B5EF4-FFF2-40B4-BE49-F238E27FC236}">
                <a16:creationId xmlns="" xmlns:a16="http://schemas.microsoft.com/office/drawing/2014/main" id="{854B6434-C89F-EE42-9B00-287C2B09AC85}"/>
              </a:ext>
            </a:extLst>
          </p:cNvPr>
          <p:cNvPicPr>
            <a:picLocks noChangeAspect="1"/>
          </p:cNvPicPr>
          <p:nvPr/>
        </p:nvPicPr>
        <p:blipFill>
          <a:blip r:embed="rId3"/>
          <a:stretch>
            <a:fillRect/>
          </a:stretch>
        </p:blipFill>
        <p:spPr>
          <a:xfrm>
            <a:off x="1600200" y="762000"/>
            <a:ext cx="7619921" cy="5029499"/>
          </a:xfrm>
          <a:prstGeom prst="rect">
            <a:avLst/>
          </a:prstGeom>
        </p:spPr>
      </p:pic>
    </p:spTree>
    <p:extLst>
      <p:ext uri="{BB962C8B-B14F-4D97-AF65-F5344CB8AC3E}">
        <p14:creationId xmlns="" xmlns:p14="http://schemas.microsoft.com/office/powerpoint/2010/main" val="33650987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B70BA60A-3E62-8943-B972-F639B620E6BE}"/>
              </a:ext>
            </a:extLst>
          </p:cNvPr>
          <p:cNvSpPr>
            <a:spLocks noGrp="1"/>
          </p:cNvSpPr>
          <p:nvPr>
            <p:ph type="body" sz="half" idx="2"/>
          </p:nvPr>
        </p:nvSpPr>
        <p:spPr>
          <a:xfrm>
            <a:off x="685800" y="1921600"/>
            <a:ext cx="3124200" cy="1583600"/>
          </a:xfrm>
        </p:spPr>
        <p:txBody>
          <a:bodyPr>
            <a:noAutofit/>
          </a:bodyPr>
          <a:lstStyle/>
          <a:p>
            <a:pPr marL="914400" lvl="1" indent="-457200">
              <a:buFont typeface="+mj-lt"/>
              <a:buAutoNum type="arabicPeriod"/>
            </a:pPr>
            <a:r>
              <a:rPr lang="en-US" sz="2800" b="1" dirty="0">
                <a:solidFill>
                  <a:schemeClr val="accent1"/>
                </a:solidFill>
                <a:latin typeface="Monotype Corsiva" pitchFamily="66" charset="0"/>
              </a:rPr>
              <a:t>Input </a:t>
            </a:r>
            <a:r>
              <a:rPr lang="en-US" sz="2800" b="1" dirty="0" smtClean="0">
                <a:solidFill>
                  <a:schemeClr val="accent1"/>
                </a:solidFill>
                <a:latin typeface="Monotype Corsiva" pitchFamily="66" charset="0"/>
              </a:rPr>
              <a:t> devices</a:t>
            </a:r>
            <a:endParaRPr lang="en-US" sz="2800" b="1" dirty="0">
              <a:solidFill>
                <a:schemeClr val="accent1"/>
              </a:solidFill>
              <a:latin typeface="Monotype Corsiva" pitchFamily="66" charset="0"/>
            </a:endParaRPr>
          </a:p>
          <a:p>
            <a:pPr marL="914400" lvl="1" indent="-457200">
              <a:buFont typeface="+mj-lt"/>
              <a:buAutoNum type="arabicPeriod"/>
            </a:pPr>
            <a:r>
              <a:rPr lang="en-US" sz="2800" b="1" dirty="0">
                <a:solidFill>
                  <a:schemeClr val="accent1"/>
                </a:solidFill>
                <a:latin typeface="Monotype Corsiva" pitchFamily="66" charset="0"/>
              </a:rPr>
              <a:t>Cpu</a:t>
            </a:r>
          </a:p>
          <a:p>
            <a:pPr marL="914400" lvl="1" indent="-457200">
              <a:buFont typeface="+mj-lt"/>
              <a:buAutoNum type="arabicPeriod"/>
            </a:pPr>
            <a:r>
              <a:rPr lang="en-US" sz="2800" b="1" dirty="0">
                <a:solidFill>
                  <a:schemeClr val="accent1"/>
                </a:solidFill>
                <a:latin typeface="Monotype Corsiva" pitchFamily="66" charset="0"/>
              </a:rPr>
              <a:t>Output devices</a:t>
            </a:r>
          </a:p>
        </p:txBody>
      </p:sp>
      <p:sp>
        <p:nvSpPr>
          <p:cNvPr id="2" name="Title 1">
            <a:extLst>
              <a:ext uri="{FF2B5EF4-FFF2-40B4-BE49-F238E27FC236}">
                <a16:creationId xmlns="" xmlns:a16="http://schemas.microsoft.com/office/drawing/2014/main" id="{77354B31-DA88-C643-9C98-66BFEEFA3E3A}"/>
              </a:ext>
            </a:extLst>
          </p:cNvPr>
          <p:cNvSpPr>
            <a:spLocks noGrp="1"/>
          </p:cNvSpPr>
          <p:nvPr>
            <p:ph type="title"/>
          </p:nvPr>
        </p:nvSpPr>
        <p:spPr>
          <a:xfrm>
            <a:off x="2362200" y="304800"/>
            <a:ext cx="5638800" cy="838200"/>
          </a:xfrm>
        </p:spPr>
        <p:txBody>
          <a:bodyPr>
            <a:normAutofit/>
          </a:bodyPr>
          <a:lstStyle/>
          <a:p>
            <a:r>
              <a:rPr lang="en-US" sz="3600" dirty="0">
                <a:solidFill>
                  <a:schemeClr val="tx2">
                    <a:lumMod val="25000"/>
                  </a:schemeClr>
                </a:solidFill>
                <a:latin typeface="Monotype Corsiva" pitchFamily="66" charset="0"/>
              </a:rPr>
              <a:t>Types of computer </a:t>
            </a:r>
            <a:r>
              <a:rPr lang="en-US" sz="3600" dirty="0" smtClean="0">
                <a:solidFill>
                  <a:schemeClr val="tx2">
                    <a:lumMod val="25000"/>
                  </a:schemeClr>
                </a:solidFill>
                <a:latin typeface="Monotype Corsiva" pitchFamily="66" charset="0"/>
              </a:rPr>
              <a:t> hardware</a:t>
            </a:r>
            <a:endParaRPr lang="en-US" sz="3600" dirty="0">
              <a:solidFill>
                <a:schemeClr val="tx2">
                  <a:lumMod val="25000"/>
                </a:schemeClr>
              </a:solidFill>
              <a:latin typeface="Monotype Corsiva" pitchFamily="66" charset="0"/>
            </a:endParaRPr>
          </a:p>
        </p:txBody>
      </p:sp>
      <p:pic>
        <p:nvPicPr>
          <p:cNvPr id="9" name="Picture 9">
            <a:extLst>
              <a:ext uri="{FF2B5EF4-FFF2-40B4-BE49-F238E27FC236}">
                <a16:creationId xmlns="" xmlns:a16="http://schemas.microsoft.com/office/drawing/2014/main" id="{5F003E5A-1D93-9149-A0CE-EC63A866FCCF}"/>
              </a:ext>
            </a:extLst>
          </p:cNvPr>
          <p:cNvPicPr>
            <a:picLocks noChangeAspect="1"/>
          </p:cNvPicPr>
          <p:nvPr/>
        </p:nvPicPr>
        <p:blipFill>
          <a:blip r:embed="rId2"/>
          <a:stretch>
            <a:fillRect/>
          </a:stretch>
        </p:blipFill>
        <p:spPr>
          <a:xfrm>
            <a:off x="4953000" y="1981200"/>
            <a:ext cx="5869352" cy="3733800"/>
          </a:xfrm>
          <a:prstGeom prst="rect">
            <a:avLst/>
          </a:prstGeom>
        </p:spPr>
      </p:pic>
    </p:spTree>
    <p:extLst>
      <p:ext uri="{BB962C8B-B14F-4D97-AF65-F5344CB8AC3E}">
        <p14:creationId xmlns="" xmlns:p14="http://schemas.microsoft.com/office/powerpoint/2010/main" val="2460834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 xmlns:a16="http://schemas.microsoft.com/office/drawing/2014/main" id="{036DF50E-4521-43F7-81A9-CC10D9A9C8C2}"/>
              </a:ext>
            </a:extLst>
          </p:cNvPr>
          <p:cNvSpPr txBox="1">
            <a:spLocks/>
          </p:cNvSpPr>
          <p:nvPr/>
        </p:nvSpPr>
        <p:spPr>
          <a:xfrm>
            <a:off x="609600" y="1371600"/>
            <a:ext cx="10134600" cy="4724400"/>
          </a:xfrm>
          <a:prstGeom prst="rect">
            <a:avLst/>
          </a:prstGeom>
        </p:spPr>
        <p:txBody>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Monotype Corsiva" pitchFamily="66" charset="0"/>
              </a:rPr>
              <a:t>RAM Size :4 GB</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IN" sz="2600" b="0" i="0" u="none" strike="noStrike" kern="1200" cap="none" spc="0" normalizeH="0" baseline="0" noProof="0" dirty="0" smtClean="0">
                <a:ln>
                  <a:noFill/>
                </a:ln>
                <a:solidFill>
                  <a:schemeClr val="tx1"/>
                </a:solidFill>
                <a:effectLst/>
                <a:uLnTx/>
                <a:uFillTx/>
                <a:latin typeface="Monotype Corsiva" pitchFamily="66" charset="0"/>
              </a:rPr>
              <a:t>Memory Technology :DDR4</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IN" sz="2600" b="0" i="0" u="none" strike="noStrike" kern="1200" cap="none" spc="0" normalizeH="0" baseline="0" noProof="0" dirty="0" smtClean="0">
              <a:ln>
                <a:noFill/>
              </a:ln>
              <a:solidFill>
                <a:schemeClr val="tx1"/>
              </a:solidFill>
              <a:effectLst/>
              <a:uLnTx/>
              <a:uFillTx/>
              <a:latin typeface="Monotype Corsiva" pitchFamily="66" charset="0"/>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sz="2600" b="0" i="0" u="none" strike="noStrike" kern="1200" cap="none" spc="0" normalizeH="0" baseline="0" noProof="0" dirty="0" smtClean="0">
              <a:ln>
                <a:noFill/>
              </a:ln>
              <a:solidFill>
                <a:schemeClr val="tx1"/>
              </a:solidFill>
              <a:effectLst/>
              <a:uLnTx/>
              <a:uFillTx/>
              <a:latin typeface="Monotype Corsiva" pitchFamily="66" charset="0"/>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Monotype Corsiva" pitchFamily="66" charset="0"/>
              </a:rPr>
              <a:t>Hard Drive Size:512 GB</a:t>
            </a:r>
            <a:endParaRPr kumimoji="0" lang="en-IN" sz="2600" b="0" i="0" u="none" strike="noStrike" kern="1200" cap="none" spc="0" normalizeH="0" baseline="0" noProof="0" dirty="0" smtClean="0">
              <a:ln>
                <a:noFill/>
              </a:ln>
              <a:solidFill>
                <a:schemeClr val="tx1"/>
              </a:solidFill>
              <a:effectLst/>
              <a:uLnTx/>
              <a:uFillTx/>
              <a:latin typeface="Monotype Corsiva" pitchFamily="66" charset="0"/>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Monotype Corsiva" pitchFamily="66" charset="0"/>
              </a:rPr>
              <a:t>Hard Disk Description: SSD</a:t>
            </a:r>
          </a:p>
          <a:p>
            <a:pPr marL="0" marR="0" lvl="0" indent="0" algn="l" defTabSz="914400" rtl="0" eaLnBrk="1" fontAlgn="auto" latinLnBrk="0" hangingPunct="1">
              <a:lnSpc>
                <a:spcPct val="100000"/>
              </a:lnSpc>
              <a:spcBef>
                <a:spcPts val="580"/>
              </a:spcBef>
              <a:spcAft>
                <a:spcPts val="0"/>
              </a:spcAft>
              <a:buClr>
                <a:schemeClr val="accent1"/>
              </a:buClr>
              <a:buSzPct val="85000"/>
              <a:buFont typeface="Wingdings 2"/>
              <a:buNone/>
              <a:tabLst/>
              <a:defRPr/>
            </a:pPr>
            <a:endParaRPr kumimoji="0" lang="en-IN" sz="2600" b="0" i="0" u="none" strike="noStrike" kern="1200" cap="none" spc="0" normalizeH="0" baseline="0" noProof="0" dirty="0" smtClean="0">
              <a:ln>
                <a:noFill/>
              </a:ln>
              <a:solidFill>
                <a:schemeClr val="tx1"/>
              </a:solidFill>
              <a:effectLst/>
              <a:uLnTx/>
              <a:uFillTx/>
              <a:latin typeface="Monotype Corsiva" pitchFamily="66" charset="0"/>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IN" sz="2600" b="0" i="0" u="none" strike="noStrike" kern="1200" cap="none" spc="0" normalizeH="0" baseline="0" noProof="0" dirty="0">
              <a:ln>
                <a:noFill/>
              </a:ln>
              <a:solidFill>
                <a:schemeClr val="tx1"/>
              </a:solidFill>
              <a:effectLst/>
              <a:uLnTx/>
              <a:uFillTx/>
              <a:latin typeface="Monotype Corsiva" pitchFamily="66" charset="0"/>
            </a:endParaRPr>
          </a:p>
        </p:txBody>
      </p:sp>
      <p:pic>
        <p:nvPicPr>
          <p:cNvPr id="3" name="Picture 2">
            <a:extLst>
              <a:ext uri="{FF2B5EF4-FFF2-40B4-BE49-F238E27FC236}">
                <a16:creationId xmlns="" xmlns:a16="http://schemas.microsoft.com/office/drawing/2014/main" id="{2D5D47DB-6EAE-4A3D-9D91-6A8D6C63C4EF}"/>
              </a:ext>
            </a:extLst>
          </p:cNvPr>
          <p:cNvPicPr>
            <a:picLocks noChangeAspect="1"/>
          </p:cNvPicPr>
          <p:nvPr/>
        </p:nvPicPr>
        <p:blipFill rotWithShape="1">
          <a:blip r:embed="rId2">
            <a:extLst>
              <a:ext uri="{28A0092B-C50C-407E-A947-70E740481C1C}">
                <a14:useLocalDpi xmlns="" xmlns:a14="http://schemas.microsoft.com/office/drawing/2010/main" val="0"/>
              </a:ext>
            </a:extLst>
          </a:blip>
          <a:srcRect l="3172" t="27548" r="3236" b="27188"/>
          <a:stretch/>
        </p:blipFill>
        <p:spPr>
          <a:xfrm>
            <a:off x="6400800" y="1981200"/>
            <a:ext cx="4279037" cy="1325563"/>
          </a:xfrm>
          <a:prstGeom prst="rect">
            <a:avLst/>
          </a:prstGeom>
        </p:spPr>
      </p:pic>
      <p:pic>
        <p:nvPicPr>
          <p:cNvPr id="4" name="Picture 2" descr="Solid State Drive (SSD)">
            <a:extLst>
              <a:ext uri="{FF2B5EF4-FFF2-40B4-BE49-F238E27FC236}">
                <a16:creationId xmlns="" xmlns:a16="http://schemas.microsoft.com/office/drawing/2014/main" id="{30139BEB-DDD0-4A7E-ADA0-F8CE614D55D2}"/>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007006" y="3586580"/>
            <a:ext cx="5737194" cy="2632106"/>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314176-E390-4940-ACF1-2EB0BD3D04E6}"/>
              </a:ext>
            </a:extLst>
          </p:cNvPr>
          <p:cNvSpPr>
            <a:spLocks noGrp="1"/>
          </p:cNvSpPr>
          <p:nvPr>
            <p:ph type="title"/>
          </p:nvPr>
        </p:nvSpPr>
        <p:spPr>
          <a:xfrm>
            <a:off x="693644" y="381000"/>
            <a:ext cx="3802157" cy="549626"/>
          </a:xfrm>
        </p:spPr>
        <p:txBody>
          <a:bodyPr>
            <a:noAutofit/>
          </a:bodyPr>
          <a:lstStyle/>
          <a:p>
            <a:r>
              <a:rPr lang="en-US" sz="4000" i="1" u="sng" dirty="0">
                <a:latin typeface="Algerian" pitchFamily="82" charset="0"/>
              </a:rPr>
              <a:t>Input devices</a:t>
            </a:r>
          </a:p>
        </p:txBody>
      </p:sp>
      <p:sp>
        <p:nvSpPr>
          <p:cNvPr id="7" name="Text Placeholder 6">
            <a:extLst>
              <a:ext uri="{FF2B5EF4-FFF2-40B4-BE49-F238E27FC236}">
                <a16:creationId xmlns="" xmlns:a16="http://schemas.microsoft.com/office/drawing/2014/main" id="{64B30A14-D073-BD4A-BBC9-69D8CD3DE856}"/>
              </a:ext>
            </a:extLst>
          </p:cNvPr>
          <p:cNvSpPr>
            <a:spLocks noGrp="1"/>
          </p:cNvSpPr>
          <p:nvPr>
            <p:ph type="body" idx="2"/>
          </p:nvPr>
        </p:nvSpPr>
        <p:spPr>
          <a:xfrm>
            <a:off x="304800" y="1524000"/>
            <a:ext cx="4126861" cy="2133600"/>
          </a:xfrm>
        </p:spPr>
        <p:txBody>
          <a:bodyPr>
            <a:noAutofit/>
          </a:bodyPr>
          <a:lstStyle/>
          <a:p>
            <a:pPr algn="just"/>
            <a:r>
              <a:rPr lang="en-US" sz="2400" i="1" cap="none" dirty="0" smtClean="0">
                <a:solidFill>
                  <a:srgbClr val="454545"/>
                </a:solidFill>
                <a:latin typeface="Monotype Corsiva" pitchFamily="66" charset="0"/>
              </a:rPr>
              <a:t>A</a:t>
            </a:r>
            <a:r>
              <a:rPr lang="en-US" sz="2400" b="0" i="1" cap="none" dirty="0" smtClean="0">
                <a:solidFill>
                  <a:srgbClr val="454545"/>
                </a:solidFill>
                <a:effectLst/>
                <a:latin typeface="Monotype Corsiva" pitchFamily="66" charset="0"/>
              </a:rPr>
              <a:t>n </a:t>
            </a:r>
            <a:r>
              <a:rPr lang="en-US" sz="2400" b="1" i="1" cap="none" dirty="0" smtClean="0">
                <a:solidFill>
                  <a:srgbClr val="454545"/>
                </a:solidFill>
                <a:effectLst/>
                <a:latin typeface="Monotype Corsiva" pitchFamily="66" charset="0"/>
              </a:rPr>
              <a:t>input device</a:t>
            </a:r>
            <a:r>
              <a:rPr lang="en-US" sz="2400" b="0" i="1" cap="none" dirty="0" smtClean="0">
                <a:solidFill>
                  <a:srgbClr val="454545"/>
                </a:solidFill>
                <a:effectLst/>
                <a:latin typeface="Monotype Corsiva" pitchFamily="66" charset="0"/>
              </a:rPr>
              <a:t> is any </a:t>
            </a:r>
            <a:r>
              <a:rPr lang="en-US" sz="2400" b="0" i="1" u="none" strike="noStrike" cap="none" dirty="0" smtClean="0">
                <a:solidFill>
                  <a:srgbClr val="660099"/>
                </a:solidFill>
                <a:effectLst/>
                <a:latin typeface="Monotype Corsiva" pitchFamily="66" charset="0"/>
                <a:hlinkClick r:id="rId2"/>
              </a:rPr>
              <a:t>hardware</a:t>
            </a:r>
            <a:r>
              <a:rPr lang="en-US" sz="2400" b="0" i="1" u="none" strike="noStrike" cap="none" dirty="0" smtClean="0">
                <a:solidFill>
                  <a:srgbClr val="660099"/>
                </a:solidFill>
                <a:effectLst/>
                <a:latin typeface="Monotype Corsiva" pitchFamily="66" charset="0"/>
              </a:rPr>
              <a:t> </a:t>
            </a:r>
            <a:r>
              <a:rPr lang="en-US" sz="2400" b="0" i="1" cap="none" dirty="0" smtClean="0">
                <a:solidFill>
                  <a:srgbClr val="454545"/>
                </a:solidFill>
                <a:effectLst/>
                <a:latin typeface="Monotype Corsiva" pitchFamily="66" charset="0"/>
              </a:rPr>
              <a:t>device that sends data to a computer, allowing you to interact with and control it. </a:t>
            </a:r>
            <a:endParaRPr lang="en-US" sz="2400" i="1" cap="none" dirty="0">
              <a:latin typeface="Monotype Corsiva" pitchFamily="66" charset="0"/>
            </a:endParaRPr>
          </a:p>
        </p:txBody>
      </p:sp>
      <p:sp>
        <p:nvSpPr>
          <p:cNvPr id="6" name="TextBox 5">
            <a:extLst>
              <a:ext uri="{FF2B5EF4-FFF2-40B4-BE49-F238E27FC236}">
                <a16:creationId xmlns="" xmlns:a16="http://schemas.microsoft.com/office/drawing/2014/main" id="{08B62CAB-4D96-E942-8923-9C2740284B48}"/>
              </a:ext>
            </a:extLst>
          </p:cNvPr>
          <p:cNvSpPr txBox="1"/>
          <p:nvPr/>
        </p:nvSpPr>
        <p:spPr>
          <a:xfrm>
            <a:off x="4648200" y="838200"/>
            <a:ext cx="6096000" cy="4339650"/>
          </a:xfrm>
          <a:prstGeom prst="rect">
            <a:avLst/>
          </a:prstGeom>
          <a:noFill/>
        </p:spPr>
        <p:txBody>
          <a:bodyPr wrap="square">
            <a:spAutoFit/>
          </a:bodyPr>
          <a:lstStyle/>
          <a:p>
            <a:pPr algn="just"/>
            <a:r>
              <a:rPr lang="en-US" b="0" i="1" dirty="0">
                <a:solidFill>
                  <a:srgbClr val="7030A0"/>
                </a:solidFill>
                <a:effectLst/>
                <a:latin typeface="Times New Roman" pitchFamily="18" charset="0"/>
                <a:cs typeface="Times New Roman" pitchFamily="18" charset="0"/>
              </a:rPr>
              <a:t>Following are some of the important input devices which are used in a computer −</a:t>
            </a:r>
          </a:p>
          <a:p>
            <a:pPr algn="l">
              <a:buFont typeface="Wingdings" pitchFamily="2" charset="2"/>
              <a:buChar char="Ø"/>
            </a:pPr>
            <a:r>
              <a:rPr lang="en-US" sz="2000" b="1" i="1" dirty="0">
                <a:solidFill>
                  <a:srgbClr val="C7096D"/>
                </a:solidFill>
                <a:effectLst/>
                <a:latin typeface="Monotype Corsiva" pitchFamily="66" charset="0"/>
                <a:cs typeface="Times New Roman" pitchFamily="18" charset="0"/>
              </a:rPr>
              <a:t>Keyboard</a:t>
            </a:r>
          </a:p>
          <a:p>
            <a:pPr algn="l">
              <a:buFont typeface="Wingdings" pitchFamily="2" charset="2"/>
              <a:buChar char="Ø"/>
            </a:pPr>
            <a:r>
              <a:rPr lang="en-US" sz="2000" b="1" i="1" dirty="0">
                <a:solidFill>
                  <a:srgbClr val="C7096D"/>
                </a:solidFill>
                <a:effectLst/>
                <a:latin typeface="Monotype Corsiva" pitchFamily="66" charset="0"/>
                <a:cs typeface="Times New Roman" pitchFamily="18" charset="0"/>
              </a:rPr>
              <a:t>Mouse</a:t>
            </a:r>
          </a:p>
          <a:p>
            <a:pPr algn="l">
              <a:buFont typeface="Wingdings" pitchFamily="2" charset="2"/>
              <a:buChar char="Ø"/>
            </a:pPr>
            <a:r>
              <a:rPr lang="en-US" sz="2000" b="1" i="1" dirty="0">
                <a:solidFill>
                  <a:srgbClr val="C7096D"/>
                </a:solidFill>
                <a:effectLst/>
                <a:latin typeface="Monotype Corsiva" pitchFamily="66" charset="0"/>
                <a:cs typeface="Times New Roman" pitchFamily="18" charset="0"/>
              </a:rPr>
              <a:t>Joy Stick</a:t>
            </a:r>
          </a:p>
          <a:p>
            <a:pPr algn="l">
              <a:buFont typeface="Wingdings" pitchFamily="2" charset="2"/>
              <a:buChar char="Ø"/>
            </a:pPr>
            <a:r>
              <a:rPr lang="en-US" sz="2000" b="1" i="1" dirty="0">
                <a:solidFill>
                  <a:srgbClr val="C7096D"/>
                </a:solidFill>
                <a:effectLst/>
                <a:latin typeface="Monotype Corsiva" pitchFamily="66" charset="0"/>
                <a:cs typeface="Times New Roman" pitchFamily="18" charset="0"/>
              </a:rPr>
              <a:t>Light pen</a:t>
            </a:r>
          </a:p>
          <a:p>
            <a:pPr algn="l">
              <a:buFont typeface="Wingdings" pitchFamily="2" charset="2"/>
              <a:buChar char="Ø"/>
            </a:pPr>
            <a:r>
              <a:rPr lang="en-US" sz="2000" b="1" i="1" dirty="0">
                <a:solidFill>
                  <a:srgbClr val="C7096D"/>
                </a:solidFill>
                <a:effectLst/>
                <a:latin typeface="Monotype Corsiva" pitchFamily="66" charset="0"/>
                <a:cs typeface="Times New Roman" pitchFamily="18" charset="0"/>
              </a:rPr>
              <a:t>Track Ball</a:t>
            </a:r>
          </a:p>
          <a:p>
            <a:pPr algn="l">
              <a:buFont typeface="Wingdings" pitchFamily="2" charset="2"/>
              <a:buChar char="Ø"/>
            </a:pPr>
            <a:r>
              <a:rPr lang="en-US" sz="2000" b="1" i="1" dirty="0">
                <a:solidFill>
                  <a:srgbClr val="C7096D"/>
                </a:solidFill>
                <a:effectLst/>
                <a:latin typeface="Monotype Corsiva" pitchFamily="66" charset="0"/>
                <a:cs typeface="Times New Roman" pitchFamily="18" charset="0"/>
              </a:rPr>
              <a:t>Scanner</a:t>
            </a:r>
          </a:p>
          <a:p>
            <a:pPr algn="l">
              <a:buFont typeface="Wingdings" pitchFamily="2" charset="2"/>
              <a:buChar char="Ø"/>
            </a:pPr>
            <a:r>
              <a:rPr lang="en-US" sz="2000" b="1" i="1" dirty="0">
                <a:solidFill>
                  <a:srgbClr val="C7096D"/>
                </a:solidFill>
                <a:effectLst/>
                <a:latin typeface="Monotype Corsiva" pitchFamily="66" charset="0"/>
                <a:cs typeface="Times New Roman" pitchFamily="18" charset="0"/>
              </a:rPr>
              <a:t>Graphic Tablet</a:t>
            </a:r>
          </a:p>
          <a:p>
            <a:pPr algn="l">
              <a:buFont typeface="Wingdings" pitchFamily="2" charset="2"/>
              <a:buChar char="Ø"/>
            </a:pPr>
            <a:r>
              <a:rPr lang="en-US" sz="2000" b="1" i="1" dirty="0">
                <a:solidFill>
                  <a:srgbClr val="C7096D"/>
                </a:solidFill>
                <a:effectLst/>
                <a:latin typeface="Monotype Corsiva" pitchFamily="66" charset="0"/>
                <a:cs typeface="Times New Roman" pitchFamily="18" charset="0"/>
              </a:rPr>
              <a:t>Microphone</a:t>
            </a:r>
          </a:p>
          <a:p>
            <a:pPr algn="l">
              <a:buFont typeface="Wingdings" pitchFamily="2" charset="2"/>
              <a:buChar char="Ø"/>
            </a:pPr>
            <a:r>
              <a:rPr lang="en-US" sz="2000" b="1" i="1" dirty="0">
                <a:solidFill>
                  <a:srgbClr val="C7096D"/>
                </a:solidFill>
                <a:effectLst/>
                <a:latin typeface="Monotype Corsiva" pitchFamily="66" charset="0"/>
                <a:cs typeface="Times New Roman" pitchFamily="18" charset="0"/>
              </a:rPr>
              <a:t>Magnetic Ink Character Reader(MICR)</a:t>
            </a:r>
          </a:p>
          <a:p>
            <a:pPr algn="l">
              <a:buFont typeface="Wingdings" pitchFamily="2" charset="2"/>
              <a:buChar char="Ø"/>
            </a:pPr>
            <a:r>
              <a:rPr lang="en-US" sz="2000" b="1" i="1" dirty="0">
                <a:solidFill>
                  <a:srgbClr val="C7096D"/>
                </a:solidFill>
                <a:effectLst/>
                <a:latin typeface="Monotype Corsiva" pitchFamily="66" charset="0"/>
                <a:cs typeface="Times New Roman" pitchFamily="18" charset="0"/>
              </a:rPr>
              <a:t>Optical Character Reader(OCR)</a:t>
            </a:r>
          </a:p>
          <a:p>
            <a:pPr algn="l">
              <a:buFont typeface="Wingdings" pitchFamily="2" charset="2"/>
              <a:buChar char="Ø"/>
            </a:pPr>
            <a:r>
              <a:rPr lang="en-US" sz="2000" b="1" i="1" dirty="0">
                <a:solidFill>
                  <a:srgbClr val="C7096D"/>
                </a:solidFill>
                <a:effectLst/>
                <a:latin typeface="Monotype Corsiva" pitchFamily="66" charset="0"/>
                <a:cs typeface="Times New Roman" pitchFamily="18" charset="0"/>
              </a:rPr>
              <a:t>Bar Code Reader</a:t>
            </a:r>
          </a:p>
          <a:p>
            <a:pPr algn="l">
              <a:buFont typeface="Wingdings" pitchFamily="2" charset="2"/>
              <a:buChar char="Ø"/>
            </a:pPr>
            <a:r>
              <a:rPr lang="en-US" sz="2000" b="1" i="1" dirty="0">
                <a:solidFill>
                  <a:srgbClr val="C7096D"/>
                </a:solidFill>
                <a:effectLst/>
                <a:latin typeface="Monotype Corsiva" pitchFamily="66" charset="0"/>
                <a:cs typeface="Times New Roman" pitchFamily="18" charset="0"/>
              </a:rPr>
              <a:t>Optical Mark Reader(OMR)</a:t>
            </a:r>
          </a:p>
        </p:txBody>
      </p:sp>
    </p:spTree>
    <p:extLst>
      <p:ext uri="{BB962C8B-B14F-4D97-AF65-F5344CB8AC3E}">
        <p14:creationId xmlns="" xmlns:p14="http://schemas.microsoft.com/office/powerpoint/2010/main" val="20606804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4A5B6C-5C01-2F47-A450-6732FC369EDE}"/>
              </a:ext>
            </a:extLst>
          </p:cNvPr>
          <p:cNvSpPr>
            <a:spLocks noGrp="1"/>
          </p:cNvSpPr>
          <p:nvPr>
            <p:ph type="title"/>
          </p:nvPr>
        </p:nvSpPr>
        <p:spPr>
          <a:xfrm>
            <a:off x="3048000" y="228600"/>
            <a:ext cx="4114800" cy="1095752"/>
          </a:xfrm>
        </p:spPr>
        <p:txBody>
          <a:bodyPr>
            <a:normAutofit/>
          </a:bodyPr>
          <a:lstStyle/>
          <a:p>
            <a:r>
              <a:rPr lang="en-US" sz="3200" b="1" dirty="0"/>
              <a:t>1. KEYBOARD</a:t>
            </a:r>
          </a:p>
        </p:txBody>
      </p:sp>
      <p:pic>
        <p:nvPicPr>
          <p:cNvPr id="5" name="Picture 5">
            <a:extLst>
              <a:ext uri="{FF2B5EF4-FFF2-40B4-BE49-F238E27FC236}">
                <a16:creationId xmlns="" xmlns:a16="http://schemas.microsoft.com/office/drawing/2014/main" id="{9FF77D12-2747-7F4C-BB1A-7B64FDB28A99}"/>
              </a:ext>
            </a:extLst>
          </p:cNvPr>
          <p:cNvPicPr>
            <a:picLocks noGrp="1" noChangeAspect="1"/>
          </p:cNvPicPr>
          <p:nvPr>
            <p:ph sz="half" idx="1"/>
          </p:nvPr>
        </p:nvPicPr>
        <p:blipFill>
          <a:blip r:embed="rId2"/>
          <a:stretch>
            <a:fillRect/>
          </a:stretch>
        </p:blipFill>
        <p:spPr>
          <a:xfrm>
            <a:off x="533400" y="2133600"/>
            <a:ext cx="3933923" cy="2312509"/>
          </a:xfrm>
        </p:spPr>
      </p:pic>
      <p:sp>
        <p:nvSpPr>
          <p:cNvPr id="8" name="TextBox 7">
            <a:extLst>
              <a:ext uri="{FF2B5EF4-FFF2-40B4-BE49-F238E27FC236}">
                <a16:creationId xmlns="" xmlns:a16="http://schemas.microsoft.com/office/drawing/2014/main" id="{0C5D1C27-287E-0F48-BB3B-7A7A3A9E9065}"/>
              </a:ext>
            </a:extLst>
          </p:cNvPr>
          <p:cNvSpPr txBox="1"/>
          <p:nvPr/>
        </p:nvSpPr>
        <p:spPr>
          <a:xfrm>
            <a:off x="4953000" y="1447800"/>
            <a:ext cx="6553200" cy="3170099"/>
          </a:xfrm>
          <a:prstGeom prst="rect">
            <a:avLst/>
          </a:prstGeom>
          <a:noFill/>
        </p:spPr>
        <p:txBody>
          <a:bodyPr wrap="square">
            <a:spAutoFit/>
          </a:bodyPr>
          <a:lstStyle/>
          <a:p>
            <a:pPr marL="285750" indent="-285750" algn="just" fontAlgn="base">
              <a:buFont typeface="Arial" panose="020B0604020202020204" pitchFamily="34" charset="0"/>
              <a:buChar char="•"/>
            </a:pPr>
            <a:r>
              <a:rPr lang="en-US" sz="2000" b="0" i="0" dirty="0">
                <a:effectLst/>
                <a:latin typeface="Times New Roman" pitchFamily="18" charset="0"/>
                <a:cs typeface="Times New Roman" pitchFamily="18" charset="0"/>
              </a:rPr>
              <a:t>The keyboard is one of the most important </a:t>
            </a:r>
            <a:r>
              <a:rPr lang="en-US" sz="2000" b="0" i="0" dirty="0" smtClean="0">
                <a:effectLst/>
                <a:latin typeface="Times New Roman" pitchFamily="18" charset="0"/>
                <a:cs typeface="Times New Roman" pitchFamily="18" charset="0"/>
              </a:rPr>
              <a:t>parts </a:t>
            </a:r>
            <a:r>
              <a:rPr lang="en-US" sz="2000" b="0" i="0" dirty="0">
                <a:effectLst/>
                <a:latin typeface="Times New Roman" pitchFamily="18" charset="0"/>
                <a:cs typeface="Times New Roman" pitchFamily="18" charset="0"/>
              </a:rPr>
              <a:t>of computer. </a:t>
            </a:r>
            <a:endParaRPr lang="en-US" sz="2000" b="0" i="0" dirty="0" smtClean="0">
              <a:effectLst/>
              <a:latin typeface="Times New Roman" pitchFamily="18" charset="0"/>
              <a:cs typeface="Times New Roman" pitchFamily="18" charset="0"/>
            </a:endParaRPr>
          </a:p>
          <a:p>
            <a:pPr marL="285750" indent="-285750" algn="just" fontAlgn="base">
              <a:buFont typeface="Arial" panose="020B0604020202020204" pitchFamily="34" charset="0"/>
              <a:buChar char="•"/>
            </a:pPr>
            <a:r>
              <a:rPr lang="en-US" sz="2000" b="0" i="0" dirty="0" smtClean="0">
                <a:effectLst/>
                <a:latin typeface="Times New Roman" pitchFamily="18" charset="0"/>
                <a:cs typeface="Times New Roman" pitchFamily="18" charset="0"/>
              </a:rPr>
              <a:t>The </a:t>
            </a:r>
            <a:r>
              <a:rPr lang="en-US" sz="2000" b="0" i="0" dirty="0">
                <a:effectLst/>
                <a:latin typeface="Times New Roman" pitchFamily="18" charset="0"/>
                <a:cs typeface="Times New Roman" pitchFamily="18" charset="0"/>
              </a:rPr>
              <a:t>keyboard is designed to input the data by typing </a:t>
            </a:r>
            <a:r>
              <a:rPr lang="en-US" sz="2000" b="0" i="0" u="sng" dirty="0">
                <a:effectLst/>
                <a:latin typeface="Times New Roman" pitchFamily="18" charset="0"/>
                <a:cs typeface="Times New Roman" pitchFamily="18" charset="0"/>
              </a:rPr>
              <a:t>letters, symbols, numbers (ABC,123,!@#)</a:t>
            </a:r>
            <a:r>
              <a:rPr lang="en-US" sz="2000" b="0" i="0" dirty="0">
                <a:effectLst/>
                <a:latin typeface="Times New Roman" pitchFamily="18" charset="0"/>
                <a:cs typeface="Times New Roman" pitchFamily="18" charset="0"/>
              </a:rPr>
              <a:t>. The keyboard is used for writing work on the </a:t>
            </a:r>
            <a:r>
              <a:rPr lang="en-US" sz="2000" b="0" i="0" dirty="0" smtClean="0">
                <a:effectLst/>
                <a:latin typeface="Times New Roman" pitchFamily="18" charset="0"/>
                <a:cs typeface="Times New Roman" pitchFamily="18" charset="0"/>
              </a:rPr>
              <a:t>computer.</a:t>
            </a:r>
          </a:p>
          <a:p>
            <a:pPr marL="285750" indent="-285750" algn="just" fontAlgn="base">
              <a:buFont typeface="Arial" panose="020B0604020202020204" pitchFamily="34" charset="0"/>
              <a:buChar char="•"/>
            </a:pPr>
            <a:r>
              <a:rPr lang="en-US" sz="2000" b="0" i="0" dirty="0" smtClean="0">
                <a:effectLst/>
                <a:latin typeface="Times New Roman" pitchFamily="18" charset="0"/>
                <a:cs typeface="Times New Roman" pitchFamily="18" charset="0"/>
              </a:rPr>
              <a:t>The </a:t>
            </a:r>
            <a:r>
              <a:rPr lang="en-US" sz="2000" b="0" i="0" dirty="0">
                <a:effectLst/>
                <a:latin typeface="Times New Roman" pitchFamily="18" charset="0"/>
                <a:cs typeface="Times New Roman" pitchFamily="18" charset="0"/>
              </a:rPr>
              <a:t>shape of the keyboard is rectangular and the buttons are arranged horizontal contains about </a:t>
            </a:r>
            <a:r>
              <a:rPr lang="en-US" sz="2000" b="1" i="0" dirty="0">
                <a:effectLst/>
                <a:latin typeface="Times New Roman" pitchFamily="18" charset="0"/>
                <a:cs typeface="Times New Roman" pitchFamily="18" charset="0"/>
              </a:rPr>
              <a:t>108 Keys. </a:t>
            </a:r>
            <a:endParaRPr lang="en-US" sz="2000" b="1" i="0" dirty="0" smtClean="0">
              <a:effectLst/>
              <a:latin typeface="Times New Roman" pitchFamily="18" charset="0"/>
              <a:cs typeface="Times New Roman" pitchFamily="18" charset="0"/>
            </a:endParaRPr>
          </a:p>
          <a:p>
            <a:pPr marL="285750" indent="-285750" algn="just" fontAlgn="base">
              <a:buFont typeface="Arial" panose="020B0604020202020204" pitchFamily="34" charset="0"/>
              <a:buChar char="•"/>
            </a:pPr>
            <a:r>
              <a:rPr lang="en-US" sz="2000" b="0" i="0" dirty="0" smtClean="0">
                <a:effectLst/>
                <a:latin typeface="Times New Roman" pitchFamily="18" charset="0"/>
                <a:cs typeface="Times New Roman" pitchFamily="18" charset="0"/>
              </a:rPr>
              <a:t>These </a:t>
            </a:r>
            <a:r>
              <a:rPr lang="en-US" sz="2000" b="0" i="0" dirty="0">
                <a:effectLst/>
                <a:latin typeface="Times New Roman" pitchFamily="18" charset="0"/>
                <a:cs typeface="Times New Roman" pitchFamily="18" charset="0"/>
              </a:rPr>
              <a:t>keys allowing us to the entry of information encoded into the computer system by pressing the keys</a:t>
            </a:r>
            <a:r>
              <a:rPr lang="en-US" sz="2000" b="0" i="0" dirty="0" smtClean="0">
                <a:effectLst/>
                <a:latin typeface="Times New Roman" pitchFamily="18" charset="0"/>
                <a:cs typeface="Times New Roman" pitchFamily="18" charset="0"/>
              </a:rPr>
              <a:t>.</a:t>
            </a:r>
          </a:p>
          <a:p>
            <a:pPr marL="285750" indent="-285750" algn="just" fontAlgn="base"/>
            <a:endParaRPr lang="en-US" sz="2000" b="0" i="0" dirty="0">
              <a:effectLst/>
              <a:latin typeface="Times New Roman" pitchFamily="18" charset="0"/>
              <a:cs typeface="Times New Roman" pitchFamily="18" charset="0"/>
            </a:endParaRPr>
          </a:p>
        </p:txBody>
      </p:sp>
    </p:spTree>
    <p:extLst>
      <p:ext uri="{BB962C8B-B14F-4D97-AF65-F5344CB8AC3E}">
        <p14:creationId xmlns="" xmlns:p14="http://schemas.microsoft.com/office/powerpoint/2010/main" val="32969196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68BA79-579C-624F-B1DE-828974F6164D}"/>
              </a:ext>
            </a:extLst>
          </p:cNvPr>
          <p:cNvSpPr>
            <a:spLocks noGrp="1"/>
          </p:cNvSpPr>
          <p:nvPr>
            <p:ph type="title"/>
          </p:nvPr>
        </p:nvSpPr>
        <p:spPr>
          <a:xfrm>
            <a:off x="4343400" y="381001"/>
            <a:ext cx="2789239" cy="685800"/>
          </a:xfrm>
        </p:spPr>
        <p:txBody>
          <a:bodyPr>
            <a:normAutofit/>
          </a:bodyPr>
          <a:lstStyle/>
          <a:p>
            <a:r>
              <a:rPr lang="en-US" sz="3600" b="1" dirty="0" smtClean="0"/>
              <a:t>2. MOUSE </a:t>
            </a:r>
            <a:endParaRPr lang="en-US" sz="3600" b="1" dirty="0"/>
          </a:p>
        </p:txBody>
      </p:sp>
      <p:pic>
        <p:nvPicPr>
          <p:cNvPr id="5" name="Picture 5">
            <a:extLst>
              <a:ext uri="{FF2B5EF4-FFF2-40B4-BE49-F238E27FC236}">
                <a16:creationId xmlns="" xmlns:a16="http://schemas.microsoft.com/office/drawing/2014/main" id="{B381736B-D7C9-7E46-9BA9-AAF9F6EDE274}"/>
              </a:ext>
            </a:extLst>
          </p:cNvPr>
          <p:cNvPicPr>
            <a:picLocks noGrp="1" noChangeAspect="1"/>
          </p:cNvPicPr>
          <p:nvPr>
            <p:ph sz="half" idx="1"/>
          </p:nvPr>
        </p:nvPicPr>
        <p:blipFill>
          <a:blip r:embed="rId2"/>
          <a:stretch>
            <a:fillRect/>
          </a:stretch>
        </p:blipFill>
        <p:spPr>
          <a:xfrm>
            <a:off x="457200" y="2057400"/>
            <a:ext cx="3896731" cy="2679752"/>
          </a:xfrm>
        </p:spPr>
      </p:pic>
      <p:sp>
        <p:nvSpPr>
          <p:cNvPr id="8" name="TextBox 7">
            <a:extLst>
              <a:ext uri="{FF2B5EF4-FFF2-40B4-BE49-F238E27FC236}">
                <a16:creationId xmlns="" xmlns:a16="http://schemas.microsoft.com/office/drawing/2014/main" id="{BC0EF4CC-46CE-E94F-B3E1-307BB187BAF4}"/>
              </a:ext>
            </a:extLst>
          </p:cNvPr>
          <p:cNvSpPr txBox="1"/>
          <p:nvPr/>
        </p:nvSpPr>
        <p:spPr>
          <a:xfrm>
            <a:off x="4648200" y="1828800"/>
            <a:ext cx="7086600" cy="3693319"/>
          </a:xfrm>
          <a:prstGeom prst="rect">
            <a:avLst/>
          </a:prstGeom>
          <a:noFill/>
        </p:spPr>
        <p:txBody>
          <a:bodyPr wrap="square">
            <a:spAutoFit/>
          </a:bodyPr>
          <a:lstStyle/>
          <a:p>
            <a:pPr marL="285750" indent="-285750" fontAlgn="base">
              <a:buFont typeface="Arial" panose="020B0604020202020204" pitchFamily="34" charset="0"/>
              <a:buChar char="•"/>
            </a:pPr>
            <a:r>
              <a:rPr lang="en-US" b="0" i="0" dirty="0">
                <a:effectLst/>
                <a:latin typeface="Times New Roman" pitchFamily="18" charset="0"/>
                <a:cs typeface="Times New Roman" pitchFamily="18" charset="0"/>
              </a:rPr>
              <a:t>The mouse is an </a:t>
            </a:r>
            <a:r>
              <a:rPr lang="en-US" b="0" i="0" u="none" strike="noStrike" dirty="0">
                <a:effectLst/>
                <a:latin typeface="Times New Roman" pitchFamily="18" charset="0"/>
                <a:cs typeface="Times New Roman" pitchFamily="18" charset="0"/>
                <a:hlinkClick r:id="rId3"/>
              </a:rPr>
              <a:t>input</a:t>
            </a:r>
            <a:r>
              <a:rPr lang="en-US" b="0" i="0" dirty="0">
                <a:effectLst/>
                <a:latin typeface="Times New Roman" pitchFamily="18" charset="0"/>
                <a:cs typeface="Times New Roman" pitchFamily="18" charset="0"/>
              </a:rPr>
              <a:t> device also known as a </a:t>
            </a:r>
            <a:r>
              <a:rPr lang="en-US" b="1" i="0" u="sng" dirty="0">
                <a:effectLst/>
                <a:latin typeface="Times New Roman" pitchFamily="18" charset="0"/>
                <a:cs typeface="Times New Roman" pitchFamily="18" charset="0"/>
              </a:rPr>
              <a:t>pointing device of a computer</a:t>
            </a:r>
            <a:r>
              <a:rPr lang="en-US" b="0" i="0" dirty="0">
                <a:effectLst/>
                <a:latin typeface="Times New Roman" pitchFamily="18" charset="0"/>
                <a:cs typeface="Times New Roman" pitchFamily="18" charset="0"/>
              </a:rPr>
              <a:t>. </a:t>
            </a:r>
            <a:endParaRPr lang="en-US" b="0" i="0" dirty="0" smtClean="0">
              <a:effectLst/>
              <a:latin typeface="Times New Roman" pitchFamily="18" charset="0"/>
              <a:cs typeface="Times New Roman" pitchFamily="18" charset="0"/>
            </a:endParaRPr>
          </a:p>
          <a:p>
            <a:pPr marL="285750" indent="-285750" fontAlgn="base">
              <a:buFont typeface="Arial" panose="020B0604020202020204" pitchFamily="34" charset="0"/>
              <a:buChar char="•"/>
            </a:pPr>
            <a:r>
              <a:rPr lang="en-US" b="0" i="0" dirty="0" smtClean="0">
                <a:effectLst/>
                <a:latin typeface="Times New Roman" pitchFamily="18" charset="0"/>
                <a:cs typeface="Times New Roman" pitchFamily="18" charset="0"/>
              </a:rPr>
              <a:t>Its </a:t>
            </a:r>
            <a:r>
              <a:rPr lang="en-US" b="0" i="0" dirty="0">
                <a:effectLst/>
                <a:latin typeface="Times New Roman" pitchFamily="18" charset="0"/>
                <a:cs typeface="Times New Roman" pitchFamily="18" charset="0"/>
              </a:rPr>
              <a:t>main function to facilitate user interaction with the monitor screen of the computer as like the keyboard</a:t>
            </a:r>
            <a:r>
              <a:rPr lang="en-US" b="0" i="0" dirty="0" smtClean="0">
                <a:effectLst/>
                <a:latin typeface="Times New Roman" pitchFamily="18" charset="0"/>
                <a:cs typeface="Times New Roman" pitchFamily="18" charset="0"/>
              </a:rPr>
              <a:t>.</a:t>
            </a:r>
          </a:p>
          <a:p>
            <a:pPr marL="285750" indent="-285750" fontAlgn="base">
              <a:buFont typeface="Arial" panose="020B0604020202020204" pitchFamily="34" charset="0"/>
              <a:buChar char="•"/>
            </a:pPr>
            <a:r>
              <a:rPr lang="en-US" b="0" i="0" dirty="0" smtClean="0">
                <a:effectLst/>
                <a:latin typeface="Times New Roman" pitchFamily="18" charset="0"/>
                <a:cs typeface="Times New Roman" pitchFamily="18" charset="0"/>
              </a:rPr>
              <a:t> </a:t>
            </a:r>
            <a:r>
              <a:rPr lang="en-US" b="0" i="0" dirty="0">
                <a:effectLst/>
                <a:latin typeface="Times New Roman" pitchFamily="18" charset="0"/>
                <a:cs typeface="Times New Roman" pitchFamily="18" charset="0"/>
              </a:rPr>
              <a:t>A mouse is a device connected to a computer for controlling the cursor on the </a:t>
            </a:r>
            <a:r>
              <a:rPr lang="en-US" b="0" i="0" dirty="0" smtClean="0">
                <a:effectLst/>
                <a:latin typeface="Times New Roman" pitchFamily="18" charset="0"/>
                <a:cs typeface="Times New Roman" pitchFamily="18" charset="0"/>
              </a:rPr>
              <a:t>screen.</a:t>
            </a:r>
          </a:p>
          <a:p>
            <a:pPr marL="285750" indent="-285750" fontAlgn="base">
              <a:buFont typeface="Arial" panose="020B0604020202020204" pitchFamily="34" charset="0"/>
              <a:buChar char="•"/>
            </a:pPr>
            <a:r>
              <a:rPr lang="en-US" b="0" i="0" dirty="0" smtClean="0">
                <a:effectLst/>
                <a:latin typeface="Times New Roman" pitchFamily="18" charset="0"/>
                <a:cs typeface="Times New Roman" pitchFamily="18" charset="0"/>
              </a:rPr>
              <a:t>The </a:t>
            </a:r>
            <a:r>
              <a:rPr lang="en-US" b="0" i="0" dirty="0">
                <a:effectLst/>
                <a:latin typeface="Times New Roman" pitchFamily="18" charset="0"/>
                <a:cs typeface="Times New Roman" pitchFamily="18" charset="0"/>
              </a:rPr>
              <a:t>control is detected by the mouse when it is moving it along on the flat surface on which it is located, as well as by pressing the buttons that located on the upper surface of the device and scrolling the wheel, which, as a rule, is located between the control buttons</a:t>
            </a:r>
            <a:r>
              <a:rPr lang="en-US" b="0" i="0" dirty="0" smtClean="0">
                <a:effectLst/>
                <a:latin typeface="Times New Roman" pitchFamily="18" charset="0"/>
                <a:cs typeface="Times New Roman" pitchFamily="18" charset="0"/>
              </a:rPr>
              <a:t>.</a:t>
            </a:r>
          </a:p>
          <a:p>
            <a:pPr marL="285750" indent="-285750" fontAlgn="base">
              <a:buFont typeface="Arial" panose="020B0604020202020204" pitchFamily="34" charset="0"/>
              <a:buChar char="•"/>
            </a:pPr>
            <a:endParaRPr lang="en-US" dirty="0" smtClean="0">
              <a:latin typeface="Times New Roman" pitchFamily="18" charset="0"/>
              <a:cs typeface="Times New Roman" pitchFamily="18" charset="0"/>
            </a:endParaRPr>
          </a:p>
          <a:p>
            <a:r>
              <a:rPr lang="en-US" dirty="0" smtClean="0">
                <a:latin typeface="Monotype Corsiva" pitchFamily="66" charset="0"/>
              </a:rPr>
              <a:t/>
            </a:r>
            <a:br>
              <a:rPr lang="en-US" dirty="0" smtClean="0">
                <a:latin typeface="Monotype Corsiva" pitchFamily="66" charset="0"/>
              </a:rPr>
            </a:br>
            <a:endParaRPr lang="en-US" b="0" i="0" dirty="0">
              <a:effectLst/>
              <a:latin typeface="Monotype Corsiva" pitchFamily="66" charset="0"/>
            </a:endParaRPr>
          </a:p>
        </p:txBody>
      </p:sp>
    </p:spTree>
    <p:extLst>
      <p:ext uri="{BB962C8B-B14F-4D97-AF65-F5344CB8AC3E}">
        <p14:creationId xmlns="" xmlns:p14="http://schemas.microsoft.com/office/powerpoint/2010/main" val="15078333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621BB5-7A54-F74C-8217-C3B8A81795A5}"/>
              </a:ext>
            </a:extLst>
          </p:cNvPr>
          <p:cNvSpPr>
            <a:spLocks noGrp="1"/>
          </p:cNvSpPr>
          <p:nvPr>
            <p:ph type="title"/>
          </p:nvPr>
        </p:nvSpPr>
        <p:spPr>
          <a:xfrm>
            <a:off x="4800600" y="381000"/>
            <a:ext cx="2514600" cy="609600"/>
          </a:xfrm>
        </p:spPr>
        <p:txBody>
          <a:bodyPr>
            <a:normAutofit/>
          </a:bodyPr>
          <a:lstStyle/>
          <a:p>
            <a:r>
              <a:rPr lang="en-US" b="1" dirty="0">
                <a:latin typeface="Algerian" pitchFamily="82" charset="0"/>
              </a:rPr>
              <a:t>3</a:t>
            </a:r>
            <a:r>
              <a:rPr lang="en-US" b="1" dirty="0" smtClean="0">
                <a:latin typeface="Algerian" pitchFamily="82" charset="0"/>
              </a:rPr>
              <a:t>.  </a:t>
            </a:r>
            <a:r>
              <a:rPr lang="en-US" b="1" dirty="0">
                <a:latin typeface="Algerian" pitchFamily="82" charset="0"/>
              </a:rPr>
              <a:t>Joystick</a:t>
            </a:r>
          </a:p>
        </p:txBody>
      </p:sp>
      <p:sp>
        <p:nvSpPr>
          <p:cNvPr id="6" name="Content Placeholder 5">
            <a:extLst>
              <a:ext uri="{FF2B5EF4-FFF2-40B4-BE49-F238E27FC236}">
                <a16:creationId xmlns="" xmlns:a16="http://schemas.microsoft.com/office/drawing/2014/main" id="{F8BE71B4-E133-7348-BCD6-B021E5EE0132}"/>
              </a:ext>
            </a:extLst>
          </p:cNvPr>
          <p:cNvSpPr>
            <a:spLocks noGrp="1"/>
          </p:cNvSpPr>
          <p:nvPr>
            <p:ph sz="half" idx="1"/>
          </p:nvPr>
        </p:nvSpPr>
        <p:spPr>
          <a:xfrm>
            <a:off x="5105400" y="1524000"/>
            <a:ext cx="5715000" cy="4038600"/>
          </a:xfrm>
        </p:spPr>
        <p:txBody>
          <a:bodyPr>
            <a:noAutofit/>
          </a:bodyPr>
          <a:lstStyle/>
          <a:p>
            <a:pPr algn="just" fontAlgn="base"/>
            <a:r>
              <a:rPr lang="en-US" sz="1800" cap="none" dirty="0" smtClean="0">
                <a:latin typeface="Jost"/>
              </a:rPr>
              <a:t>A</a:t>
            </a:r>
            <a:r>
              <a:rPr lang="en-US" sz="1800" cap="none" dirty="0" smtClean="0">
                <a:effectLst/>
                <a:latin typeface="Jost"/>
              </a:rPr>
              <a:t> </a:t>
            </a:r>
            <a:r>
              <a:rPr lang="en-US" sz="1800" b="1" cap="none" dirty="0" smtClean="0">
                <a:effectLst/>
                <a:latin typeface="Jost"/>
              </a:rPr>
              <a:t>joystick</a:t>
            </a:r>
            <a:r>
              <a:rPr lang="en-US" sz="1800" cap="none" dirty="0" smtClean="0">
                <a:effectLst/>
                <a:latin typeface="Jost"/>
              </a:rPr>
              <a:t> is an </a:t>
            </a:r>
            <a:r>
              <a:rPr lang="en-US" sz="1800" u="none" strike="noStrike" cap="none" dirty="0" smtClean="0">
                <a:effectLst/>
                <a:latin typeface="Jost"/>
                <a:hlinkClick r:id="rId2" tooltip="Input device"/>
              </a:rPr>
              <a:t>input device</a:t>
            </a:r>
            <a:r>
              <a:rPr lang="en-US" sz="1800" cap="none" dirty="0" smtClean="0">
                <a:effectLst/>
                <a:latin typeface="Jost"/>
              </a:rPr>
              <a:t> consisting of a stick that pivots on a base and reports its angle or direction to the device it is controlling. a joystick, also known as the </a:t>
            </a:r>
            <a:r>
              <a:rPr lang="en-US" sz="1800" b="1" cap="none" dirty="0" smtClean="0">
                <a:effectLst/>
                <a:latin typeface="Jost"/>
              </a:rPr>
              <a:t>control column</a:t>
            </a:r>
            <a:r>
              <a:rPr lang="en-US" sz="1800" cap="none" dirty="0" smtClean="0">
                <a:effectLst/>
                <a:latin typeface="Jost"/>
              </a:rPr>
              <a:t>, is the principal control device in the </a:t>
            </a:r>
            <a:r>
              <a:rPr lang="en-US" sz="1800" u="none" strike="noStrike" cap="none" dirty="0" smtClean="0">
                <a:effectLst/>
                <a:latin typeface="Jost"/>
                <a:hlinkClick r:id="rId3" tooltip="Cockpit"/>
              </a:rPr>
              <a:t>cockpit</a:t>
            </a:r>
            <a:r>
              <a:rPr lang="en-US" sz="1800" cap="none" dirty="0" smtClean="0">
                <a:effectLst/>
                <a:latin typeface="Jost"/>
              </a:rPr>
              <a:t> of many civilian and military aircraft, either as a </a:t>
            </a:r>
            <a:r>
              <a:rPr lang="en-US" sz="1800" u="none" strike="noStrike" cap="none" dirty="0" smtClean="0">
                <a:effectLst/>
                <a:latin typeface="Jost"/>
                <a:hlinkClick r:id="rId4" tooltip="Centre stick"/>
              </a:rPr>
              <a:t>centre stick</a:t>
            </a:r>
            <a:r>
              <a:rPr lang="en-US" sz="1800" cap="none" dirty="0" smtClean="0">
                <a:effectLst/>
                <a:latin typeface="Jost"/>
              </a:rPr>
              <a:t> or </a:t>
            </a:r>
            <a:r>
              <a:rPr lang="en-US" sz="1800" u="none" strike="noStrike" cap="none" dirty="0" smtClean="0">
                <a:effectLst/>
                <a:latin typeface="Jost"/>
                <a:hlinkClick r:id="rId5" tooltip="Side-stick"/>
              </a:rPr>
              <a:t>side-stick</a:t>
            </a:r>
            <a:r>
              <a:rPr lang="en-US" sz="1800" cap="none" dirty="0" smtClean="0">
                <a:effectLst/>
                <a:latin typeface="Jost"/>
              </a:rPr>
              <a:t>. it often has supplementary switches to control various aspects of the aircraft's flight.</a:t>
            </a:r>
          </a:p>
          <a:p>
            <a:pPr algn="just" fontAlgn="base"/>
            <a:r>
              <a:rPr lang="en-US" sz="1800" cap="none" dirty="0" smtClean="0">
                <a:latin typeface="Jost"/>
              </a:rPr>
              <a:t>P</a:t>
            </a:r>
            <a:r>
              <a:rPr lang="en-US" sz="1800" cap="none" dirty="0" smtClean="0">
                <a:effectLst/>
                <a:latin typeface="Jost"/>
              </a:rPr>
              <a:t>ossible elements of </a:t>
            </a:r>
          </a:p>
          <a:p>
            <a:pPr algn="just" fontAlgn="base"/>
            <a:r>
              <a:rPr lang="en-US" sz="1800" u="none" strike="noStrike" cap="none" dirty="0" smtClean="0">
                <a:effectLst/>
                <a:latin typeface="Jost"/>
                <a:hlinkClick r:id="rId6"/>
              </a:rPr>
              <a:t> game joystick</a:t>
            </a:r>
            <a:r>
              <a:rPr lang="en-US" sz="1800" cap="none" dirty="0" smtClean="0">
                <a:effectLst/>
                <a:latin typeface="Jost"/>
              </a:rPr>
              <a:t>: </a:t>
            </a:r>
            <a:r>
              <a:rPr lang="en-US" sz="1800" b="1" cap="none" dirty="0" smtClean="0">
                <a:effectLst/>
                <a:latin typeface="Jost"/>
              </a:rPr>
              <a:t>1.</a:t>
            </a:r>
            <a:r>
              <a:rPr lang="en-US" sz="1800" cap="none" dirty="0" smtClean="0">
                <a:effectLst/>
                <a:latin typeface="Jost"/>
              </a:rPr>
              <a:t> stick, </a:t>
            </a:r>
            <a:r>
              <a:rPr lang="en-US" sz="1800" b="1" cap="none" dirty="0" smtClean="0">
                <a:effectLst/>
                <a:latin typeface="Jost"/>
              </a:rPr>
              <a:t>2.</a:t>
            </a:r>
            <a:r>
              <a:rPr lang="en-US" sz="1800" cap="none" dirty="0" smtClean="0">
                <a:effectLst/>
                <a:latin typeface="Jost"/>
              </a:rPr>
              <a:t> base, </a:t>
            </a:r>
            <a:r>
              <a:rPr lang="en-US" sz="1800" b="1" cap="none" dirty="0" smtClean="0">
                <a:effectLst/>
                <a:latin typeface="Jost"/>
              </a:rPr>
              <a:t>3.</a:t>
            </a:r>
            <a:r>
              <a:rPr lang="en-US" sz="1800" cap="none" dirty="0" smtClean="0">
                <a:effectLst/>
                <a:latin typeface="Jost"/>
              </a:rPr>
              <a:t> trigger, </a:t>
            </a:r>
            <a:r>
              <a:rPr lang="en-US" sz="1800" b="1" cap="none" dirty="0" smtClean="0">
                <a:effectLst/>
                <a:latin typeface="Jost"/>
              </a:rPr>
              <a:t>4.</a:t>
            </a:r>
            <a:r>
              <a:rPr lang="en-US" sz="1800" cap="none" dirty="0" smtClean="0">
                <a:effectLst/>
                <a:latin typeface="Jost"/>
              </a:rPr>
              <a:t> extra buttons, </a:t>
            </a:r>
            <a:r>
              <a:rPr lang="en-US" sz="1800" b="1" cap="none" dirty="0" smtClean="0">
                <a:effectLst/>
                <a:latin typeface="Jost"/>
              </a:rPr>
              <a:t>5.</a:t>
            </a:r>
            <a:r>
              <a:rPr lang="en-US" sz="1800" cap="none" dirty="0" smtClean="0">
                <a:effectLst/>
                <a:latin typeface="Jost"/>
              </a:rPr>
              <a:t> autofire switch, </a:t>
            </a:r>
            <a:r>
              <a:rPr lang="en-US" sz="1800" b="1" cap="none" dirty="0" smtClean="0">
                <a:effectLst/>
                <a:latin typeface="Jost"/>
              </a:rPr>
              <a:t>6.</a:t>
            </a:r>
            <a:r>
              <a:rPr lang="en-US" sz="1800" cap="none" dirty="0" smtClean="0">
                <a:effectLst/>
                <a:latin typeface="Jost"/>
              </a:rPr>
              <a:t> throttle, </a:t>
            </a:r>
            <a:r>
              <a:rPr lang="en-US" sz="1800" b="1" cap="none" dirty="0" smtClean="0">
                <a:effectLst/>
                <a:latin typeface="Jost"/>
              </a:rPr>
              <a:t>7.</a:t>
            </a:r>
            <a:r>
              <a:rPr lang="en-US" sz="1800" cap="none" dirty="0" smtClean="0">
                <a:effectLst/>
                <a:latin typeface="Jost"/>
              </a:rPr>
              <a:t> </a:t>
            </a:r>
            <a:r>
              <a:rPr lang="en-US" sz="1800" u="none" strike="noStrike" cap="none" dirty="0" smtClean="0">
                <a:effectLst/>
                <a:latin typeface="Jost"/>
                <a:hlinkClick r:id="rId6"/>
              </a:rPr>
              <a:t>hat switch (pov hat)</a:t>
            </a:r>
            <a:r>
              <a:rPr lang="en-US" sz="1800" cap="none" dirty="0" smtClean="0">
                <a:effectLst/>
                <a:latin typeface="Jost"/>
              </a:rPr>
              <a:t>, </a:t>
            </a:r>
            <a:r>
              <a:rPr lang="en-US" sz="1800" b="1" cap="none" dirty="0" smtClean="0">
                <a:effectLst/>
                <a:latin typeface="Jost"/>
              </a:rPr>
              <a:t>8.</a:t>
            </a:r>
            <a:r>
              <a:rPr lang="en-US" sz="1800" cap="none" dirty="0" smtClean="0">
                <a:effectLst/>
                <a:latin typeface="Jost"/>
              </a:rPr>
              <a:t> suction cups.</a:t>
            </a:r>
          </a:p>
        </p:txBody>
      </p:sp>
      <p:pic>
        <p:nvPicPr>
          <p:cNvPr id="8" name="Picture 8">
            <a:extLst>
              <a:ext uri="{FF2B5EF4-FFF2-40B4-BE49-F238E27FC236}">
                <a16:creationId xmlns="" xmlns:a16="http://schemas.microsoft.com/office/drawing/2014/main" id="{4E7F6456-3F64-8842-A842-62BA407CD69E}"/>
              </a:ext>
            </a:extLst>
          </p:cNvPr>
          <p:cNvPicPr>
            <a:picLocks noChangeAspect="1"/>
          </p:cNvPicPr>
          <p:nvPr/>
        </p:nvPicPr>
        <p:blipFill>
          <a:blip r:embed="rId7"/>
          <a:stretch>
            <a:fillRect/>
          </a:stretch>
        </p:blipFill>
        <p:spPr>
          <a:xfrm>
            <a:off x="838200" y="1905000"/>
            <a:ext cx="3073354" cy="2362200"/>
          </a:xfrm>
          <a:prstGeom prst="rect">
            <a:avLst/>
          </a:prstGeom>
        </p:spPr>
      </p:pic>
    </p:spTree>
    <p:extLst>
      <p:ext uri="{BB962C8B-B14F-4D97-AF65-F5344CB8AC3E}">
        <p14:creationId xmlns="" xmlns:p14="http://schemas.microsoft.com/office/powerpoint/2010/main" val="35290795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5F6654-B650-F948-870A-B2AB37247A13}"/>
              </a:ext>
            </a:extLst>
          </p:cNvPr>
          <p:cNvSpPr>
            <a:spLocks noGrp="1"/>
          </p:cNvSpPr>
          <p:nvPr>
            <p:ph type="title"/>
          </p:nvPr>
        </p:nvSpPr>
        <p:spPr>
          <a:xfrm>
            <a:off x="2209800" y="457200"/>
            <a:ext cx="4126860" cy="797615"/>
          </a:xfrm>
        </p:spPr>
        <p:txBody>
          <a:bodyPr/>
          <a:lstStyle/>
          <a:p>
            <a:r>
              <a:rPr lang="en-US" b="1" dirty="0" smtClean="0"/>
              <a:t>4. LIGHT PEN</a:t>
            </a:r>
            <a:endParaRPr lang="en-US" b="1" dirty="0"/>
          </a:p>
        </p:txBody>
      </p:sp>
      <p:sp>
        <p:nvSpPr>
          <p:cNvPr id="3" name="Content Placeholder 2">
            <a:extLst>
              <a:ext uri="{FF2B5EF4-FFF2-40B4-BE49-F238E27FC236}">
                <a16:creationId xmlns="" xmlns:a16="http://schemas.microsoft.com/office/drawing/2014/main" id="{7F499D89-37E7-0A43-B830-92460893825F}"/>
              </a:ext>
            </a:extLst>
          </p:cNvPr>
          <p:cNvSpPr>
            <a:spLocks noGrp="1"/>
          </p:cNvSpPr>
          <p:nvPr>
            <p:ph sz="half" idx="1"/>
          </p:nvPr>
        </p:nvSpPr>
        <p:spPr>
          <a:xfrm>
            <a:off x="4495800" y="1371600"/>
            <a:ext cx="6934200" cy="4191000"/>
          </a:xfrm>
        </p:spPr>
        <p:txBody>
          <a:bodyPr>
            <a:noAutofit/>
          </a:bodyPr>
          <a:lstStyle/>
          <a:p>
            <a:pPr algn="just" fontAlgn="base"/>
            <a:r>
              <a:rPr lang="en-US" sz="1800" b="0" i="0" dirty="0">
                <a:effectLst/>
                <a:latin typeface="Jost"/>
                <a:cs typeface="Times New Roman" pitchFamily="18" charset="0"/>
              </a:rPr>
              <a:t>A </a:t>
            </a:r>
            <a:r>
              <a:rPr lang="en-US" sz="1800" b="1" i="0" dirty="0">
                <a:effectLst/>
                <a:latin typeface="Jost"/>
                <a:cs typeface="Times New Roman" pitchFamily="18" charset="0"/>
              </a:rPr>
              <a:t>light pen</a:t>
            </a:r>
            <a:r>
              <a:rPr lang="en-US" sz="1800" b="0" i="0" dirty="0">
                <a:effectLst/>
                <a:latin typeface="Jost"/>
                <a:cs typeface="Times New Roman" pitchFamily="18" charset="0"/>
              </a:rPr>
              <a:t> is a </a:t>
            </a:r>
            <a:r>
              <a:rPr lang="en-US" sz="1800" b="0" i="0" u="none" strike="noStrike" dirty="0">
                <a:effectLst/>
                <a:latin typeface="Jost"/>
                <a:cs typeface="Times New Roman" pitchFamily="18" charset="0"/>
                <a:hlinkClick r:id="rId2" tooltip="Computer"/>
              </a:rPr>
              <a:t>computer</a:t>
            </a:r>
            <a:r>
              <a:rPr lang="en-US" sz="1800" b="0" i="0" dirty="0">
                <a:effectLst/>
                <a:latin typeface="Jost"/>
                <a:cs typeface="Times New Roman" pitchFamily="18" charset="0"/>
              </a:rPr>
              <a:t> </a:t>
            </a:r>
            <a:r>
              <a:rPr lang="en-US" sz="1800" b="0" i="0" u="none" strike="noStrike" dirty="0">
                <a:effectLst/>
                <a:latin typeface="Jost"/>
                <a:cs typeface="Times New Roman" pitchFamily="18" charset="0"/>
                <a:hlinkClick r:id="rId3" tooltip="Input device"/>
              </a:rPr>
              <a:t>input device</a:t>
            </a:r>
            <a:r>
              <a:rPr lang="en-US" sz="1800" b="0" i="0" dirty="0">
                <a:effectLst/>
                <a:latin typeface="Jost"/>
                <a:cs typeface="Times New Roman" pitchFamily="18" charset="0"/>
              </a:rPr>
              <a:t> in the form of a light-sensitive wand used in conjunction with a computer's </a:t>
            </a:r>
            <a:r>
              <a:rPr lang="en-US" sz="1800" b="0" i="0" u="none" strike="noStrike" dirty="0">
                <a:effectLst/>
                <a:latin typeface="Jost"/>
                <a:cs typeface="Times New Roman" pitchFamily="18" charset="0"/>
                <a:hlinkClick r:id="rId4" tooltip="Cathode-ray tube"/>
              </a:rPr>
              <a:t>cathode-ray tube</a:t>
            </a:r>
            <a:r>
              <a:rPr lang="en-US" sz="1800" b="0" i="0" dirty="0">
                <a:effectLst/>
                <a:latin typeface="Jost"/>
                <a:cs typeface="Times New Roman" pitchFamily="18" charset="0"/>
              </a:rPr>
              <a:t> (CRT) display.</a:t>
            </a:r>
          </a:p>
          <a:p>
            <a:pPr algn="just" fontAlgn="base"/>
            <a:r>
              <a:rPr lang="en-US" sz="1800" b="0" i="0" dirty="0">
                <a:effectLst/>
                <a:latin typeface="Jost"/>
                <a:cs typeface="Times New Roman" pitchFamily="18" charset="0"/>
              </a:rPr>
              <a:t>Photo of the </a:t>
            </a:r>
            <a:r>
              <a:rPr lang="en-US" sz="1800" b="0" i="0" u="none" strike="noStrike" dirty="0">
                <a:effectLst/>
                <a:latin typeface="Jost"/>
                <a:cs typeface="Times New Roman" pitchFamily="18" charset="0"/>
                <a:hlinkClick r:id="rId5" tooltip="Hypertext Editing System"/>
              </a:rPr>
              <a:t>Hypertext Editing System</a:t>
            </a:r>
            <a:r>
              <a:rPr lang="en-US" sz="1800" b="0" i="0" dirty="0">
                <a:effectLst/>
                <a:latin typeface="Jost"/>
                <a:cs typeface="Times New Roman" pitchFamily="18" charset="0"/>
              </a:rPr>
              <a:t>(HES) console in use at </a:t>
            </a:r>
            <a:r>
              <a:rPr lang="en-US" sz="1800" b="0" i="0" u="none" strike="noStrike" dirty="0">
                <a:effectLst/>
                <a:latin typeface="Jost"/>
                <a:cs typeface="Times New Roman" pitchFamily="18" charset="0"/>
                <a:hlinkClick r:id="rId6" tooltip="Brown University"/>
              </a:rPr>
              <a:t>Brown University</a:t>
            </a:r>
            <a:r>
              <a:rPr lang="en-US" sz="1800" b="0" i="0" dirty="0">
                <a:effectLst/>
                <a:latin typeface="Jost"/>
                <a:cs typeface="Times New Roman" pitchFamily="18" charset="0"/>
              </a:rPr>
              <a:t>, circa October 1969. </a:t>
            </a:r>
            <a:endParaRPr lang="en-US" sz="1800" b="0" i="0" dirty="0" smtClean="0">
              <a:effectLst/>
              <a:latin typeface="Jost"/>
              <a:cs typeface="Times New Roman" pitchFamily="18" charset="0"/>
            </a:endParaRPr>
          </a:p>
          <a:p>
            <a:pPr algn="just" fontAlgn="base"/>
            <a:r>
              <a:rPr lang="en-US" sz="1800" b="0" i="0" dirty="0" smtClean="0">
                <a:effectLst/>
                <a:latin typeface="Jost"/>
                <a:cs typeface="Times New Roman" pitchFamily="18" charset="0"/>
              </a:rPr>
              <a:t>The </a:t>
            </a:r>
            <a:r>
              <a:rPr lang="en-US" sz="1800" b="0" i="0" dirty="0">
                <a:effectLst/>
                <a:latin typeface="Jost"/>
                <a:cs typeface="Times New Roman" pitchFamily="18" charset="0"/>
              </a:rPr>
              <a:t>photo shows HES on an IBM 2250 Mod 4 display station, including lightpen and programmed function keyboard, channel coupled to Brown's </a:t>
            </a:r>
            <a:r>
              <a:rPr lang="en-US" sz="1800" b="0" i="0" u="none" strike="noStrike" dirty="0">
                <a:effectLst/>
                <a:latin typeface="Jost"/>
                <a:cs typeface="Times New Roman" pitchFamily="18" charset="0"/>
                <a:hlinkClick r:id="rId7" tooltip="IBM 360"/>
              </a:rPr>
              <a:t>IBM 360</a:t>
            </a:r>
            <a:r>
              <a:rPr lang="en-US" sz="1800" b="0" i="0" dirty="0">
                <a:effectLst/>
                <a:latin typeface="Jost"/>
                <a:cs typeface="Times New Roman" pitchFamily="18" charset="0"/>
              </a:rPr>
              <a:t> mainframe.</a:t>
            </a:r>
          </a:p>
          <a:p>
            <a:pPr algn="just" fontAlgn="base"/>
            <a:r>
              <a:rPr lang="en-US" sz="1800" b="0" i="0" dirty="0">
                <a:effectLst/>
                <a:latin typeface="Jost"/>
                <a:cs typeface="Times New Roman" pitchFamily="18" charset="0"/>
              </a:rPr>
              <a:t>It allows the user to point to displayed objects or draw on the screen in a similar way to a </a:t>
            </a:r>
            <a:r>
              <a:rPr lang="en-US" sz="1800" b="0" i="0" u="none" strike="noStrike" dirty="0">
                <a:effectLst/>
                <a:latin typeface="Jost"/>
                <a:cs typeface="Times New Roman" pitchFamily="18" charset="0"/>
                <a:hlinkClick r:id="rId8" tooltip="Touchscreen"/>
              </a:rPr>
              <a:t>touchscreen</a:t>
            </a:r>
            <a:r>
              <a:rPr lang="en-US" sz="1800" b="0" i="0" dirty="0">
                <a:effectLst/>
                <a:latin typeface="Jost"/>
                <a:cs typeface="Times New Roman" pitchFamily="18" charset="0"/>
              </a:rPr>
              <a:t> but with greater positional accuracy. </a:t>
            </a:r>
            <a:endParaRPr lang="en-US" sz="1800" b="0" i="0" dirty="0" smtClean="0">
              <a:effectLst/>
              <a:latin typeface="Jost"/>
              <a:cs typeface="Times New Roman" pitchFamily="18" charset="0"/>
            </a:endParaRPr>
          </a:p>
          <a:p>
            <a:pPr algn="just" fontAlgn="base"/>
            <a:r>
              <a:rPr lang="en-US" sz="1800" b="0" i="0" dirty="0" smtClean="0">
                <a:effectLst/>
                <a:latin typeface="Jost"/>
                <a:cs typeface="Times New Roman" pitchFamily="18" charset="0"/>
              </a:rPr>
              <a:t>A </a:t>
            </a:r>
            <a:r>
              <a:rPr lang="en-US" sz="1800" b="0" i="0" dirty="0">
                <a:effectLst/>
                <a:latin typeface="Jost"/>
                <a:cs typeface="Times New Roman" pitchFamily="18" charset="0"/>
              </a:rPr>
              <a:t>light pen can work with any CRT-based display, but its ability to be used with </a:t>
            </a:r>
            <a:r>
              <a:rPr lang="en-US" sz="1800" b="0" i="0" u="none" strike="noStrike" dirty="0">
                <a:effectLst/>
                <a:latin typeface="Jost"/>
                <a:cs typeface="Times New Roman" pitchFamily="18" charset="0"/>
                <a:hlinkClick r:id="rId9" tooltip="Liquid-crystal display"/>
              </a:rPr>
              <a:t>LCDs</a:t>
            </a:r>
            <a:r>
              <a:rPr lang="en-US" sz="1800" b="0" i="0" dirty="0">
                <a:effectLst/>
                <a:latin typeface="Jost"/>
                <a:cs typeface="Times New Roman" pitchFamily="18" charset="0"/>
              </a:rPr>
              <a:t> was unclear (though Toshiba and Hitachi displayed a similar idea at the "Display 2006" show in </a:t>
            </a:r>
            <a:r>
              <a:rPr lang="en-US" sz="1800" b="0" i="0" dirty="0" smtClean="0">
                <a:effectLst/>
                <a:latin typeface="Jost"/>
                <a:cs typeface="Times New Roman" pitchFamily="18" charset="0"/>
              </a:rPr>
              <a:t>Japan.</a:t>
            </a:r>
            <a:r>
              <a:rPr lang="en-US" sz="1800" baseline="30000" dirty="0" smtClean="0">
                <a:latin typeface="Jost"/>
                <a:cs typeface="Times New Roman" pitchFamily="18" charset="0"/>
              </a:rPr>
              <a:t>.</a:t>
            </a:r>
            <a:endParaRPr lang="en-US" sz="1800" b="0" i="0" dirty="0">
              <a:effectLst/>
              <a:latin typeface="Jost"/>
              <a:cs typeface="Times New Roman" pitchFamily="18" charset="0"/>
            </a:endParaRPr>
          </a:p>
        </p:txBody>
      </p:sp>
      <p:pic>
        <p:nvPicPr>
          <p:cNvPr id="5" name="Picture 4">
            <a:extLst>
              <a:ext uri="{FF2B5EF4-FFF2-40B4-BE49-F238E27FC236}">
                <a16:creationId xmlns="" xmlns:a16="http://schemas.microsoft.com/office/drawing/2014/main" id="{E200DDB7-FB8D-1046-8958-17E476DFEE22}"/>
              </a:ext>
            </a:extLst>
          </p:cNvPr>
          <p:cNvPicPr>
            <a:picLocks noChangeAspect="1"/>
          </p:cNvPicPr>
          <p:nvPr/>
        </p:nvPicPr>
        <p:blipFill>
          <a:blip r:embed="rId10"/>
          <a:stretch>
            <a:fillRect/>
          </a:stretch>
        </p:blipFill>
        <p:spPr>
          <a:xfrm flipH="1">
            <a:off x="533400" y="1981200"/>
            <a:ext cx="3316536" cy="2590799"/>
          </a:xfrm>
          <a:prstGeom prst="rect">
            <a:avLst/>
          </a:prstGeom>
        </p:spPr>
      </p:pic>
    </p:spTree>
    <p:extLst>
      <p:ext uri="{BB962C8B-B14F-4D97-AF65-F5344CB8AC3E}">
        <p14:creationId xmlns="" xmlns:p14="http://schemas.microsoft.com/office/powerpoint/2010/main" val="38298412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F37116-C7E9-9148-8BC0-F8CE89929D1C}"/>
              </a:ext>
            </a:extLst>
          </p:cNvPr>
          <p:cNvSpPr>
            <a:spLocks noGrp="1"/>
          </p:cNvSpPr>
          <p:nvPr>
            <p:ph type="title"/>
          </p:nvPr>
        </p:nvSpPr>
        <p:spPr>
          <a:xfrm>
            <a:off x="3200400" y="381000"/>
            <a:ext cx="4126860" cy="685796"/>
          </a:xfrm>
        </p:spPr>
        <p:txBody>
          <a:bodyPr>
            <a:noAutofit/>
          </a:bodyPr>
          <a:lstStyle/>
          <a:p>
            <a:r>
              <a:rPr lang="en-US" sz="2800" b="1" dirty="0" smtClean="0"/>
              <a:t>5. TRACKBALL</a:t>
            </a:r>
            <a:endParaRPr lang="en-US" sz="2800" b="1" dirty="0"/>
          </a:p>
        </p:txBody>
      </p:sp>
      <p:sp>
        <p:nvSpPr>
          <p:cNvPr id="21" name="Content Placeholder 20">
            <a:extLst>
              <a:ext uri="{FF2B5EF4-FFF2-40B4-BE49-F238E27FC236}">
                <a16:creationId xmlns="" xmlns:a16="http://schemas.microsoft.com/office/drawing/2014/main" id="{3A5DD605-6E49-2746-B832-92CEEDC1FB2C}"/>
              </a:ext>
            </a:extLst>
          </p:cNvPr>
          <p:cNvSpPr>
            <a:spLocks noGrp="1"/>
          </p:cNvSpPr>
          <p:nvPr>
            <p:ph sz="half" idx="1"/>
          </p:nvPr>
        </p:nvSpPr>
        <p:spPr>
          <a:xfrm>
            <a:off x="5105400" y="1371600"/>
            <a:ext cx="6629397" cy="4876800"/>
          </a:xfrm>
        </p:spPr>
        <p:txBody>
          <a:bodyPr>
            <a:normAutofit/>
          </a:bodyPr>
          <a:lstStyle/>
          <a:p>
            <a:pPr algn="just"/>
            <a:r>
              <a:rPr lang="en-US" sz="2000" cap="none" dirty="0" smtClean="0">
                <a:solidFill>
                  <a:srgbClr val="7030A0"/>
                </a:solidFill>
                <a:latin typeface="Monotype Corsiva" pitchFamily="66" charset="0"/>
              </a:rPr>
              <a:t>A </a:t>
            </a:r>
            <a:r>
              <a:rPr lang="en-US" sz="2000" b="0" i="0" cap="none" dirty="0" smtClean="0">
                <a:solidFill>
                  <a:srgbClr val="7030A0"/>
                </a:solidFill>
                <a:effectLst/>
                <a:latin typeface="Monotype Corsiva" pitchFamily="66" charset="0"/>
              </a:rPr>
              <a:t>trackball is an </a:t>
            </a:r>
            <a:r>
              <a:rPr lang="en-US" sz="2000" b="0" i="0" u="none" strike="noStrike" cap="none" dirty="0" smtClean="0">
                <a:solidFill>
                  <a:srgbClr val="7030A0"/>
                </a:solidFill>
                <a:effectLst/>
                <a:latin typeface="Monotype Corsiva" pitchFamily="66" charset="0"/>
                <a:hlinkClick r:id="rId2"/>
              </a:rPr>
              <a:t>input device</a:t>
            </a:r>
            <a:r>
              <a:rPr lang="en-US" sz="2000" b="0" i="0" cap="none" dirty="0" smtClean="0">
                <a:solidFill>
                  <a:srgbClr val="7030A0"/>
                </a:solidFill>
                <a:effectLst/>
                <a:latin typeface="Monotype Corsiva" pitchFamily="66" charset="0"/>
              </a:rPr>
              <a:t> used to enter motion data into computers or other electronic devices. </a:t>
            </a:r>
          </a:p>
          <a:p>
            <a:pPr algn="just"/>
            <a:r>
              <a:rPr lang="en-US" sz="2000" cap="none" dirty="0" smtClean="0">
                <a:solidFill>
                  <a:srgbClr val="7030A0"/>
                </a:solidFill>
                <a:latin typeface="Monotype Corsiva" pitchFamily="66" charset="0"/>
              </a:rPr>
              <a:t>I</a:t>
            </a:r>
            <a:r>
              <a:rPr lang="en-US" sz="2000" b="0" i="0" cap="none" dirty="0" smtClean="0">
                <a:solidFill>
                  <a:srgbClr val="7030A0"/>
                </a:solidFill>
                <a:effectLst/>
                <a:latin typeface="Monotype Corsiva" pitchFamily="66" charset="0"/>
              </a:rPr>
              <a:t>t serves the same purpose as a </a:t>
            </a:r>
            <a:r>
              <a:rPr lang="en-US" sz="2000" b="0" i="0" u="none" strike="noStrike" cap="none" dirty="0" smtClean="0">
                <a:solidFill>
                  <a:srgbClr val="7030A0"/>
                </a:solidFill>
                <a:effectLst/>
                <a:latin typeface="Monotype Corsiva" pitchFamily="66" charset="0"/>
                <a:hlinkClick r:id="rId3"/>
              </a:rPr>
              <a:t>mouse</a:t>
            </a:r>
            <a:r>
              <a:rPr lang="en-US" sz="2000" b="0" i="0" cap="none" dirty="0" smtClean="0">
                <a:solidFill>
                  <a:srgbClr val="7030A0"/>
                </a:solidFill>
                <a:effectLst/>
                <a:latin typeface="Monotype Corsiva" pitchFamily="66" charset="0"/>
              </a:rPr>
              <a:t>, but is designed with a moveable ball on the top, which can be rolled in any direction. </a:t>
            </a:r>
          </a:p>
          <a:p>
            <a:pPr algn="just"/>
            <a:r>
              <a:rPr lang="en-US" sz="2000" b="0" i="0" cap="none" dirty="0" smtClean="0">
                <a:solidFill>
                  <a:srgbClr val="7030A0"/>
                </a:solidFill>
                <a:effectLst/>
                <a:latin typeface="Monotype Corsiva" pitchFamily="66" charset="0"/>
              </a:rPr>
              <a:t>instead of moving the whole device, you simply roll the moveable ball on top of the trackball unit with your hand to generate motion input.</a:t>
            </a:r>
          </a:p>
          <a:p>
            <a:pPr algn="just"/>
            <a:r>
              <a:rPr lang="en-US" sz="2000" cap="none" dirty="0" smtClean="0">
                <a:solidFill>
                  <a:srgbClr val="7030A0"/>
                </a:solidFill>
                <a:latin typeface="Monotype Corsiva" pitchFamily="66" charset="0"/>
              </a:rPr>
              <a:t>D</a:t>
            </a:r>
            <a:r>
              <a:rPr lang="en-US" sz="2000" b="0" i="0" cap="none" dirty="0" smtClean="0">
                <a:solidFill>
                  <a:srgbClr val="7030A0"/>
                </a:solidFill>
                <a:effectLst/>
                <a:latin typeface="Monotype Corsiva" pitchFamily="66" charset="0"/>
              </a:rPr>
              <a:t>esigned for computers generally serve as mouse replacements and are primarily used to move the </a:t>
            </a:r>
            <a:r>
              <a:rPr lang="en-US" sz="2000" b="0" i="0" u="none" strike="noStrike" cap="none" dirty="0" smtClean="0">
                <a:solidFill>
                  <a:srgbClr val="7030A0"/>
                </a:solidFill>
                <a:effectLst/>
                <a:latin typeface="Monotype Corsiva" pitchFamily="66" charset="0"/>
                <a:hlinkClick r:id="rId4"/>
              </a:rPr>
              <a:t>cursor</a:t>
            </a:r>
            <a:r>
              <a:rPr lang="en-US" sz="2000" b="0" i="0" cap="none" dirty="0" smtClean="0">
                <a:solidFill>
                  <a:srgbClr val="7030A0"/>
                </a:solidFill>
                <a:effectLst/>
                <a:latin typeface="Monotype Corsiva" pitchFamily="66" charset="0"/>
              </a:rPr>
              <a:t> on the screen.</a:t>
            </a:r>
          </a:p>
          <a:p>
            <a:pPr algn="just"/>
            <a:r>
              <a:rPr lang="en-US" sz="2000" b="0" i="0" cap="none" dirty="0" smtClean="0">
                <a:solidFill>
                  <a:srgbClr val="7030A0"/>
                </a:solidFill>
                <a:effectLst/>
                <a:latin typeface="Monotype Corsiva" pitchFamily="66" charset="0"/>
              </a:rPr>
              <a:t> like mice, computer trackball devices also include buttons, which can serve as left-click and </a:t>
            </a:r>
            <a:r>
              <a:rPr lang="en-US" sz="2000" b="0" i="0" u="none" strike="noStrike" cap="none" dirty="0" smtClean="0">
                <a:solidFill>
                  <a:srgbClr val="7030A0"/>
                </a:solidFill>
                <a:effectLst/>
                <a:latin typeface="Monotype Corsiva" pitchFamily="66" charset="0"/>
                <a:hlinkClick r:id="rId5"/>
              </a:rPr>
              <a:t>right-click</a:t>
            </a:r>
            <a:r>
              <a:rPr lang="en-US" sz="2000" b="0" i="0" cap="none" dirty="0" smtClean="0">
                <a:solidFill>
                  <a:srgbClr val="7030A0"/>
                </a:solidFill>
                <a:effectLst/>
                <a:latin typeface="Monotype Corsiva" pitchFamily="66" charset="0"/>
              </a:rPr>
              <a:t> buttons, and may also be used to enter other commands.</a:t>
            </a:r>
          </a:p>
          <a:p>
            <a:pPr algn="just">
              <a:buNone/>
            </a:pPr>
            <a:endParaRPr lang="en-US" sz="2000" b="0" i="0" cap="none" dirty="0">
              <a:solidFill>
                <a:srgbClr val="7030A0"/>
              </a:solidFill>
              <a:effectLst/>
              <a:latin typeface="Monotype Corsiva" pitchFamily="66" charset="0"/>
            </a:endParaRPr>
          </a:p>
        </p:txBody>
      </p:sp>
      <p:sp>
        <p:nvSpPr>
          <p:cNvPr id="9" name="TextBox 8">
            <a:extLst>
              <a:ext uri="{FF2B5EF4-FFF2-40B4-BE49-F238E27FC236}">
                <a16:creationId xmlns="" xmlns:a16="http://schemas.microsoft.com/office/drawing/2014/main" id="{0CC2B8EA-C401-A143-8CCF-5D2C437C2551}"/>
              </a:ext>
            </a:extLst>
          </p:cNvPr>
          <p:cNvSpPr txBox="1"/>
          <p:nvPr/>
        </p:nvSpPr>
        <p:spPr>
          <a:xfrm>
            <a:off x="2985760" y="3227630"/>
            <a:ext cx="6138555" cy="369332"/>
          </a:xfrm>
          <a:prstGeom prst="rect">
            <a:avLst/>
          </a:prstGeom>
          <a:noFill/>
        </p:spPr>
        <p:txBody>
          <a:bodyPr wrap="square">
            <a:spAutoFit/>
          </a:bodyPr>
          <a:lstStyle/>
          <a:p>
            <a:pPr marL="0" algn="l" rtl="0" eaLnBrk="1" fontAlgn="t" latinLnBrk="0" hangingPunct="1">
              <a:spcBef>
                <a:spcPts val="0"/>
              </a:spcBef>
              <a:spcAft>
                <a:spcPts val="0"/>
              </a:spcAft>
            </a:pPr>
            <a:endParaRPr lang="en-US" sz="1800" b="0" i="0" u="none" strike="noStrike" dirty="0">
              <a:effectLst/>
              <a:latin typeface="Arial" panose="020B0604020202020204" pitchFamily="34" charset="0"/>
            </a:endParaRPr>
          </a:p>
        </p:txBody>
      </p:sp>
      <p:sp>
        <p:nvSpPr>
          <p:cNvPr id="11" name="TextBox 10">
            <a:extLst>
              <a:ext uri="{FF2B5EF4-FFF2-40B4-BE49-F238E27FC236}">
                <a16:creationId xmlns="" xmlns:a16="http://schemas.microsoft.com/office/drawing/2014/main" id="{83436054-6CD1-3A4D-98C9-74109F2EAB92}"/>
              </a:ext>
            </a:extLst>
          </p:cNvPr>
          <p:cNvSpPr txBox="1"/>
          <p:nvPr/>
        </p:nvSpPr>
        <p:spPr>
          <a:xfrm>
            <a:off x="2985760" y="3227630"/>
            <a:ext cx="6138555" cy="369332"/>
          </a:xfrm>
          <a:prstGeom prst="rect">
            <a:avLst/>
          </a:prstGeom>
          <a:noFill/>
        </p:spPr>
        <p:txBody>
          <a:bodyPr wrap="square">
            <a:spAutoFit/>
          </a:bodyPr>
          <a:lstStyle/>
          <a:p>
            <a:pPr marL="0" algn="l" rtl="0" eaLnBrk="1" fontAlgn="t" latinLnBrk="0" hangingPunct="1">
              <a:spcBef>
                <a:spcPts val="0"/>
              </a:spcBef>
              <a:spcAft>
                <a:spcPts val="0"/>
              </a:spcAft>
            </a:pPr>
            <a:endParaRPr lang="en-US" sz="1800" b="0" i="0" u="none" strike="noStrike" dirty="0">
              <a:effectLst/>
              <a:latin typeface="Arial" panose="020B0604020202020204" pitchFamily="34" charset="0"/>
            </a:endParaRPr>
          </a:p>
        </p:txBody>
      </p:sp>
      <p:pic>
        <p:nvPicPr>
          <p:cNvPr id="18" name="Picture 17">
            <a:extLst>
              <a:ext uri="{FF2B5EF4-FFF2-40B4-BE49-F238E27FC236}">
                <a16:creationId xmlns="" xmlns:a16="http://schemas.microsoft.com/office/drawing/2014/main" id="{AD1F6328-8C08-C744-BEDF-9E734634AED8}"/>
              </a:ext>
            </a:extLst>
          </p:cNvPr>
          <p:cNvPicPr>
            <a:picLocks noChangeAspect="1"/>
          </p:cNvPicPr>
          <p:nvPr/>
        </p:nvPicPr>
        <p:blipFill>
          <a:blip r:embed="rId6"/>
          <a:stretch>
            <a:fillRect/>
          </a:stretch>
        </p:blipFill>
        <p:spPr>
          <a:xfrm>
            <a:off x="990600" y="1981200"/>
            <a:ext cx="3292197" cy="2607504"/>
          </a:xfrm>
          <a:prstGeom prst="rect">
            <a:avLst/>
          </a:prstGeom>
        </p:spPr>
      </p:pic>
    </p:spTree>
    <p:extLst>
      <p:ext uri="{BB962C8B-B14F-4D97-AF65-F5344CB8AC3E}">
        <p14:creationId xmlns="" xmlns:p14="http://schemas.microsoft.com/office/powerpoint/2010/main" val="42379646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410200" y="1600200"/>
            <a:ext cx="5943600" cy="4525963"/>
          </a:xfrm>
        </p:spPr>
        <p:txBody>
          <a:bodyPr>
            <a:normAutofit/>
          </a:bodyPr>
          <a:lstStyle/>
          <a:p>
            <a:pPr algn="just">
              <a:buFont typeface="Wingdings" pitchFamily="2" charset="2"/>
              <a:buChar char="Ø"/>
            </a:pPr>
            <a:r>
              <a:rPr lang="en-US" sz="2000" dirty="0" smtClean="0">
                <a:latin typeface="Times New Roman" pitchFamily="18" charset="0"/>
                <a:cs typeface="Times New Roman" pitchFamily="18" charset="0"/>
              </a:rPr>
              <a:t>A </a:t>
            </a:r>
            <a:r>
              <a:rPr lang="en-US" sz="2000" b="1" dirty="0" smtClean="0">
                <a:latin typeface="Times New Roman" pitchFamily="18" charset="0"/>
                <a:cs typeface="Times New Roman" pitchFamily="18" charset="0"/>
              </a:rPr>
              <a:t>scanner</a:t>
            </a:r>
            <a:r>
              <a:rPr lang="en-US" sz="2000" dirty="0" smtClean="0">
                <a:latin typeface="Times New Roman" pitchFamily="18" charset="0"/>
                <a:cs typeface="Times New Roman" pitchFamily="18" charset="0"/>
              </a:rPr>
              <a:t> is an input device that captures documents such as photographs and text.</a:t>
            </a:r>
          </a:p>
          <a:p>
            <a:pPr algn="just">
              <a:buFont typeface="Wingdings" pitchFamily="2" charset="2"/>
              <a:buChar char="Ø"/>
            </a:pPr>
            <a:r>
              <a:rPr lang="en-US" sz="2000" b="1" dirty="0" smtClean="0">
                <a:latin typeface="Times New Roman" pitchFamily="18" charset="0"/>
                <a:cs typeface="Times New Roman" pitchFamily="18" charset="0"/>
              </a:rPr>
              <a:t>Scanners</a:t>
            </a:r>
            <a:r>
              <a:rPr lang="en-US" sz="2000" dirty="0" smtClean="0">
                <a:latin typeface="Times New Roman" pitchFamily="18" charset="0"/>
                <a:cs typeface="Times New Roman" pitchFamily="18" charset="0"/>
              </a:rPr>
              <a:t> are of many </a:t>
            </a:r>
            <a:r>
              <a:rPr lang="en-US" sz="2000" b="1" dirty="0" smtClean="0">
                <a:latin typeface="Times New Roman" pitchFamily="18" charset="0"/>
                <a:cs typeface="Times New Roman" pitchFamily="18" charset="0"/>
              </a:rPr>
              <a:t>types</a:t>
            </a:r>
            <a:r>
              <a:rPr lang="en-US" sz="2000" dirty="0" smtClean="0">
                <a:latin typeface="Times New Roman" pitchFamily="18" charset="0"/>
                <a:cs typeface="Times New Roman" pitchFamily="18" charset="0"/>
              </a:rPr>
              <a:t> according to their design, </a:t>
            </a:r>
            <a:r>
              <a:rPr lang="en-US" sz="2000" b="1" dirty="0" smtClean="0">
                <a:latin typeface="Times New Roman" pitchFamily="18" charset="0"/>
                <a:cs typeface="Times New Roman" pitchFamily="18" charset="0"/>
              </a:rPr>
              <a:t>scanning</a:t>
            </a:r>
            <a:r>
              <a:rPr lang="en-US" sz="2000" dirty="0" smtClean="0">
                <a:latin typeface="Times New Roman" pitchFamily="18" charset="0"/>
                <a:cs typeface="Times New Roman" pitchFamily="18" charset="0"/>
              </a:rPr>
              <a:t> mechanisms etc. </a:t>
            </a:r>
          </a:p>
          <a:p>
            <a:pPr algn="just">
              <a:buFont typeface="Wingdings" pitchFamily="2" charset="2"/>
              <a:buChar char="Ø"/>
            </a:pPr>
            <a:r>
              <a:rPr lang="en-US" sz="2000" dirty="0" smtClean="0">
                <a:latin typeface="Times New Roman" pitchFamily="18" charset="0"/>
                <a:cs typeface="Times New Roman" pitchFamily="18" charset="0"/>
              </a:rPr>
              <a:t>When a document is to be scanned, firstly a documents is converted into digital signal and then scanning is performed on this electronic version of document.</a:t>
            </a:r>
          </a:p>
          <a:p>
            <a:pPr algn="just">
              <a:buFont typeface="Wingdings" pitchFamily="2" charset="2"/>
              <a:buChar char="Ø"/>
            </a:pPr>
            <a:r>
              <a:rPr lang="en-US" sz="2000" dirty="0" smtClean="0">
                <a:latin typeface="Times New Roman" pitchFamily="18" charset="0"/>
                <a:cs typeface="Times New Roman" pitchFamily="18" charset="0"/>
              </a:rPr>
              <a:t> A </a:t>
            </a:r>
            <a:r>
              <a:rPr lang="en-US" sz="2000" b="1" dirty="0" smtClean="0">
                <a:latin typeface="Times New Roman" pitchFamily="18" charset="0"/>
                <a:cs typeface="Times New Roman" pitchFamily="18" charset="0"/>
              </a:rPr>
              <a:t>scanner</a:t>
            </a:r>
            <a:r>
              <a:rPr lang="en-US" sz="2000" dirty="0" smtClean="0">
                <a:latin typeface="Times New Roman" pitchFamily="18" charset="0"/>
                <a:cs typeface="Times New Roman" pitchFamily="18" charset="0"/>
              </a:rPr>
              <a:t> can be connected to computer using different interface such as SCSI, TWAIN etc, but today the most common method is USB cable.</a:t>
            </a:r>
            <a:endParaRPr lang="en-IN"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p:txBody>
      </p:sp>
      <p:sp>
        <p:nvSpPr>
          <p:cNvPr id="4" name="Title 3"/>
          <p:cNvSpPr>
            <a:spLocks noGrp="1"/>
          </p:cNvSpPr>
          <p:nvPr>
            <p:ph type="title"/>
          </p:nvPr>
        </p:nvSpPr>
        <p:spPr>
          <a:xfrm>
            <a:off x="3276600" y="381000"/>
            <a:ext cx="3200400" cy="762000"/>
          </a:xfrm>
        </p:spPr>
        <p:txBody>
          <a:bodyPr>
            <a:normAutofit/>
          </a:bodyPr>
          <a:lstStyle/>
          <a:p>
            <a:r>
              <a:rPr lang="en-US" sz="3200" dirty="0" smtClean="0">
                <a:solidFill>
                  <a:schemeClr val="accent2"/>
                </a:solidFill>
              </a:rPr>
              <a:t>6.SCANNER</a:t>
            </a:r>
            <a:endParaRPr lang="en-US" sz="3200" dirty="0">
              <a:solidFill>
                <a:schemeClr val="accent2"/>
              </a:solidFill>
            </a:endParaRPr>
          </a:p>
        </p:txBody>
      </p:sp>
      <p:sp>
        <p:nvSpPr>
          <p:cNvPr id="103426" name="AutoShape 2" descr="Scanner Machine, Pass-through Scanner, Computer Scanners, Dalchini Extract,  Darchini Extract, दस्तावेज़ स्कैनर in Harmukh Puri, Modinagar , Nirmal Sai  Systems Solutions Private Limited | ID: 13260353288"/>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428" name="AutoShape 4" descr="Scanner Machine, Pass-through Scanner, Computer Scanners, Dalchini Extract,  Darchini Extract, दस्तावेज़ स्कैनर in Harmukh Puri, Modinagar , Nirmal Sai  Systems Solutions Private Limited | ID: 13260353288"/>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430" name="AutoShape 6" descr="Scanner Machine, Pass-through Scanner, Computer Scanners, Dalchini Extract,  Darchini Extract, दस्तावेज़ स्कैनर in Harmukh Puri, Modinagar , Nirmal Sai  Systems Solutions Private Limited | ID: 13260353288"/>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 name="Picture 7" descr="download (24).jpg"/>
          <p:cNvPicPr>
            <a:picLocks noChangeAspect="1"/>
          </p:cNvPicPr>
          <p:nvPr/>
        </p:nvPicPr>
        <p:blipFill>
          <a:blip r:embed="rId2"/>
          <a:stretch>
            <a:fillRect/>
          </a:stretch>
        </p:blipFill>
        <p:spPr>
          <a:xfrm>
            <a:off x="1676400" y="1752600"/>
            <a:ext cx="2743200" cy="214312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 xmlns:a16="http://schemas.microsoft.com/office/drawing/2014/main" id="{9464E8FE-FF78-43E0-97BE-4550E59894AB}"/>
              </a:ext>
            </a:extLst>
          </p:cNvPr>
          <p:cNvSpPr txBox="1">
            <a:spLocks/>
          </p:cNvSpPr>
          <p:nvPr/>
        </p:nvSpPr>
        <p:spPr>
          <a:xfrm>
            <a:off x="1066800" y="609600"/>
            <a:ext cx="10820400" cy="5029200"/>
          </a:xfrm>
          <a:prstGeom prst="rect">
            <a:avLst/>
          </a:prstGeom>
        </p:spPr>
        <p:txBody>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7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mn-cs"/>
              </a:rPr>
              <a:t>FLATBED SCANNER</a:t>
            </a:r>
          </a:p>
          <a:p>
            <a:pPr marL="0" marR="0" lvl="0" indent="0" algn="l" defTabSz="914400" rtl="0" eaLnBrk="1" fontAlgn="auto" latinLnBrk="0" hangingPunct="1">
              <a:lnSpc>
                <a:spcPct val="100000"/>
              </a:lnSpc>
              <a:spcBef>
                <a:spcPts val="400"/>
              </a:spcBef>
              <a:spcAft>
                <a:spcPts val="0"/>
              </a:spcAft>
              <a:buClr>
                <a:schemeClr val="accent1"/>
              </a:buClr>
              <a:buSzPct val="68000"/>
              <a:buFont typeface="Wingdings 3"/>
              <a:buNone/>
              <a:tabLst/>
              <a:defRPr/>
            </a:pPr>
            <a:endParaRPr kumimoji="0" lang="en-US" sz="27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endParaRP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Flatbed scanners, also called desktop scanners, are the most versatile and commonly used scanners.</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A </a:t>
            </a:r>
            <a:r>
              <a:rPr kumimoji="0" lang="en-US" sz="2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scanner</a:t>
            </a: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 that provides a flat, glass surface to hold a sheet of paper, book or other object for </a:t>
            </a:r>
            <a:r>
              <a:rPr kumimoji="0" lang="en-US" sz="2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scanning</a:t>
            </a: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 </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
              <a:tabLst/>
              <a:defRPr/>
            </a:pPr>
            <a:r>
              <a:rPr kumimoji="0" lang="en-US" sz="2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Flatbed scanners</a:t>
            </a: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 often come with sheet feeders for </a:t>
            </a:r>
            <a:r>
              <a:rPr kumimoji="0" lang="en-US" sz="2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scanning</a:t>
            </a: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 multiple sheets of paper rather than one at a time.</a:t>
            </a:r>
            <a:endPar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endParaRPr>
          </a:p>
          <a:p>
            <a:pPr marL="457200" marR="0" lvl="1" indent="0" algn="l" defTabSz="914400" rtl="0" eaLnBrk="1" fontAlgn="auto" latinLnBrk="0" hangingPunct="1">
              <a:lnSpc>
                <a:spcPct val="100000"/>
              </a:lnSpc>
              <a:spcBef>
                <a:spcPts val="324"/>
              </a:spcBef>
              <a:spcAft>
                <a:spcPts val="0"/>
              </a:spcAft>
              <a:buClr>
                <a:schemeClr val="accent1"/>
              </a:buClr>
              <a:buSzTx/>
              <a:buFont typeface="Verdana"/>
              <a:buNone/>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 </a:t>
            </a:r>
            <a:endParaRPr kumimoji="0" lang="en-IN"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3" name="Picture 2" descr="Epson Perfection V39 Flatbed Scanner | A4 Home/Photo Scanners | Scanners |  For Home | Epson India">
            <a:extLst>
              <a:ext uri="{FF2B5EF4-FFF2-40B4-BE49-F238E27FC236}">
                <a16:creationId xmlns="" xmlns:a16="http://schemas.microsoft.com/office/drawing/2014/main" id="{0BE3E8DC-CB51-477C-9F7A-004EC67A6B7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386666" y="3614753"/>
            <a:ext cx="3676695" cy="2179406"/>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 xmlns:a16="http://schemas.microsoft.com/office/drawing/2014/main" id="{28618BED-175F-4ABD-B6F0-2592808B993D}"/>
              </a:ext>
            </a:extLst>
          </p:cNvPr>
          <p:cNvSpPr txBox="1">
            <a:spLocks/>
          </p:cNvSpPr>
          <p:nvPr/>
        </p:nvSpPr>
        <p:spPr>
          <a:xfrm>
            <a:off x="685800" y="533400"/>
            <a:ext cx="10820400" cy="4718359"/>
          </a:xfrm>
          <a:prstGeom prst="rect">
            <a:avLst/>
          </a:prstGeom>
        </p:spPr>
        <p:txBody>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7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rPr>
              <a:t>SHEET-BED SCANNER</a:t>
            </a:r>
          </a:p>
          <a:p>
            <a:pPr marL="0" marR="0" lvl="0" indent="0" algn="l" defTabSz="914400" rtl="0" eaLnBrk="1" fontAlgn="auto" latinLnBrk="0" hangingPunct="1">
              <a:lnSpc>
                <a:spcPct val="100000"/>
              </a:lnSpc>
              <a:spcBef>
                <a:spcPts val="400"/>
              </a:spcBef>
              <a:spcAft>
                <a:spcPts val="0"/>
              </a:spcAft>
              <a:buClr>
                <a:schemeClr val="accent1"/>
              </a:buClr>
              <a:buSzPct val="68000"/>
              <a:buFont typeface="Wingdings 3"/>
              <a:buNone/>
              <a:tabLst/>
              <a:defRPr/>
            </a:pPr>
            <a:endParaRPr kumimoji="0" lang="en-US" sz="27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Sheet-fed scanners are similar to flatbed scanners except the document is moved and the scan head is immobile.</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 A sheet-fed scanner looks a lot like a small portable printer.</a:t>
            </a:r>
            <a:endParaRPr kumimoji="0" lang="en-I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400"/>
              </a:spcBef>
              <a:spcAft>
                <a:spcPts val="0"/>
              </a:spcAft>
              <a:buClr>
                <a:schemeClr val="accent1"/>
              </a:buClr>
              <a:buSzPct val="68000"/>
              <a:buFont typeface="Wingdings 3"/>
              <a:buNone/>
              <a:tabLst/>
              <a:defRPr/>
            </a:pPr>
            <a:endParaRPr kumimoji="0" lang="en-IN" sz="20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3" name="Picture 2" descr="Top 10 Sheet Fed Scanners of 2021 | Video Review">
            <a:extLst>
              <a:ext uri="{FF2B5EF4-FFF2-40B4-BE49-F238E27FC236}">
                <a16:creationId xmlns="" xmlns:a16="http://schemas.microsoft.com/office/drawing/2014/main" id="{532646D1-A0E7-4947-8D1E-58B03AA86E95}"/>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562125" y="2673351"/>
            <a:ext cx="3133725" cy="257175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 xmlns:a16="http://schemas.microsoft.com/office/drawing/2014/main" id="{BCC414D2-0436-42DD-979C-1F4F8C5274E8}"/>
              </a:ext>
            </a:extLst>
          </p:cNvPr>
          <p:cNvSpPr txBox="1">
            <a:spLocks/>
          </p:cNvSpPr>
          <p:nvPr/>
        </p:nvSpPr>
        <p:spPr>
          <a:xfrm>
            <a:off x="685800" y="990600"/>
            <a:ext cx="10820400" cy="4876800"/>
          </a:xfrm>
          <a:prstGeom prst="rect">
            <a:avLst/>
          </a:prstGeom>
        </p:spPr>
        <p:txBody>
          <a:bodyPr>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7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mn-cs"/>
              </a:rPr>
              <a:t>HANDHELD SCANNERS</a:t>
            </a:r>
          </a:p>
          <a:p>
            <a:pPr marL="0" marR="0" lvl="0" indent="0" algn="l" defTabSz="914400" rtl="0" eaLnBrk="1" fontAlgn="auto" latinLnBrk="0" hangingPunct="1">
              <a:lnSpc>
                <a:spcPct val="100000"/>
              </a:lnSpc>
              <a:spcBef>
                <a:spcPts val="400"/>
              </a:spcBef>
              <a:spcAft>
                <a:spcPts val="0"/>
              </a:spcAft>
              <a:buClr>
                <a:schemeClr val="accent1"/>
              </a:buClr>
              <a:buSzPct val="68000"/>
              <a:buFont typeface="Wingdings 3"/>
              <a:buNone/>
              <a:tabLst/>
              <a:defRPr/>
            </a:pPr>
            <a:endParaRPr kumimoji="0" lang="en-US" sz="27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endParaRP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Handheld scanners use the same basic technology as a flatbed scanner, but rely on the user to move them instead of a motorized belt.</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 This type of scanner typically does not provide good image quality. However, it can be useful for quickly capturing text.</a:t>
            </a:r>
          </a:p>
          <a:p>
            <a:pPr marL="457200" marR="0" lvl="1" indent="0" algn="l" defTabSz="914400" rtl="0" eaLnBrk="1" fontAlgn="auto" latinLnBrk="0" hangingPunct="1">
              <a:lnSpc>
                <a:spcPct val="100000"/>
              </a:lnSpc>
              <a:spcBef>
                <a:spcPts val="324"/>
              </a:spcBef>
              <a:spcAft>
                <a:spcPts val="0"/>
              </a:spcAft>
              <a:buClr>
                <a:schemeClr val="accent1"/>
              </a:buClr>
              <a:buSzTx/>
              <a:buFont typeface="Verdana"/>
              <a:buNone/>
              <a:tabLst/>
              <a:defRPr/>
            </a:pPr>
            <a:endParaRPr kumimoji="0" lang="en-IN"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3" name="Picture 2" descr="2D Antimicrobial Handheld Barcode Scanner - Adesso Inc ::: Your Input  Device Specialist :::">
            <a:extLst>
              <a:ext uri="{FF2B5EF4-FFF2-40B4-BE49-F238E27FC236}">
                <a16:creationId xmlns="" xmlns:a16="http://schemas.microsoft.com/office/drawing/2014/main" id="{6DF2D6C2-BE9C-4E17-8DF2-65EE58CB0994}"/>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858000" y="3048000"/>
            <a:ext cx="3427104" cy="2862632"/>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 xmlns:a16="http://schemas.microsoft.com/office/drawing/2014/main" id="{F02256AE-ABED-4012-AD51-06AEAFBE4984}"/>
              </a:ext>
            </a:extLst>
          </p:cNvPr>
          <p:cNvSpPr txBox="1">
            <a:spLocks/>
          </p:cNvSpPr>
          <p:nvPr/>
        </p:nvSpPr>
        <p:spPr>
          <a:xfrm>
            <a:off x="531287" y="1232159"/>
            <a:ext cx="10820400" cy="4024125"/>
          </a:xfrm>
          <a:prstGeom prst="rect">
            <a:avLst/>
          </a:prstGeom>
        </p:spPr>
        <p:txBody>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IN" sz="2600" b="0" i="0" u="none" strike="noStrike" kern="1200" cap="none" spc="0" normalizeH="0" baseline="0" noProof="0" dirty="0" smtClean="0">
                <a:ln>
                  <a:noFill/>
                </a:ln>
                <a:solidFill>
                  <a:schemeClr val="tx1"/>
                </a:solidFill>
                <a:effectLst/>
                <a:uLnTx/>
                <a:uFillTx/>
                <a:latin typeface="Monotype Corsiva" pitchFamily="66" charset="0"/>
              </a:rPr>
              <a:t>Graphics Chipset Brand :Intel</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IN" sz="2600" b="0" i="0" u="none" strike="noStrike" kern="1200" cap="none" spc="0" normalizeH="0" baseline="0" noProof="0" dirty="0" smtClean="0">
                <a:ln>
                  <a:noFill/>
                </a:ln>
                <a:solidFill>
                  <a:schemeClr val="tx1"/>
                </a:solidFill>
                <a:effectLst/>
                <a:uLnTx/>
                <a:uFillTx/>
                <a:latin typeface="Monotype Corsiva" pitchFamily="66" charset="0"/>
              </a:rPr>
              <a:t>Graphics Card Description : Integrated</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Monotype Corsiva" pitchFamily="66" charset="0"/>
              </a:rPr>
              <a:t>USB 3.0 Ports:2</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Monotype Corsiva" pitchFamily="66" charset="0"/>
              </a:rPr>
              <a:t>HDMI Ports:1</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IN" sz="2600" b="0" i="0" u="none" strike="noStrike" kern="1200" cap="none" spc="0" normalizeH="0" baseline="0" noProof="0" dirty="0" smtClean="0">
                <a:ln>
                  <a:noFill/>
                </a:ln>
                <a:solidFill>
                  <a:schemeClr val="tx1"/>
                </a:solidFill>
                <a:effectLst/>
                <a:uLnTx/>
                <a:uFillTx/>
                <a:latin typeface="Monotype Corsiva" pitchFamily="66" charset="0"/>
              </a:rPr>
              <a:t>Battery:1 Lithium ion batteries </a:t>
            </a:r>
            <a:endParaRPr kumimoji="0" lang="en-IN" sz="2600" b="0" i="0" u="none" strike="noStrike" kern="1200" cap="none" spc="0" normalizeH="0" baseline="0" noProof="0" dirty="0">
              <a:ln>
                <a:noFill/>
              </a:ln>
              <a:solidFill>
                <a:schemeClr val="tx1"/>
              </a:solidFill>
              <a:effectLst/>
              <a:uLnTx/>
              <a:uFillTx/>
              <a:latin typeface="Monotype Corsiva" pitchFamily="66" charset="0"/>
            </a:endParaRPr>
          </a:p>
        </p:txBody>
      </p:sp>
      <p:pic>
        <p:nvPicPr>
          <p:cNvPr id="3" name="Picture 2">
            <a:extLst>
              <a:ext uri="{FF2B5EF4-FFF2-40B4-BE49-F238E27FC236}">
                <a16:creationId xmlns="" xmlns:a16="http://schemas.microsoft.com/office/drawing/2014/main" id="{E692B122-F273-4ACB-A712-2790E82A38B6}"/>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276600" y="3581400"/>
            <a:ext cx="5240361" cy="1827284"/>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 xmlns:a16="http://schemas.microsoft.com/office/drawing/2014/main" id="{6F7815C9-BCF6-4710-9BFF-AD0FA922D3E5}"/>
              </a:ext>
            </a:extLst>
          </p:cNvPr>
          <p:cNvSpPr txBox="1">
            <a:spLocks/>
          </p:cNvSpPr>
          <p:nvPr/>
        </p:nvSpPr>
        <p:spPr>
          <a:xfrm>
            <a:off x="762000" y="533400"/>
            <a:ext cx="10820400" cy="5410200"/>
          </a:xfrm>
          <a:prstGeom prst="rect">
            <a:avLst/>
          </a:prstGeom>
        </p:spPr>
        <p:txBody>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7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rPr>
              <a:t>DRUM SCANNER</a:t>
            </a:r>
            <a:endParaRPr kumimoji="0" lang="en-US" sz="2700" b="0"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mn-cs"/>
            </a:endParaRP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Drum scanners are used by the publishing industry to capture incredibly detailed images. </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They use a technology called a photomultiplier tube (PMT). In PMT, the document to be scanned is mounted on a glass cylinder.</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 At the center of the cylinder is a sensor that splits light bounced from the document into three beams.</a:t>
            </a:r>
          </a:p>
          <a:p>
            <a:pPr marL="621792" marR="0" lvl="1" indent="-228600" algn="l" defTabSz="914400" rtl="0" eaLnBrk="1" fontAlgn="auto" latinLnBrk="0" hangingPunct="1">
              <a:lnSpc>
                <a:spcPct val="100000"/>
              </a:lnSpc>
              <a:spcBef>
                <a:spcPts val="324"/>
              </a:spcBef>
              <a:spcAft>
                <a:spcPts val="0"/>
              </a:spcAft>
              <a:buClr>
                <a:schemeClr val="accent1"/>
              </a:buClr>
              <a:buSzTx/>
              <a:buFont typeface="Wingdings" panose="05000000000000000000" pitchFamily="2" charset="2"/>
              <a:buChar char="§"/>
              <a:tabLst/>
              <a:defRPr/>
            </a:pPr>
            <a:r>
              <a:rPr kumimoji="0" lang="en-US"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mn-cs"/>
              </a:rPr>
              <a:t> Each beam is sent through a color filter into a photomultiplier tube where the light is changed into an electrical signal.</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a:r>
            <a:br>
              <a:rPr kumimoji="0" lang="en-US" sz="2000" b="0" i="0" u="none" strike="noStrike" kern="1200" cap="none" spc="0" normalizeH="0" baseline="0" noProof="0" dirty="0" smtClean="0">
                <a:ln>
                  <a:noFill/>
                </a:ln>
                <a:solidFill>
                  <a:schemeClr val="tx1"/>
                </a:solidFill>
                <a:effectLst/>
                <a:uLnTx/>
                <a:uFillTx/>
                <a:latin typeface="+mn-lt"/>
                <a:ea typeface="+mn-ea"/>
                <a:cs typeface="+mn-cs"/>
              </a:rPr>
            </a:br>
            <a:endParaRPr kumimoji="0" lang="en-IN" sz="20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endParaRPr kumimoji="0" lang="en-IN" sz="20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endParaRPr kumimoji="0" lang="en-IN" sz="20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3" name="Picture 2" descr="drum scanner | Computer Hindi Notes">
            <a:extLst>
              <a:ext uri="{FF2B5EF4-FFF2-40B4-BE49-F238E27FC236}">
                <a16:creationId xmlns="" xmlns:a16="http://schemas.microsoft.com/office/drawing/2014/main" id="{8206E452-EEFE-468E-9039-B92ADE3FE0E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867400" y="3505200"/>
            <a:ext cx="5238750" cy="243840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5B0038-892D-9F4C-85A0-A7423F4EFFEB}"/>
              </a:ext>
            </a:extLst>
          </p:cNvPr>
          <p:cNvSpPr>
            <a:spLocks noGrp="1"/>
          </p:cNvSpPr>
          <p:nvPr>
            <p:ph type="title"/>
          </p:nvPr>
        </p:nvSpPr>
        <p:spPr>
          <a:xfrm>
            <a:off x="3276600" y="228600"/>
            <a:ext cx="4114800" cy="838200"/>
          </a:xfrm>
        </p:spPr>
        <p:txBody>
          <a:bodyPr>
            <a:normAutofit/>
          </a:bodyPr>
          <a:lstStyle/>
          <a:p>
            <a:r>
              <a:rPr lang="en-US" sz="2800" dirty="0" smtClean="0">
                <a:solidFill>
                  <a:schemeClr val="accent2"/>
                </a:solidFill>
              </a:rPr>
              <a:t>7. GRAPHIC TABLET</a:t>
            </a:r>
            <a:endParaRPr lang="en-US" sz="2800" dirty="0">
              <a:solidFill>
                <a:schemeClr val="accent2"/>
              </a:solidFill>
            </a:endParaRPr>
          </a:p>
        </p:txBody>
      </p:sp>
      <p:sp>
        <p:nvSpPr>
          <p:cNvPr id="3" name="Content Placeholder 2">
            <a:extLst>
              <a:ext uri="{FF2B5EF4-FFF2-40B4-BE49-F238E27FC236}">
                <a16:creationId xmlns="" xmlns:a16="http://schemas.microsoft.com/office/drawing/2014/main" id="{9E7E5047-726A-D440-B2FE-8312E38694DA}"/>
              </a:ext>
            </a:extLst>
          </p:cNvPr>
          <p:cNvSpPr>
            <a:spLocks noGrp="1"/>
          </p:cNvSpPr>
          <p:nvPr>
            <p:ph sz="half" idx="4294967295"/>
          </p:nvPr>
        </p:nvSpPr>
        <p:spPr>
          <a:xfrm>
            <a:off x="5029200" y="1600200"/>
            <a:ext cx="6553200" cy="4495800"/>
          </a:xfrm>
        </p:spPr>
        <p:txBody>
          <a:bodyPr>
            <a:noAutofit/>
          </a:bodyPr>
          <a:lstStyle/>
          <a:p>
            <a:pPr algn="just" fontAlgn="base"/>
            <a:r>
              <a:rPr lang="en-US" sz="1800" dirty="0">
                <a:effectLst/>
                <a:latin typeface="Jost"/>
                <a:cs typeface="Times New Roman" pitchFamily="18" charset="0"/>
              </a:rPr>
              <a:t>A </a:t>
            </a:r>
            <a:r>
              <a:rPr lang="en-US" sz="1800" b="1" dirty="0">
                <a:effectLst/>
                <a:latin typeface="Jost"/>
                <a:cs typeface="Times New Roman" pitchFamily="18" charset="0"/>
              </a:rPr>
              <a:t>graphics tablet</a:t>
            </a:r>
            <a:r>
              <a:rPr lang="en-US" sz="1800" dirty="0">
                <a:effectLst/>
                <a:latin typeface="Jost"/>
                <a:cs typeface="Times New Roman" pitchFamily="18" charset="0"/>
              </a:rPr>
              <a:t> (also known as a </a:t>
            </a:r>
            <a:r>
              <a:rPr lang="en-US" sz="1800" b="1" dirty="0">
                <a:effectLst/>
                <a:latin typeface="Jost"/>
                <a:cs typeface="Times New Roman" pitchFamily="18" charset="0"/>
              </a:rPr>
              <a:t>digitizer</a:t>
            </a:r>
            <a:r>
              <a:rPr lang="en-US" sz="1800" dirty="0">
                <a:effectLst/>
                <a:latin typeface="Jost"/>
                <a:cs typeface="Times New Roman" pitchFamily="18" charset="0"/>
              </a:rPr>
              <a:t>, </a:t>
            </a:r>
            <a:r>
              <a:rPr lang="en-US" sz="1800" b="1" dirty="0">
                <a:effectLst/>
                <a:latin typeface="Jost"/>
                <a:cs typeface="Times New Roman" pitchFamily="18" charset="0"/>
              </a:rPr>
              <a:t>drawing tablet</a:t>
            </a:r>
            <a:r>
              <a:rPr lang="en-US" sz="1800" dirty="0">
                <a:effectLst/>
                <a:latin typeface="Jost"/>
                <a:cs typeface="Times New Roman" pitchFamily="18" charset="0"/>
              </a:rPr>
              <a:t>, </a:t>
            </a:r>
            <a:r>
              <a:rPr lang="en-US" sz="1800" b="1" dirty="0">
                <a:effectLst/>
                <a:latin typeface="Jost"/>
                <a:cs typeface="Times New Roman" pitchFamily="18" charset="0"/>
              </a:rPr>
              <a:t>drawing pad</a:t>
            </a:r>
            <a:r>
              <a:rPr lang="en-US" sz="1800" dirty="0">
                <a:effectLst/>
                <a:latin typeface="Jost"/>
                <a:cs typeface="Times New Roman" pitchFamily="18" charset="0"/>
              </a:rPr>
              <a:t>, </a:t>
            </a:r>
            <a:r>
              <a:rPr lang="en-US" sz="1800" b="1" dirty="0">
                <a:effectLst/>
                <a:latin typeface="Jost"/>
                <a:cs typeface="Times New Roman" pitchFamily="18" charset="0"/>
              </a:rPr>
              <a:t>digital drawing tablet</a:t>
            </a:r>
            <a:r>
              <a:rPr lang="en-US" sz="1800" dirty="0">
                <a:effectLst/>
                <a:latin typeface="Jost"/>
                <a:cs typeface="Times New Roman" pitchFamily="18" charset="0"/>
              </a:rPr>
              <a:t>, </a:t>
            </a:r>
            <a:r>
              <a:rPr lang="en-US" sz="1800" b="1" dirty="0">
                <a:effectLst/>
                <a:latin typeface="Jost"/>
                <a:cs typeface="Times New Roman" pitchFamily="18" charset="0"/>
              </a:rPr>
              <a:t>pen tablet</a:t>
            </a:r>
            <a:r>
              <a:rPr lang="en-US" sz="1800" dirty="0">
                <a:effectLst/>
                <a:latin typeface="Jost"/>
                <a:cs typeface="Times New Roman" pitchFamily="18" charset="0"/>
              </a:rPr>
              <a:t>, or </a:t>
            </a:r>
            <a:r>
              <a:rPr lang="en-US" sz="1800" b="1" dirty="0">
                <a:effectLst/>
                <a:latin typeface="Jost"/>
                <a:cs typeface="Times New Roman" pitchFamily="18" charset="0"/>
              </a:rPr>
              <a:t>digital art board</a:t>
            </a:r>
            <a:r>
              <a:rPr lang="en-US" sz="1800" dirty="0">
                <a:effectLst/>
                <a:latin typeface="Jost"/>
                <a:cs typeface="Times New Roman" pitchFamily="18" charset="0"/>
              </a:rPr>
              <a:t>) is a computer </a:t>
            </a:r>
            <a:r>
              <a:rPr lang="en-US" sz="1800" u="none" strike="noStrike" dirty="0">
                <a:effectLst/>
                <a:latin typeface="Jost"/>
                <a:cs typeface="Times New Roman" pitchFamily="18" charset="0"/>
                <a:hlinkClick r:id="rId2" tooltip="Input device"/>
              </a:rPr>
              <a:t>input device</a:t>
            </a:r>
            <a:r>
              <a:rPr lang="en-US" sz="1800" dirty="0">
                <a:effectLst/>
                <a:latin typeface="Jost"/>
                <a:cs typeface="Times New Roman" pitchFamily="18" charset="0"/>
              </a:rPr>
              <a:t> that enables a user to hand-draw images, animations and graphics, with a special pen-like </a:t>
            </a:r>
            <a:r>
              <a:rPr lang="en-US" sz="1800" u="none" strike="noStrike" dirty="0">
                <a:effectLst/>
                <a:latin typeface="Jost"/>
                <a:cs typeface="Times New Roman" pitchFamily="18" charset="0"/>
                <a:hlinkClick r:id="rId3" tooltip="Stylus (computing)"/>
              </a:rPr>
              <a:t>stylus</a:t>
            </a:r>
            <a:r>
              <a:rPr lang="en-US" sz="1800" dirty="0">
                <a:effectLst/>
                <a:latin typeface="Jost"/>
                <a:cs typeface="Times New Roman" pitchFamily="18" charset="0"/>
              </a:rPr>
              <a:t>, similar to the way a person draws images with a pencil and paper. </a:t>
            </a:r>
          </a:p>
          <a:p>
            <a:pPr algn="just" fontAlgn="base"/>
            <a:r>
              <a:rPr lang="en-US" sz="1800" dirty="0">
                <a:effectLst/>
                <a:latin typeface="Jost"/>
                <a:cs typeface="Times New Roman" pitchFamily="18" charset="0"/>
              </a:rPr>
              <a:t>These tablets may also be used to capture data or handwritten signatures. </a:t>
            </a:r>
          </a:p>
          <a:p>
            <a:pPr algn="just" fontAlgn="base"/>
            <a:r>
              <a:rPr lang="en-US" sz="1800" dirty="0" smtClean="0">
                <a:effectLst/>
                <a:latin typeface="Jost"/>
                <a:cs typeface="Times New Roman" pitchFamily="18" charset="0"/>
              </a:rPr>
              <a:t>it </a:t>
            </a:r>
            <a:r>
              <a:rPr lang="en-US" sz="1800" dirty="0">
                <a:effectLst/>
                <a:latin typeface="Jost"/>
                <a:cs typeface="Times New Roman" pitchFamily="18" charset="0"/>
              </a:rPr>
              <a:t>can also be used to trace an image from a piece of paper that is taped or otherwise secured to the tablet </a:t>
            </a:r>
            <a:r>
              <a:rPr lang="en-US" sz="1800" dirty="0" smtClean="0">
                <a:effectLst/>
                <a:latin typeface="Jost"/>
                <a:cs typeface="Times New Roman" pitchFamily="18" charset="0"/>
              </a:rPr>
              <a:t>surface.</a:t>
            </a:r>
            <a:endParaRPr lang="en-US" sz="1800" dirty="0">
              <a:effectLst/>
              <a:latin typeface="Jost"/>
              <a:cs typeface="Times New Roman" pitchFamily="18" charset="0"/>
            </a:endParaRPr>
          </a:p>
          <a:p>
            <a:pPr algn="just" fontAlgn="base"/>
            <a:r>
              <a:rPr lang="en-US" sz="1800" dirty="0">
                <a:effectLst/>
                <a:latin typeface="Jost"/>
                <a:cs typeface="Times New Roman" pitchFamily="18" charset="0"/>
              </a:rPr>
              <a:t> Capturing data in this way, by tracing or entering the corners of linear </a:t>
            </a:r>
            <a:r>
              <a:rPr lang="en-US" sz="1800" u="none" strike="noStrike" dirty="0">
                <a:effectLst/>
                <a:latin typeface="Jost"/>
                <a:cs typeface="Times New Roman" pitchFamily="18" charset="0"/>
                <a:hlinkClick r:id="rId4" tooltip="Polygonal chain"/>
              </a:rPr>
              <a:t>polylines</a:t>
            </a:r>
            <a:r>
              <a:rPr lang="en-US" sz="1800" dirty="0">
                <a:effectLst/>
                <a:latin typeface="Jost"/>
                <a:cs typeface="Times New Roman" pitchFamily="18" charset="0"/>
              </a:rPr>
              <a:t> or shapes, is called </a:t>
            </a:r>
            <a:r>
              <a:rPr lang="en-US" sz="1800" u="none" strike="noStrike" dirty="0">
                <a:effectLst/>
                <a:latin typeface="Jost"/>
                <a:cs typeface="Times New Roman" pitchFamily="18" charset="0"/>
                <a:hlinkClick r:id="rId5" tooltip="Digitizing"/>
              </a:rPr>
              <a:t>digitizing</a:t>
            </a:r>
            <a:r>
              <a:rPr lang="en-US" sz="1800" dirty="0" smtClean="0">
                <a:effectLst/>
                <a:latin typeface="Jost"/>
                <a:cs typeface="Times New Roman" pitchFamily="18" charset="0"/>
              </a:rPr>
              <a:t>.</a:t>
            </a:r>
            <a:endParaRPr lang="en-US" sz="1800" dirty="0">
              <a:effectLst/>
              <a:latin typeface="Jost"/>
              <a:cs typeface="Times New Roman" pitchFamily="18" charset="0"/>
            </a:endParaRPr>
          </a:p>
          <a:p>
            <a:pPr marL="0" indent="0" algn="just">
              <a:buNone/>
            </a:pPr>
            <a:r>
              <a:rPr lang="en-US" sz="2000" dirty="0">
                <a:effectLst/>
                <a:latin typeface="Jost"/>
              </a:rPr>
              <a:t/>
            </a:r>
            <a:br>
              <a:rPr lang="en-US" sz="2000" dirty="0">
                <a:effectLst/>
                <a:latin typeface="Jost"/>
              </a:rPr>
            </a:br>
            <a:endParaRPr lang="en-US" sz="2000" dirty="0">
              <a:latin typeface="Jost"/>
            </a:endParaRPr>
          </a:p>
        </p:txBody>
      </p:sp>
      <p:pic>
        <p:nvPicPr>
          <p:cNvPr id="5" name="Picture 4">
            <a:extLst>
              <a:ext uri="{FF2B5EF4-FFF2-40B4-BE49-F238E27FC236}">
                <a16:creationId xmlns="" xmlns:a16="http://schemas.microsoft.com/office/drawing/2014/main" id="{7D8B1C37-8673-6145-AADB-0624DD895EB0}"/>
              </a:ext>
            </a:extLst>
          </p:cNvPr>
          <p:cNvPicPr>
            <a:picLocks noChangeAspect="1"/>
          </p:cNvPicPr>
          <p:nvPr/>
        </p:nvPicPr>
        <p:blipFill>
          <a:blip r:embed="rId6"/>
          <a:stretch>
            <a:fillRect/>
          </a:stretch>
        </p:blipFill>
        <p:spPr>
          <a:xfrm flipH="1">
            <a:off x="1524000" y="2133600"/>
            <a:ext cx="2542252" cy="1902164"/>
          </a:xfrm>
          <a:prstGeom prst="rect">
            <a:avLst/>
          </a:prstGeom>
        </p:spPr>
      </p:pic>
    </p:spTree>
    <p:extLst>
      <p:ext uri="{BB962C8B-B14F-4D97-AF65-F5344CB8AC3E}">
        <p14:creationId xmlns="" xmlns:p14="http://schemas.microsoft.com/office/powerpoint/2010/main" val="35098870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1A5073-65AE-AB4E-B54C-B3A7EF6EA8BB}"/>
              </a:ext>
            </a:extLst>
          </p:cNvPr>
          <p:cNvSpPr>
            <a:spLocks noGrp="1"/>
          </p:cNvSpPr>
          <p:nvPr>
            <p:ph type="title"/>
          </p:nvPr>
        </p:nvSpPr>
        <p:spPr>
          <a:xfrm>
            <a:off x="3352800" y="762000"/>
            <a:ext cx="3810000" cy="533400"/>
          </a:xfrm>
        </p:spPr>
        <p:txBody>
          <a:bodyPr>
            <a:noAutofit/>
          </a:bodyPr>
          <a:lstStyle/>
          <a:p>
            <a:r>
              <a:rPr lang="en-US" sz="3200" b="1" dirty="0" smtClean="0"/>
              <a:t>8.MICROPHONE</a:t>
            </a:r>
            <a:r>
              <a:rPr lang="en-US" sz="3200" dirty="0" smtClean="0"/>
              <a:t> </a:t>
            </a:r>
            <a:endParaRPr lang="en-US" sz="3200" dirty="0"/>
          </a:p>
        </p:txBody>
      </p:sp>
      <p:sp>
        <p:nvSpPr>
          <p:cNvPr id="3" name="Content Placeholder 2">
            <a:extLst>
              <a:ext uri="{FF2B5EF4-FFF2-40B4-BE49-F238E27FC236}">
                <a16:creationId xmlns="" xmlns:a16="http://schemas.microsoft.com/office/drawing/2014/main" id="{4C1AF05E-7DEC-E842-9866-14B981B61B0F}"/>
              </a:ext>
            </a:extLst>
          </p:cNvPr>
          <p:cNvSpPr>
            <a:spLocks noGrp="1"/>
          </p:cNvSpPr>
          <p:nvPr>
            <p:ph sz="half" idx="1"/>
          </p:nvPr>
        </p:nvSpPr>
        <p:spPr>
          <a:xfrm>
            <a:off x="4724400" y="1600200"/>
            <a:ext cx="6477000" cy="3733800"/>
          </a:xfrm>
        </p:spPr>
        <p:txBody>
          <a:bodyPr>
            <a:normAutofit fontScale="92500" lnSpcReduction="10000"/>
          </a:bodyPr>
          <a:lstStyle/>
          <a:p>
            <a:pPr fontAlgn="base"/>
            <a:r>
              <a:rPr lang="en-US" sz="2000" cap="none" dirty="0" smtClean="0">
                <a:latin typeface="Jost"/>
                <a:cs typeface="Times New Roman" pitchFamily="18" charset="0"/>
              </a:rPr>
              <a:t>A</a:t>
            </a:r>
            <a:r>
              <a:rPr lang="en-US" sz="2000" b="0" i="0" cap="none" dirty="0" smtClean="0">
                <a:effectLst/>
                <a:latin typeface="Jost"/>
                <a:cs typeface="Times New Roman" pitchFamily="18" charset="0"/>
              </a:rPr>
              <a:t> </a:t>
            </a:r>
            <a:r>
              <a:rPr lang="en-US" sz="2000" b="1" i="0" cap="none" dirty="0" smtClean="0">
                <a:effectLst/>
                <a:latin typeface="Jost"/>
                <a:cs typeface="Times New Roman" pitchFamily="18" charset="0"/>
              </a:rPr>
              <a:t>microphone</a:t>
            </a:r>
            <a:r>
              <a:rPr lang="en-US" sz="2000" b="0" i="0" cap="none" dirty="0" smtClean="0">
                <a:effectLst/>
                <a:latin typeface="Jost"/>
                <a:cs typeface="Times New Roman" pitchFamily="18" charset="0"/>
              </a:rPr>
              <a:t>, colloquially called  a </a:t>
            </a:r>
            <a:r>
              <a:rPr lang="en-US" sz="2000" b="1" i="0" cap="none" dirty="0" smtClean="0">
                <a:effectLst/>
                <a:latin typeface="Jost"/>
                <a:cs typeface="Times New Roman" pitchFamily="18" charset="0"/>
              </a:rPr>
              <a:t>mic</a:t>
            </a:r>
            <a:r>
              <a:rPr lang="en-US" sz="2000" b="0" i="0" cap="none" dirty="0" smtClean="0">
                <a:effectLst/>
                <a:latin typeface="Jost"/>
                <a:cs typeface="Times New Roman" pitchFamily="18" charset="0"/>
              </a:rPr>
              <a:t> or </a:t>
            </a:r>
            <a:r>
              <a:rPr lang="en-US" sz="2000" b="1" i="0" cap="none" dirty="0" smtClean="0">
                <a:effectLst/>
                <a:latin typeface="Jost"/>
                <a:cs typeface="Times New Roman" pitchFamily="18" charset="0"/>
              </a:rPr>
              <a:t>mike</a:t>
            </a:r>
            <a:r>
              <a:rPr lang="en-US" sz="2000" cap="none" dirty="0" smtClean="0">
                <a:latin typeface="Jost"/>
                <a:cs typeface="Times New Roman" pitchFamily="18" charset="0"/>
              </a:rPr>
              <a:t> </a:t>
            </a:r>
            <a:r>
              <a:rPr lang="en-US" sz="2000" b="0" i="0" cap="none" dirty="0" smtClean="0">
                <a:effectLst/>
                <a:latin typeface="Jost"/>
                <a:cs typeface="Times New Roman" pitchFamily="18" charset="0"/>
              </a:rPr>
              <a:t>is a device – a </a:t>
            </a:r>
            <a:r>
              <a:rPr lang="en-US" sz="2000" b="0" i="0" u="none" strike="noStrike" cap="none" dirty="0" smtClean="0">
                <a:effectLst/>
                <a:latin typeface="Jost"/>
                <a:cs typeface="Times New Roman" pitchFamily="18" charset="0"/>
                <a:hlinkClick r:id="rId2" tooltip="Transducer"/>
              </a:rPr>
              <a:t>transducer</a:t>
            </a:r>
            <a:r>
              <a:rPr lang="en-US" sz="2000" b="0" i="0" cap="none" dirty="0" smtClean="0">
                <a:effectLst/>
                <a:latin typeface="Jost"/>
                <a:cs typeface="Times New Roman" pitchFamily="18" charset="0"/>
              </a:rPr>
              <a:t> – that converts </a:t>
            </a:r>
            <a:r>
              <a:rPr lang="en-US" sz="2000" b="0" i="0" u="none" strike="noStrike" cap="none" dirty="0" smtClean="0">
                <a:effectLst/>
                <a:latin typeface="Jost"/>
                <a:cs typeface="Times New Roman" pitchFamily="18" charset="0"/>
                <a:hlinkClick r:id="rId3" tooltip="Sound"/>
              </a:rPr>
              <a:t>sound</a:t>
            </a:r>
            <a:r>
              <a:rPr lang="en-US" sz="2000" b="0" i="0" cap="none" dirty="0" smtClean="0">
                <a:effectLst/>
                <a:latin typeface="Jost"/>
                <a:cs typeface="Times New Roman" pitchFamily="18" charset="0"/>
              </a:rPr>
              <a:t> into an </a:t>
            </a:r>
            <a:r>
              <a:rPr lang="en-US" sz="2000" b="0" i="0" u="none" strike="noStrike" cap="none" dirty="0" smtClean="0">
                <a:effectLst/>
                <a:latin typeface="Jost"/>
                <a:cs typeface="Times New Roman" pitchFamily="18" charset="0"/>
                <a:hlinkClick r:id="rId4" tooltip="Electrical signal"/>
              </a:rPr>
              <a:t>electrical signal</a:t>
            </a:r>
            <a:r>
              <a:rPr lang="en-US" sz="2000" b="0" i="0" cap="none" dirty="0" smtClean="0">
                <a:effectLst/>
                <a:latin typeface="Jost"/>
                <a:cs typeface="Times New Roman" pitchFamily="18" charset="0"/>
              </a:rPr>
              <a:t>. </a:t>
            </a:r>
          </a:p>
          <a:p>
            <a:pPr fontAlgn="base"/>
            <a:r>
              <a:rPr lang="en-US" sz="2000" b="0" i="0" cap="none" dirty="0" smtClean="0">
                <a:effectLst/>
                <a:latin typeface="Jost"/>
                <a:cs typeface="Times New Roman" pitchFamily="18" charset="0"/>
              </a:rPr>
              <a:t>microphones are used in many applications such as </a:t>
            </a:r>
            <a:r>
              <a:rPr lang="en-US" sz="2000" b="0" i="0" u="none" strike="noStrike" cap="none" dirty="0" smtClean="0">
                <a:effectLst/>
                <a:latin typeface="Jost"/>
                <a:cs typeface="Times New Roman" pitchFamily="18" charset="0"/>
                <a:hlinkClick r:id="rId5" tooltip="Telephone"/>
              </a:rPr>
              <a:t>telephones</a:t>
            </a:r>
            <a:r>
              <a:rPr lang="en-US" sz="2000" b="0" i="0" cap="none" dirty="0" smtClean="0">
                <a:effectLst/>
                <a:latin typeface="Jost"/>
                <a:cs typeface="Times New Roman" pitchFamily="18" charset="0"/>
              </a:rPr>
              <a:t>, </a:t>
            </a:r>
            <a:r>
              <a:rPr lang="en-US" sz="2000" b="0" i="0" u="none" strike="noStrike" cap="none" dirty="0" smtClean="0">
                <a:effectLst/>
                <a:latin typeface="Jost"/>
                <a:cs typeface="Times New Roman" pitchFamily="18" charset="0"/>
                <a:hlinkClick r:id="rId6" tooltip="Hearing aid"/>
              </a:rPr>
              <a:t>hearing aids</a:t>
            </a:r>
            <a:r>
              <a:rPr lang="en-US" sz="2000" b="0" i="0" cap="none" dirty="0" smtClean="0">
                <a:effectLst/>
                <a:latin typeface="Jost"/>
                <a:cs typeface="Times New Roman" pitchFamily="18" charset="0"/>
              </a:rPr>
              <a:t>, </a:t>
            </a:r>
            <a:r>
              <a:rPr lang="en-US" sz="2000" b="0" i="0" u="none" strike="noStrike" cap="none" dirty="0" smtClean="0">
                <a:effectLst/>
                <a:latin typeface="Jost"/>
                <a:cs typeface="Times New Roman" pitchFamily="18" charset="0"/>
                <a:hlinkClick r:id="rId7" tooltip="Public address system"/>
              </a:rPr>
              <a:t>public address systems</a:t>
            </a:r>
            <a:r>
              <a:rPr lang="en-US" sz="2000" b="0" i="0" cap="none" dirty="0" smtClean="0">
                <a:effectLst/>
                <a:latin typeface="Jost"/>
                <a:cs typeface="Times New Roman" pitchFamily="18" charset="0"/>
              </a:rPr>
              <a:t> for concert halls and public events, </a:t>
            </a:r>
            <a:r>
              <a:rPr lang="en-US" sz="2000" b="0" i="0" u="none" strike="noStrike" cap="none" dirty="0" smtClean="0">
                <a:effectLst/>
                <a:latin typeface="Jost"/>
                <a:cs typeface="Times New Roman" pitchFamily="18" charset="0"/>
                <a:hlinkClick r:id="rId8" tooltip="Motion picture"/>
              </a:rPr>
              <a:t>motion picture</a:t>
            </a:r>
            <a:r>
              <a:rPr lang="en-US" sz="2000" b="0" i="0" cap="none" dirty="0" smtClean="0">
                <a:effectLst/>
                <a:latin typeface="Jost"/>
                <a:cs typeface="Times New Roman" pitchFamily="18" charset="0"/>
              </a:rPr>
              <a:t> production, live and recorded </a:t>
            </a:r>
            <a:r>
              <a:rPr lang="en-US" sz="2000" b="0" i="0" u="none" strike="noStrike" cap="none" dirty="0" smtClean="0">
                <a:effectLst/>
                <a:latin typeface="Jost"/>
                <a:cs typeface="Times New Roman" pitchFamily="18" charset="0"/>
                <a:hlinkClick r:id="rId9" tooltip="Audio engineering"/>
              </a:rPr>
              <a:t>audio engineering</a:t>
            </a:r>
            <a:r>
              <a:rPr lang="en-US" sz="2000" b="0" i="0" cap="none" dirty="0" smtClean="0">
                <a:effectLst/>
                <a:latin typeface="Jost"/>
                <a:cs typeface="Times New Roman" pitchFamily="18" charset="0"/>
              </a:rPr>
              <a:t>, </a:t>
            </a:r>
            <a:r>
              <a:rPr lang="en-US" sz="2000" b="0" i="0" u="none" strike="noStrike" cap="none" dirty="0" smtClean="0">
                <a:effectLst/>
                <a:latin typeface="Jost"/>
                <a:cs typeface="Times New Roman" pitchFamily="18" charset="0"/>
                <a:hlinkClick r:id="rId10" tooltip="Sound recording"/>
              </a:rPr>
              <a:t>sound recording</a:t>
            </a:r>
            <a:r>
              <a:rPr lang="en-US" sz="2000" b="0" i="0" cap="none" dirty="0" smtClean="0">
                <a:effectLst/>
                <a:latin typeface="Jost"/>
                <a:cs typeface="Times New Roman" pitchFamily="18" charset="0"/>
              </a:rPr>
              <a:t>, </a:t>
            </a:r>
            <a:r>
              <a:rPr lang="en-US" sz="2000" b="0" i="0" u="none" strike="noStrike" cap="none" dirty="0" smtClean="0">
                <a:effectLst/>
                <a:latin typeface="Jost"/>
                <a:cs typeface="Times New Roman" pitchFamily="18" charset="0"/>
                <a:hlinkClick r:id="rId11" tooltip="Two-way radio"/>
              </a:rPr>
              <a:t>two-way radios</a:t>
            </a:r>
            <a:r>
              <a:rPr lang="en-US" sz="2000" b="0" i="0" cap="none" dirty="0" smtClean="0">
                <a:effectLst/>
                <a:latin typeface="Jost"/>
                <a:cs typeface="Times New Roman" pitchFamily="18" charset="0"/>
              </a:rPr>
              <a:t>, </a:t>
            </a:r>
            <a:r>
              <a:rPr lang="en-US" sz="2000" b="0" i="0" u="none" strike="noStrike" cap="none" dirty="0" smtClean="0">
                <a:effectLst/>
                <a:latin typeface="Jost"/>
                <a:cs typeface="Times New Roman" pitchFamily="18" charset="0"/>
                <a:hlinkClick r:id="rId12" tooltip="Megaphone"/>
              </a:rPr>
              <a:t>megaphones</a:t>
            </a:r>
            <a:r>
              <a:rPr lang="en-US" sz="2000" b="0" i="0" cap="none" dirty="0" smtClean="0">
                <a:effectLst/>
                <a:latin typeface="Jost"/>
                <a:cs typeface="Times New Roman" pitchFamily="18" charset="0"/>
              </a:rPr>
              <a:t>, </a:t>
            </a:r>
            <a:r>
              <a:rPr lang="en-US" sz="2000" b="0" i="0" u="none" strike="noStrike" cap="none" dirty="0" smtClean="0">
                <a:effectLst/>
                <a:latin typeface="Jost"/>
                <a:cs typeface="Times New Roman" pitchFamily="18" charset="0"/>
                <a:hlinkClick r:id="rId13" tooltip="Radio"/>
              </a:rPr>
              <a:t>radio</a:t>
            </a:r>
            <a:r>
              <a:rPr lang="en-US" sz="2000" b="0" i="0" cap="none" dirty="0" smtClean="0">
                <a:effectLst/>
                <a:latin typeface="Jost"/>
                <a:cs typeface="Times New Roman" pitchFamily="18" charset="0"/>
              </a:rPr>
              <a:t> and </a:t>
            </a:r>
            <a:r>
              <a:rPr lang="en-US" sz="2000" b="0" i="0" u="none" strike="noStrike" cap="none" dirty="0" smtClean="0">
                <a:effectLst/>
                <a:latin typeface="Jost"/>
                <a:cs typeface="Times New Roman" pitchFamily="18" charset="0"/>
                <a:hlinkClick r:id="rId14" tooltip="Television"/>
              </a:rPr>
              <a:t>television</a:t>
            </a:r>
            <a:r>
              <a:rPr lang="en-US" sz="2000" b="0" i="0" cap="none" dirty="0" smtClean="0">
                <a:effectLst/>
                <a:latin typeface="Jost"/>
                <a:cs typeface="Times New Roman" pitchFamily="18" charset="0"/>
              </a:rPr>
              <a:t> broadcasting.</a:t>
            </a:r>
          </a:p>
          <a:p>
            <a:pPr fontAlgn="base"/>
            <a:r>
              <a:rPr lang="en-US" sz="2000" b="0" i="0" cap="none" dirty="0" smtClean="0">
                <a:effectLst/>
                <a:latin typeface="Jost"/>
                <a:cs typeface="Times New Roman" pitchFamily="18" charset="0"/>
              </a:rPr>
              <a:t> They are also used in computers for recording voice, </a:t>
            </a:r>
            <a:r>
              <a:rPr lang="en-US" sz="2000" b="0" i="0" u="none" strike="noStrike" cap="none" dirty="0" smtClean="0">
                <a:effectLst/>
                <a:latin typeface="Jost"/>
                <a:cs typeface="Times New Roman" pitchFamily="18" charset="0"/>
                <a:hlinkClick r:id="rId15" tooltip="Speech recognition"/>
              </a:rPr>
              <a:t>speech recognition</a:t>
            </a:r>
            <a:r>
              <a:rPr lang="en-US" sz="2000" b="0" i="0" cap="none" dirty="0" smtClean="0">
                <a:effectLst/>
                <a:latin typeface="Jost"/>
                <a:cs typeface="Times New Roman" pitchFamily="18" charset="0"/>
              </a:rPr>
              <a:t>, </a:t>
            </a:r>
            <a:r>
              <a:rPr lang="en-US" sz="2000" b="0" i="0" u="none" strike="noStrike" cap="none" dirty="0" smtClean="0">
                <a:effectLst/>
                <a:latin typeface="Jost"/>
                <a:cs typeface="Times New Roman" pitchFamily="18" charset="0"/>
                <a:hlinkClick r:id="rId16" tooltip="Voice over IP"/>
              </a:rPr>
              <a:t>voip</a:t>
            </a:r>
            <a:r>
              <a:rPr lang="en-US" sz="2000" b="0" i="0" cap="none" dirty="0" smtClean="0">
                <a:effectLst/>
                <a:latin typeface="Jost"/>
                <a:cs typeface="Times New Roman" pitchFamily="18" charset="0"/>
              </a:rPr>
              <a:t>, and for non-acoustic purposes such as ultrasonic sensors or </a:t>
            </a:r>
            <a:r>
              <a:rPr lang="en-US" sz="2000" b="0" i="0" u="none" strike="noStrike" cap="none" dirty="0" smtClean="0">
                <a:effectLst/>
                <a:latin typeface="Jost"/>
                <a:cs typeface="Times New Roman" pitchFamily="18" charset="0"/>
                <a:hlinkClick r:id="rId17" tooltip="Automatic Performance Control"/>
              </a:rPr>
              <a:t>knock sensors</a:t>
            </a:r>
            <a:r>
              <a:rPr lang="en-US" sz="2000" b="0" i="0" cap="none" dirty="0" smtClean="0">
                <a:effectLst/>
                <a:latin typeface="Jost"/>
                <a:cs typeface="Times New Roman" pitchFamily="18" charset="0"/>
              </a:rPr>
              <a:t>.</a:t>
            </a:r>
          </a:p>
          <a:p>
            <a:pPr marL="0" indent="0">
              <a:buNone/>
            </a:pPr>
            <a:endParaRPr lang="en-US" dirty="0">
              <a:latin typeface="Monotype Corsiva" pitchFamily="66" charset="0"/>
            </a:endParaRPr>
          </a:p>
        </p:txBody>
      </p:sp>
      <p:pic>
        <p:nvPicPr>
          <p:cNvPr id="4" name="Picture 4">
            <a:extLst>
              <a:ext uri="{FF2B5EF4-FFF2-40B4-BE49-F238E27FC236}">
                <a16:creationId xmlns="" xmlns:a16="http://schemas.microsoft.com/office/drawing/2014/main" id="{BA3A170E-1C96-D04C-B3DE-8BA77F58E533}"/>
              </a:ext>
            </a:extLst>
          </p:cNvPr>
          <p:cNvPicPr>
            <a:picLocks noChangeAspect="1"/>
          </p:cNvPicPr>
          <p:nvPr/>
        </p:nvPicPr>
        <p:blipFill>
          <a:blip r:embed="rId18"/>
          <a:stretch>
            <a:fillRect/>
          </a:stretch>
        </p:blipFill>
        <p:spPr>
          <a:xfrm flipH="1">
            <a:off x="914400" y="1981200"/>
            <a:ext cx="2971800" cy="2715600"/>
          </a:xfrm>
          <a:prstGeom prst="rect">
            <a:avLst/>
          </a:prstGeom>
        </p:spPr>
      </p:pic>
    </p:spTree>
    <p:extLst>
      <p:ext uri="{BB962C8B-B14F-4D97-AF65-F5344CB8AC3E}">
        <p14:creationId xmlns="" xmlns:p14="http://schemas.microsoft.com/office/powerpoint/2010/main" val="20853220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61F5B3-554E-2241-A873-6B1150252A9E}"/>
              </a:ext>
            </a:extLst>
          </p:cNvPr>
          <p:cNvSpPr>
            <a:spLocks noGrp="1"/>
          </p:cNvSpPr>
          <p:nvPr>
            <p:ph type="title"/>
          </p:nvPr>
        </p:nvSpPr>
        <p:spPr>
          <a:xfrm>
            <a:off x="192536" y="298281"/>
            <a:ext cx="8189464" cy="539919"/>
          </a:xfrm>
        </p:spPr>
        <p:txBody>
          <a:bodyPr>
            <a:normAutofit/>
          </a:bodyPr>
          <a:lstStyle/>
          <a:p>
            <a:r>
              <a:rPr lang="en-US" b="1" dirty="0" smtClean="0"/>
              <a:t>9. MAGNETIC INK CHARACTER READER  (MICR)</a:t>
            </a:r>
            <a:endParaRPr lang="en-US" b="1" dirty="0"/>
          </a:p>
        </p:txBody>
      </p:sp>
      <p:sp>
        <p:nvSpPr>
          <p:cNvPr id="3" name="Content Placeholder 2">
            <a:extLst>
              <a:ext uri="{FF2B5EF4-FFF2-40B4-BE49-F238E27FC236}">
                <a16:creationId xmlns="" xmlns:a16="http://schemas.microsoft.com/office/drawing/2014/main" id="{8ED277CB-2D5C-8341-877D-32E5B8D5856E}"/>
              </a:ext>
            </a:extLst>
          </p:cNvPr>
          <p:cNvSpPr>
            <a:spLocks noGrp="1"/>
          </p:cNvSpPr>
          <p:nvPr>
            <p:ph sz="half" idx="1"/>
          </p:nvPr>
        </p:nvSpPr>
        <p:spPr>
          <a:xfrm>
            <a:off x="4648200" y="1371600"/>
            <a:ext cx="7162800" cy="4688785"/>
          </a:xfrm>
        </p:spPr>
        <p:txBody>
          <a:bodyPr>
            <a:normAutofit/>
          </a:bodyPr>
          <a:lstStyle/>
          <a:p>
            <a:pPr algn="just"/>
            <a:r>
              <a:rPr lang="en-US" sz="2000" b="1" cap="none" dirty="0" smtClean="0">
                <a:latin typeface="Jost"/>
                <a:cs typeface="Times New Roman" pitchFamily="18" charset="0"/>
              </a:rPr>
              <a:t>M</a:t>
            </a:r>
            <a:r>
              <a:rPr lang="en-US" sz="2000" b="1" i="0" cap="none" dirty="0" smtClean="0">
                <a:effectLst/>
                <a:latin typeface="Jost"/>
                <a:cs typeface="Times New Roman" pitchFamily="18" charset="0"/>
              </a:rPr>
              <a:t>agnetic ink character recognition code</a:t>
            </a:r>
            <a:r>
              <a:rPr lang="en-US" sz="2000" b="0" i="0" cap="none" dirty="0" smtClean="0">
                <a:effectLst/>
                <a:latin typeface="Jost"/>
                <a:cs typeface="Times New Roman" pitchFamily="18" charset="0"/>
              </a:rPr>
              <a:t>, known in short as </a:t>
            </a:r>
            <a:r>
              <a:rPr lang="en-US" sz="2000" b="1" i="0" cap="none" dirty="0" smtClean="0">
                <a:effectLst/>
                <a:latin typeface="Jost"/>
                <a:cs typeface="Times New Roman" pitchFamily="18" charset="0"/>
              </a:rPr>
              <a:t>micr code</a:t>
            </a:r>
            <a:r>
              <a:rPr lang="en-US" sz="2000" b="0" i="0" cap="none" dirty="0" smtClean="0">
                <a:effectLst/>
                <a:latin typeface="Jost"/>
                <a:cs typeface="Times New Roman" pitchFamily="18" charset="0"/>
              </a:rPr>
              <a:t>, is a </a:t>
            </a:r>
            <a:r>
              <a:rPr lang="en-US" sz="2000" b="0" i="0" u="none" strike="noStrike" cap="none" dirty="0" smtClean="0">
                <a:effectLst/>
                <a:latin typeface="Jost"/>
                <a:cs typeface="Times New Roman" pitchFamily="18" charset="0"/>
                <a:hlinkClick r:id="rId2" tooltip="Optical character recognition"/>
              </a:rPr>
              <a:t>character recognition</a:t>
            </a:r>
            <a:r>
              <a:rPr lang="en-US" sz="2000" b="0" i="0" cap="none" dirty="0" smtClean="0">
                <a:effectLst/>
                <a:latin typeface="Jost"/>
                <a:cs typeface="Times New Roman" pitchFamily="18" charset="0"/>
              </a:rPr>
              <a:t> technology used mainly by the banking industry to streamline the processing and clearance of cheques and other documents.</a:t>
            </a:r>
          </a:p>
          <a:p>
            <a:pPr algn="just"/>
            <a:r>
              <a:rPr lang="en-US" sz="2000" b="0" i="0" cap="none" dirty="0" smtClean="0">
                <a:effectLst/>
                <a:latin typeface="Jost"/>
                <a:cs typeface="Times New Roman" pitchFamily="18" charset="0"/>
              </a:rPr>
              <a:t> </a:t>
            </a:r>
            <a:r>
              <a:rPr lang="en-US" sz="2000" cap="none" dirty="0" smtClean="0">
                <a:latin typeface="Jost"/>
                <a:cs typeface="Times New Roman" pitchFamily="18" charset="0"/>
              </a:rPr>
              <a:t>M</a:t>
            </a:r>
            <a:r>
              <a:rPr lang="en-US" sz="2000" b="0" i="0" cap="none" dirty="0" smtClean="0">
                <a:effectLst/>
                <a:latin typeface="Jost"/>
                <a:cs typeface="Times New Roman" pitchFamily="18" charset="0"/>
              </a:rPr>
              <a:t>icr encoding, called the </a:t>
            </a:r>
            <a:r>
              <a:rPr lang="en-US" sz="2000" b="0" i="1" cap="none" dirty="0" smtClean="0">
                <a:effectLst/>
                <a:latin typeface="Jost"/>
                <a:cs typeface="Times New Roman" pitchFamily="18" charset="0"/>
              </a:rPr>
              <a:t>micr line</a:t>
            </a:r>
            <a:r>
              <a:rPr lang="en-US" sz="2000" b="0" i="0" cap="none" dirty="0" smtClean="0">
                <a:effectLst/>
                <a:latin typeface="Jost"/>
                <a:cs typeface="Times New Roman" pitchFamily="18" charset="0"/>
              </a:rPr>
              <a:t>, is at the bottom of cheques and other vouchers and typically includes the document-type indicator, </a:t>
            </a:r>
            <a:r>
              <a:rPr lang="en-US" sz="2000" b="0" i="0" u="none" strike="noStrike" cap="none" dirty="0" smtClean="0">
                <a:effectLst/>
                <a:latin typeface="Jost"/>
                <a:cs typeface="Times New Roman" pitchFamily="18" charset="0"/>
                <a:hlinkClick r:id="rId3" tooltip="Bank code"/>
              </a:rPr>
              <a:t>bank code</a:t>
            </a:r>
            <a:r>
              <a:rPr lang="en-US" sz="2000" b="0" i="0" cap="none" dirty="0" smtClean="0">
                <a:effectLst/>
                <a:latin typeface="Jost"/>
                <a:cs typeface="Times New Roman" pitchFamily="18" charset="0"/>
              </a:rPr>
              <a:t>, </a:t>
            </a:r>
            <a:r>
              <a:rPr lang="en-US" sz="2000" b="0" i="0" u="sng" cap="none" dirty="0" smtClean="0">
                <a:effectLst/>
                <a:latin typeface="Jost"/>
                <a:cs typeface="Times New Roman" pitchFamily="18" charset="0"/>
                <a:hlinkClick r:id="rId4" tooltip="Bank account number"/>
              </a:rPr>
              <a:t>bank account number</a:t>
            </a:r>
            <a:r>
              <a:rPr lang="en-US" sz="2000" b="0" i="0" cap="none" dirty="0" smtClean="0">
                <a:effectLst/>
                <a:latin typeface="Jost"/>
                <a:cs typeface="Times New Roman" pitchFamily="18" charset="0"/>
              </a:rPr>
              <a:t>, cheque number, cheque amount (usually added after a cheque is presented for payment), and a control indicator.</a:t>
            </a:r>
          </a:p>
          <a:p>
            <a:pPr algn="just"/>
            <a:r>
              <a:rPr lang="en-US" sz="2000" b="0" i="0" cap="none" dirty="0" smtClean="0">
                <a:effectLst/>
                <a:latin typeface="Jost"/>
                <a:cs typeface="Times New Roman" pitchFamily="18" charset="0"/>
              </a:rPr>
              <a:t> The format for the bank code and bank account number is country-specific</a:t>
            </a:r>
            <a:r>
              <a:rPr lang="en-US" sz="2000" b="0" i="0" dirty="0" smtClean="0">
                <a:effectLst/>
                <a:latin typeface="Jost"/>
              </a:rPr>
              <a:t>.</a:t>
            </a:r>
            <a:endParaRPr lang="en-US" sz="2000" dirty="0">
              <a:latin typeface="Jost"/>
            </a:endParaRPr>
          </a:p>
        </p:txBody>
      </p:sp>
      <p:pic>
        <p:nvPicPr>
          <p:cNvPr id="6" name="Picture 6">
            <a:extLst>
              <a:ext uri="{FF2B5EF4-FFF2-40B4-BE49-F238E27FC236}">
                <a16:creationId xmlns="" xmlns:a16="http://schemas.microsoft.com/office/drawing/2014/main" id="{E4FE787C-027A-CF41-865A-73207DC2ED4D}"/>
              </a:ext>
            </a:extLst>
          </p:cNvPr>
          <p:cNvPicPr>
            <a:picLocks noChangeAspect="1"/>
          </p:cNvPicPr>
          <p:nvPr/>
        </p:nvPicPr>
        <p:blipFill>
          <a:blip r:embed="rId5"/>
          <a:stretch>
            <a:fillRect/>
          </a:stretch>
        </p:blipFill>
        <p:spPr>
          <a:xfrm>
            <a:off x="335276" y="1589948"/>
            <a:ext cx="3779525" cy="2415930"/>
          </a:xfrm>
          <a:prstGeom prst="rect">
            <a:avLst/>
          </a:prstGeom>
        </p:spPr>
      </p:pic>
    </p:spTree>
    <p:extLst>
      <p:ext uri="{BB962C8B-B14F-4D97-AF65-F5344CB8AC3E}">
        <p14:creationId xmlns="" xmlns:p14="http://schemas.microsoft.com/office/powerpoint/2010/main" val="41035338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E3F625A-0145-D646-B550-AF7C1131249A}"/>
              </a:ext>
            </a:extLst>
          </p:cNvPr>
          <p:cNvSpPr>
            <a:spLocks noGrp="1"/>
          </p:cNvSpPr>
          <p:nvPr>
            <p:ph type="title"/>
          </p:nvPr>
        </p:nvSpPr>
        <p:spPr>
          <a:xfrm>
            <a:off x="533400" y="228600"/>
            <a:ext cx="8534400" cy="685800"/>
          </a:xfrm>
        </p:spPr>
        <p:txBody>
          <a:bodyPr>
            <a:normAutofit/>
          </a:bodyPr>
          <a:lstStyle/>
          <a:p>
            <a:r>
              <a:rPr lang="en-US" b="1" dirty="0" smtClean="0"/>
              <a:t>10. </a:t>
            </a:r>
            <a:r>
              <a:rPr lang="en-US" sz="3200" b="1" dirty="0" smtClean="0"/>
              <a:t>OPTICAL CHARACTER READER (OCR</a:t>
            </a:r>
            <a:r>
              <a:rPr lang="en-US" b="1" dirty="0" smtClean="0"/>
              <a:t>)</a:t>
            </a:r>
            <a:endParaRPr lang="en-US" b="1" dirty="0"/>
          </a:p>
        </p:txBody>
      </p:sp>
      <p:sp>
        <p:nvSpPr>
          <p:cNvPr id="3" name="Content Placeholder 2">
            <a:extLst>
              <a:ext uri="{FF2B5EF4-FFF2-40B4-BE49-F238E27FC236}">
                <a16:creationId xmlns="" xmlns:a16="http://schemas.microsoft.com/office/drawing/2014/main" id="{99ADA4AE-71CA-9546-94B9-DEAC77025458}"/>
              </a:ext>
            </a:extLst>
          </p:cNvPr>
          <p:cNvSpPr>
            <a:spLocks noGrp="1"/>
          </p:cNvSpPr>
          <p:nvPr>
            <p:ph sz="half" idx="1"/>
          </p:nvPr>
        </p:nvSpPr>
        <p:spPr>
          <a:xfrm>
            <a:off x="4114800" y="1371600"/>
            <a:ext cx="7620000" cy="4495800"/>
          </a:xfrm>
        </p:spPr>
        <p:txBody>
          <a:bodyPr>
            <a:normAutofit lnSpcReduction="10000"/>
          </a:bodyPr>
          <a:lstStyle/>
          <a:p>
            <a:pPr algn="just" fontAlgn="base"/>
            <a:r>
              <a:rPr lang="en-US" sz="2000" b="1" cap="none" dirty="0" smtClean="0">
                <a:latin typeface="Jost"/>
              </a:rPr>
              <a:t>O</a:t>
            </a:r>
            <a:r>
              <a:rPr lang="en-US" sz="2000" b="1" i="0" cap="none" dirty="0" smtClean="0">
                <a:effectLst/>
                <a:latin typeface="Jost"/>
              </a:rPr>
              <a:t>ptical character recognition</a:t>
            </a:r>
            <a:r>
              <a:rPr lang="en-US" sz="2000" b="0" i="0" cap="none" dirty="0" smtClean="0">
                <a:effectLst/>
                <a:latin typeface="Jost"/>
              </a:rPr>
              <a:t> or </a:t>
            </a:r>
            <a:r>
              <a:rPr lang="en-US" sz="2000" b="1" i="0" cap="none" dirty="0" smtClean="0">
                <a:effectLst/>
                <a:latin typeface="Jost"/>
              </a:rPr>
              <a:t>optical character reader</a:t>
            </a:r>
            <a:r>
              <a:rPr lang="en-US" sz="2000" b="0" i="0" cap="none" dirty="0" smtClean="0">
                <a:effectLst/>
                <a:latin typeface="Jost"/>
              </a:rPr>
              <a:t> (</a:t>
            </a:r>
            <a:r>
              <a:rPr lang="en-US" sz="2000" b="1" i="0" cap="none" dirty="0" smtClean="0">
                <a:effectLst/>
                <a:latin typeface="Jost"/>
              </a:rPr>
              <a:t>ocr</a:t>
            </a:r>
            <a:r>
              <a:rPr lang="en-US" sz="2000" b="0" i="0" cap="none" dirty="0" smtClean="0">
                <a:effectLst/>
                <a:latin typeface="Jost"/>
              </a:rPr>
              <a:t>) is the </a:t>
            </a:r>
            <a:r>
              <a:rPr lang="en-US" sz="2000" b="0" i="0" u="none" strike="noStrike" cap="none" dirty="0" smtClean="0">
                <a:effectLst/>
                <a:latin typeface="Jost"/>
                <a:hlinkClick r:id="rId2" tooltip="Electronics"/>
              </a:rPr>
              <a:t>electronic</a:t>
            </a:r>
            <a:r>
              <a:rPr lang="en-US" sz="2000" b="0" i="0" cap="none" dirty="0" smtClean="0">
                <a:effectLst/>
                <a:latin typeface="Jost"/>
              </a:rPr>
              <a:t> or </a:t>
            </a:r>
            <a:r>
              <a:rPr lang="en-US" sz="2000" b="0" i="0" u="none" strike="noStrike" cap="none" dirty="0" smtClean="0">
                <a:effectLst/>
                <a:latin typeface="Jost"/>
                <a:hlinkClick r:id="rId3" tooltip="Machine"/>
              </a:rPr>
              <a:t>mechanical</a:t>
            </a:r>
            <a:r>
              <a:rPr lang="en-US" sz="2000" b="0" i="0" cap="none" dirty="0" smtClean="0">
                <a:effectLst/>
                <a:latin typeface="Jost"/>
              </a:rPr>
              <a:t> conversion of </a:t>
            </a:r>
            <a:r>
              <a:rPr lang="en-US" sz="2000" b="0" i="0" u="none" strike="noStrike" cap="none" dirty="0" smtClean="0">
                <a:effectLst/>
                <a:latin typeface="Jost"/>
                <a:hlinkClick r:id="rId4" tooltip="Image"/>
              </a:rPr>
              <a:t>images</a:t>
            </a:r>
            <a:r>
              <a:rPr lang="en-US" sz="2000" b="0" i="0" cap="none" dirty="0" smtClean="0">
                <a:effectLst/>
                <a:latin typeface="Jost"/>
              </a:rPr>
              <a:t> of typed, handwritten or printed text into machine-encoded text, whether from a scanned document, a photo of a document, a scene-photo (for example the text on signs and billboards in a landscape photo) or from subtitle text superimposed on an image (for example: from a television broadcast).</a:t>
            </a:r>
          </a:p>
          <a:p>
            <a:pPr algn="just" fontAlgn="base"/>
            <a:r>
              <a:rPr lang="en-US" sz="2000" b="0" i="0" cap="none" dirty="0" smtClean="0">
                <a:effectLst/>
                <a:latin typeface="Jost"/>
              </a:rPr>
              <a:t>video of the process of scanning and real-time optical character recognition (ocr) with a portable scanner.</a:t>
            </a:r>
          </a:p>
          <a:p>
            <a:pPr algn="just" fontAlgn="base"/>
            <a:r>
              <a:rPr lang="en-US" sz="2000" cap="none" dirty="0" smtClean="0">
                <a:latin typeface="Jost"/>
              </a:rPr>
              <a:t>W</a:t>
            </a:r>
            <a:r>
              <a:rPr lang="en-US" sz="2000" b="0" i="0" cap="none" dirty="0" smtClean="0">
                <a:effectLst/>
                <a:latin typeface="Jost"/>
              </a:rPr>
              <a:t>idely used as a form of </a:t>
            </a:r>
            <a:r>
              <a:rPr lang="en-US" sz="2000" b="0" i="0" u="none" strike="noStrike" cap="none" dirty="0" smtClean="0">
                <a:effectLst/>
                <a:latin typeface="Jost"/>
                <a:hlinkClick r:id="rId5" tooltip="Data entry"/>
              </a:rPr>
              <a:t>data entry</a:t>
            </a:r>
            <a:r>
              <a:rPr lang="en-US" sz="2000" b="0" i="0" cap="none" dirty="0" smtClean="0">
                <a:effectLst/>
                <a:latin typeface="Jost"/>
              </a:rPr>
              <a:t> from printed paper data records – whether passport documents, invoices, </a:t>
            </a:r>
            <a:r>
              <a:rPr lang="en-US" sz="2000" b="0" i="0" u="none" strike="noStrike" cap="none" dirty="0" smtClean="0">
                <a:effectLst/>
                <a:latin typeface="Jost"/>
                <a:hlinkClick r:id="rId6" tooltip="Bank statement"/>
              </a:rPr>
              <a:t>bank statements</a:t>
            </a:r>
            <a:r>
              <a:rPr lang="en-US" sz="2000" b="0" i="0" cap="none" dirty="0" smtClean="0">
                <a:effectLst/>
                <a:latin typeface="Jost"/>
              </a:rPr>
              <a:t>, computerized receipts, business cards, mail, printouts of static-data, or any suitable documentation </a:t>
            </a:r>
            <a:r>
              <a:rPr lang="en-US" b="0" i="0" cap="none" dirty="0" smtClean="0">
                <a:solidFill>
                  <a:schemeClr val="accent6">
                    <a:lumMod val="75000"/>
                  </a:schemeClr>
                </a:solidFill>
                <a:effectLst/>
                <a:latin typeface="Monotype Corsiva" pitchFamily="66" charset="0"/>
              </a:rPr>
              <a:t>.</a:t>
            </a:r>
          </a:p>
        </p:txBody>
      </p:sp>
      <p:pic>
        <p:nvPicPr>
          <p:cNvPr id="5" name="Picture 4">
            <a:extLst>
              <a:ext uri="{FF2B5EF4-FFF2-40B4-BE49-F238E27FC236}">
                <a16:creationId xmlns="" xmlns:a16="http://schemas.microsoft.com/office/drawing/2014/main" id="{ED75DD6B-1CA1-0E49-80D9-817791E8D365}"/>
              </a:ext>
            </a:extLst>
          </p:cNvPr>
          <p:cNvPicPr>
            <a:picLocks noChangeAspect="1"/>
          </p:cNvPicPr>
          <p:nvPr/>
        </p:nvPicPr>
        <p:blipFill>
          <a:blip r:embed="rId7"/>
          <a:stretch>
            <a:fillRect/>
          </a:stretch>
        </p:blipFill>
        <p:spPr>
          <a:xfrm>
            <a:off x="457203" y="1981200"/>
            <a:ext cx="3200398" cy="1912427"/>
          </a:xfrm>
          <a:prstGeom prst="rect">
            <a:avLst/>
          </a:prstGeom>
        </p:spPr>
      </p:pic>
    </p:spTree>
    <p:extLst>
      <p:ext uri="{BB962C8B-B14F-4D97-AF65-F5344CB8AC3E}">
        <p14:creationId xmlns="" xmlns:p14="http://schemas.microsoft.com/office/powerpoint/2010/main" val="632389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0C1397-1972-3C43-832E-5BF162CF76C8}"/>
              </a:ext>
            </a:extLst>
          </p:cNvPr>
          <p:cNvSpPr>
            <a:spLocks noGrp="1"/>
          </p:cNvSpPr>
          <p:nvPr>
            <p:ph type="title"/>
          </p:nvPr>
        </p:nvSpPr>
        <p:spPr>
          <a:xfrm>
            <a:off x="2438400" y="228600"/>
            <a:ext cx="4953000" cy="762000"/>
          </a:xfrm>
        </p:spPr>
        <p:txBody>
          <a:bodyPr>
            <a:normAutofit/>
          </a:bodyPr>
          <a:lstStyle/>
          <a:p>
            <a:r>
              <a:rPr lang="en-US" b="1" dirty="0" smtClean="0"/>
              <a:t>11. BARCODE READER  </a:t>
            </a:r>
            <a:endParaRPr lang="en-US" b="1" dirty="0"/>
          </a:p>
        </p:txBody>
      </p:sp>
      <p:sp>
        <p:nvSpPr>
          <p:cNvPr id="3" name="Content Placeholder 2">
            <a:extLst>
              <a:ext uri="{FF2B5EF4-FFF2-40B4-BE49-F238E27FC236}">
                <a16:creationId xmlns="" xmlns:a16="http://schemas.microsoft.com/office/drawing/2014/main" id="{D8541527-8E35-E940-B9AC-3AC01221E710}"/>
              </a:ext>
            </a:extLst>
          </p:cNvPr>
          <p:cNvSpPr>
            <a:spLocks noGrp="1"/>
          </p:cNvSpPr>
          <p:nvPr>
            <p:ph sz="half" idx="1"/>
          </p:nvPr>
        </p:nvSpPr>
        <p:spPr>
          <a:xfrm>
            <a:off x="5029200" y="1371600"/>
            <a:ext cx="6858000" cy="4114798"/>
          </a:xfrm>
        </p:spPr>
        <p:txBody>
          <a:bodyPr>
            <a:normAutofit/>
          </a:bodyPr>
          <a:lstStyle/>
          <a:p>
            <a:pPr algn="just"/>
            <a:r>
              <a:rPr lang="en-US" sz="2000" cap="none" dirty="0" smtClean="0">
                <a:solidFill>
                  <a:srgbClr val="202122"/>
                </a:solidFill>
                <a:latin typeface="Jost"/>
              </a:rPr>
              <a:t>A</a:t>
            </a:r>
            <a:r>
              <a:rPr lang="en-US" sz="2000" b="0" i="0" cap="none" dirty="0" smtClean="0">
                <a:solidFill>
                  <a:srgbClr val="202122"/>
                </a:solidFill>
                <a:effectLst/>
                <a:latin typeface="Jost"/>
              </a:rPr>
              <a:t> </a:t>
            </a:r>
            <a:r>
              <a:rPr lang="en-US" sz="2000" b="1" i="0" cap="none" dirty="0" smtClean="0">
                <a:solidFill>
                  <a:srgbClr val="202122"/>
                </a:solidFill>
                <a:effectLst/>
                <a:latin typeface="Jost"/>
              </a:rPr>
              <a:t>barcode reader</a:t>
            </a:r>
            <a:r>
              <a:rPr lang="en-US" sz="2000" b="0" i="0" cap="none" dirty="0" smtClean="0">
                <a:solidFill>
                  <a:srgbClr val="202122"/>
                </a:solidFill>
                <a:effectLst/>
                <a:latin typeface="Jost"/>
              </a:rPr>
              <a:t> (or </a:t>
            </a:r>
            <a:r>
              <a:rPr lang="en-US" sz="2000" b="1" i="0" cap="none" dirty="0" smtClean="0">
                <a:solidFill>
                  <a:srgbClr val="202122"/>
                </a:solidFill>
                <a:effectLst/>
                <a:latin typeface="Jost"/>
              </a:rPr>
              <a:t>barcode scanner</a:t>
            </a:r>
            <a:r>
              <a:rPr lang="en-US" sz="2000" b="0" i="0" cap="none" dirty="0" smtClean="0">
                <a:solidFill>
                  <a:srgbClr val="202122"/>
                </a:solidFill>
                <a:effectLst/>
                <a:latin typeface="Jost"/>
              </a:rPr>
              <a:t>) is an </a:t>
            </a:r>
            <a:r>
              <a:rPr lang="en-US" sz="2000" b="0" i="0" u="none" strike="noStrike" cap="none" dirty="0" smtClean="0">
                <a:solidFill>
                  <a:srgbClr val="6B4BA1"/>
                </a:solidFill>
                <a:effectLst/>
                <a:latin typeface="Jost"/>
                <a:hlinkClick r:id="rId2" tooltip="Optical scanner"/>
              </a:rPr>
              <a:t>optical scanner</a:t>
            </a:r>
            <a:r>
              <a:rPr lang="en-US" sz="2000" b="0" i="0" cap="none" dirty="0" smtClean="0">
                <a:solidFill>
                  <a:srgbClr val="202122"/>
                </a:solidFill>
                <a:effectLst/>
                <a:latin typeface="Jost"/>
              </a:rPr>
              <a:t> that can read printed </a:t>
            </a:r>
            <a:r>
              <a:rPr lang="en-US" sz="2000" b="0" i="0" u="none" strike="noStrike" cap="none" dirty="0" smtClean="0">
                <a:solidFill>
                  <a:srgbClr val="6B4BA1"/>
                </a:solidFill>
                <a:effectLst/>
                <a:latin typeface="Jost"/>
                <a:hlinkClick r:id="rId3" tooltip="Barcode"/>
              </a:rPr>
              <a:t>barcodes</a:t>
            </a:r>
            <a:r>
              <a:rPr lang="en-US" sz="2000" b="0" i="0" cap="none" dirty="0" smtClean="0">
                <a:solidFill>
                  <a:srgbClr val="202122"/>
                </a:solidFill>
                <a:effectLst/>
                <a:latin typeface="Jost"/>
              </a:rPr>
              <a:t>, decode the data contained in the barcode and send the data to a </a:t>
            </a:r>
            <a:r>
              <a:rPr lang="en-US" sz="2000" b="0" i="0" u="none" strike="noStrike" cap="none" dirty="0" smtClean="0">
                <a:solidFill>
                  <a:srgbClr val="6B4BA1"/>
                </a:solidFill>
                <a:effectLst/>
                <a:latin typeface="Jost"/>
                <a:hlinkClick r:id="rId4" tooltip="Computer"/>
              </a:rPr>
              <a:t>computer</a:t>
            </a:r>
            <a:r>
              <a:rPr lang="en-US" sz="2000" b="0" i="0" cap="none" dirty="0" smtClean="0">
                <a:solidFill>
                  <a:srgbClr val="202122"/>
                </a:solidFill>
                <a:effectLst/>
                <a:latin typeface="Jost"/>
              </a:rPr>
              <a:t>.</a:t>
            </a:r>
          </a:p>
          <a:p>
            <a:pPr algn="just"/>
            <a:r>
              <a:rPr lang="en-US" sz="2000" b="0" i="0" cap="none" dirty="0" smtClean="0">
                <a:solidFill>
                  <a:srgbClr val="202122"/>
                </a:solidFill>
                <a:effectLst/>
                <a:latin typeface="Jost"/>
              </a:rPr>
              <a:t> Like a </a:t>
            </a:r>
            <a:r>
              <a:rPr lang="en-US" sz="2000" b="0" i="0" u="none" strike="noStrike" cap="none" dirty="0" smtClean="0">
                <a:solidFill>
                  <a:srgbClr val="6B4BA1"/>
                </a:solidFill>
                <a:effectLst/>
                <a:latin typeface="Jost"/>
                <a:hlinkClick r:id="rId5" tooltip="Flatbed scanner"/>
              </a:rPr>
              <a:t>flatbed scanner</a:t>
            </a:r>
            <a:r>
              <a:rPr lang="en-US" sz="2000" b="0" i="0" cap="none" dirty="0" smtClean="0">
                <a:solidFill>
                  <a:srgbClr val="202122"/>
                </a:solidFill>
                <a:effectLst/>
                <a:latin typeface="Jost"/>
              </a:rPr>
              <a:t>, it consists of a light source, a lens and a light sensor translating for optical impulses into electrical signals.   </a:t>
            </a:r>
          </a:p>
          <a:p>
            <a:pPr algn="just"/>
            <a:r>
              <a:rPr lang="en-US" sz="2000" b="0" i="0" cap="none" dirty="0" smtClean="0">
                <a:solidFill>
                  <a:srgbClr val="202122"/>
                </a:solidFill>
                <a:effectLst/>
                <a:latin typeface="Jost"/>
              </a:rPr>
              <a:t> Additionally, nearly all barcode readers contain </a:t>
            </a:r>
            <a:r>
              <a:rPr lang="en-US" sz="2000" b="0" i="1" cap="none" dirty="0" smtClean="0">
                <a:solidFill>
                  <a:srgbClr val="202122"/>
                </a:solidFill>
                <a:effectLst/>
                <a:latin typeface="Jost"/>
              </a:rPr>
              <a:t>decoder</a:t>
            </a:r>
            <a:r>
              <a:rPr lang="en-US" sz="2000" b="0" i="0" cap="none" dirty="0" smtClean="0">
                <a:solidFill>
                  <a:srgbClr val="202122"/>
                </a:solidFill>
                <a:effectLst/>
                <a:latin typeface="Jost"/>
              </a:rPr>
              <a:t> circuitry that can analyze the barcode's image data provided by the sensor and sending the barcode's content to the scanner's output port.</a:t>
            </a:r>
            <a:endParaRPr lang="en-US" sz="2000" cap="none" dirty="0">
              <a:latin typeface="Jost"/>
            </a:endParaRPr>
          </a:p>
        </p:txBody>
      </p:sp>
      <p:pic>
        <p:nvPicPr>
          <p:cNvPr id="4" name="Picture 4">
            <a:extLst>
              <a:ext uri="{FF2B5EF4-FFF2-40B4-BE49-F238E27FC236}">
                <a16:creationId xmlns="" xmlns:a16="http://schemas.microsoft.com/office/drawing/2014/main" id="{FA8ADA67-52F7-174C-85EF-9F5786A3EDEA}"/>
              </a:ext>
            </a:extLst>
          </p:cNvPr>
          <p:cNvPicPr>
            <a:picLocks noChangeAspect="1"/>
          </p:cNvPicPr>
          <p:nvPr/>
        </p:nvPicPr>
        <p:blipFill>
          <a:blip r:embed="rId6"/>
          <a:stretch>
            <a:fillRect/>
          </a:stretch>
        </p:blipFill>
        <p:spPr>
          <a:xfrm>
            <a:off x="457200" y="1676400"/>
            <a:ext cx="4126860" cy="2874142"/>
          </a:xfrm>
          <a:prstGeom prst="rect">
            <a:avLst/>
          </a:prstGeom>
        </p:spPr>
      </p:pic>
    </p:spTree>
    <p:extLst>
      <p:ext uri="{BB962C8B-B14F-4D97-AF65-F5344CB8AC3E}">
        <p14:creationId xmlns="" xmlns:p14="http://schemas.microsoft.com/office/powerpoint/2010/main" val="12512360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CEC89B-8856-5842-A5D6-7B57981D265F}"/>
              </a:ext>
            </a:extLst>
          </p:cNvPr>
          <p:cNvSpPr>
            <a:spLocks noGrp="1"/>
          </p:cNvSpPr>
          <p:nvPr>
            <p:ph type="title"/>
          </p:nvPr>
        </p:nvSpPr>
        <p:spPr>
          <a:xfrm>
            <a:off x="2133600" y="381000"/>
            <a:ext cx="5943600" cy="685800"/>
          </a:xfrm>
        </p:spPr>
        <p:txBody>
          <a:bodyPr>
            <a:normAutofit/>
          </a:bodyPr>
          <a:lstStyle/>
          <a:p>
            <a:r>
              <a:rPr lang="en-US" b="1" dirty="0" smtClean="0"/>
              <a:t>12.  OPTICAL MARK READER (OMR)</a:t>
            </a:r>
            <a:endParaRPr lang="en-US" b="1" dirty="0"/>
          </a:p>
        </p:txBody>
      </p:sp>
      <p:sp>
        <p:nvSpPr>
          <p:cNvPr id="3" name="Content Placeholder 2">
            <a:extLst>
              <a:ext uri="{FF2B5EF4-FFF2-40B4-BE49-F238E27FC236}">
                <a16:creationId xmlns="" xmlns:a16="http://schemas.microsoft.com/office/drawing/2014/main" id="{F28FEC0E-FB08-BF4A-A902-2049CF06DF24}"/>
              </a:ext>
            </a:extLst>
          </p:cNvPr>
          <p:cNvSpPr>
            <a:spLocks noGrp="1"/>
          </p:cNvSpPr>
          <p:nvPr>
            <p:ph sz="half" idx="1"/>
          </p:nvPr>
        </p:nvSpPr>
        <p:spPr>
          <a:xfrm>
            <a:off x="5791200" y="1371600"/>
            <a:ext cx="6096000" cy="4953000"/>
          </a:xfrm>
        </p:spPr>
        <p:txBody>
          <a:bodyPr>
            <a:noAutofit/>
          </a:bodyPr>
          <a:lstStyle/>
          <a:p>
            <a:pPr algn="just"/>
            <a:r>
              <a:rPr lang="en-US" sz="2000" b="1" cap="none" dirty="0" smtClean="0">
                <a:latin typeface="Jost"/>
              </a:rPr>
              <a:t>O</a:t>
            </a:r>
            <a:r>
              <a:rPr lang="en-US" sz="2000" b="1" i="0" cap="none" dirty="0" smtClean="0">
                <a:effectLst/>
                <a:latin typeface="Jost"/>
              </a:rPr>
              <a:t>ptical mark recognition</a:t>
            </a:r>
            <a:r>
              <a:rPr lang="en-US" sz="2000" b="0" i="0" cap="none" dirty="0" smtClean="0">
                <a:effectLst/>
                <a:latin typeface="Jost"/>
              </a:rPr>
              <a:t> (also called </a:t>
            </a:r>
            <a:r>
              <a:rPr lang="en-US" sz="2000" b="1" i="0" cap="none" dirty="0" smtClean="0">
                <a:effectLst/>
                <a:latin typeface="Jost"/>
              </a:rPr>
              <a:t>optical mark reading</a:t>
            </a:r>
            <a:r>
              <a:rPr lang="en-US" sz="2000" b="0" i="0" cap="none" dirty="0" smtClean="0">
                <a:effectLst/>
                <a:latin typeface="Jost"/>
              </a:rPr>
              <a:t> and </a:t>
            </a:r>
            <a:r>
              <a:rPr lang="en-US" sz="2000" b="1" i="0" cap="none" dirty="0" err="1" smtClean="0">
                <a:effectLst/>
                <a:latin typeface="Jost"/>
              </a:rPr>
              <a:t>omr</a:t>
            </a:r>
            <a:r>
              <a:rPr lang="en-US" sz="2000" b="0" i="0" cap="none" dirty="0" smtClean="0">
                <a:effectLst/>
                <a:latin typeface="Jost"/>
              </a:rPr>
              <a:t>) is the process of capturing human-marked data from </a:t>
            </a:r>
            <a:r>
              <a:rPr lang="en-US" sz="2000" b="0" i="0" u="none" strike="noStrike" cap="none" dirty="0" smtClean="0">
                <a:effectLst/>
                <a:latin typeface="Jost"/>
                <a:hlinkClick r:id="rId2" tooltip="Form (document)"/>
              </a:rPr>
              <a:t>document forms</a:t>
            </a:r>
            <a:r>
              <a:rPr lang="en-US" sz="2000" b="0" i="0" cap="none" dirty="0" smtClean="0">
                <a:effectLst/>
                <a:latin typeface="Jost"/>
              </a:rPr>
              <a:t> such as surveys and tests. </a:t>
            </a:r>
          </a:p>
          <a:p>
            <a:pPr algn="just"/>
            <a:r>
              <a:rPr lang="en-US" sz="2000" cap="none" dirty="0" smtClean="0">
                <a:latin typeface="Jost"/>
              </a:rPr>
              <a:t>T</a:t>
            </a:r>
            <a:r>
              <a:rPr lang="en-US" sz="2000" b="0" i="0" cap="none" dirty="0" smtClean="0">
                <a:effectLst/>
                <a:latin typeface="Jost"/>
              </a:rPr>
              <a:t>hey are used to read questionnaires, multiple choice examination paper in the form of lines or shaded areas.</a:t>
            </a:r>
          </a:p>
          <a:p>
            <a:pPr algn="just"/>
            <a:r>
              <a:rPr lang="en-US" sz="2000" b="1" cap="none" dirty="0" smtClean="0">
                <a:latin typeface="Jost"/>
              </a:rPr>
              <a:t>O</a:t>
            </a:r>
            <a:r>
              <a:rPr lang="en-US" sz="2000" b="1" i="0" cap="none" dirty="0" smtClean="0">
                <a:effectLst/>
                <a:latin typeface="Jost"/>
              </a:rPr>
              <a:t>ptical mark recognition</a:t>
            </a:r>
            <a:r>
              <a:rPr lang="en-US" sz="2000" b="0" i="0" cap="none" dirty="0" smtClean="0">
                <a:effectLst/>
                <a:latin typeface="Jost"/>
              </a:rPr>
              <a:t> (also called </a:t>
            </a:r>
            <a:r>
              <a:rPr lang="en-US" sz="2000" b="1" i="0" cap="none" dirty="0" smtClean="0">
                <a:effectLst/>
                <a:latin typeface="Jost"/>
              </a:rPr>
              <a:t>optical mark reading</a:t>
            </a:r>
            <a:r>
              <a:rPr lang="en-US" sz="2000" b="0" i="0" cap="none" dirty="0" smtClean="0">
                <a:effectLst/>
                <a:latin typeface="Jost"/>
              </a:rPr>
              <a:t> and </a:t>
            </a:r>
            <a:r>
              <a:rPr lang="en-US" sz="2000" b="1" i="0" cap="none" dirty="0" err="1" smtClean="0">
                <a:effectLst/>
                <a:latin typeface="Jost"/>
              </a:rPr>
              <a:t>omr</a:t>
            </a:r>
            <a:r>
              <a:rPr lang="en-US" sz="2000" b="0" i="0" cap="none" dirty="0" smtClean="0">
                <a:effectLst/>
                <a:latin typeface="Jost"/>
              </a:rPr>
              <a:t>) is the process of capturing human-marked data from </a:t>
            </a:r>
            <a:r>
              <a:rPr lang="en-US" sz="2000" b="0" i="0" u="none" strike="noStrike" cap="none" dirty="0" smtClean="0">
                <a:effectLst/>
                <a:latin typeface="Jost"/>
                <a:hlinkClick r:id="rId2" tooltip="Form (document)"/>
              </a:rPr>
              <a:t>document forms</a:t>
            </a:r>
            <a:r>
              <a:rPr lang="en-US" sz="2000" b="0" i="0" cap="none" dirty="0" smtClean="0">
                <a:effectLst/>
                <a:latin typeface="Jost"/>
              </a:rPr>
              <a:t> such as surveys and tests.</a:t>
            </a:r>
          </a:p>
          <a:p>
            <a:pPr algn="just"/>
            <a:r>
              <a:rPr lang="en-US" sz="2000" b="0" i="0" cap="none" dirty="0" smtClean="0">
                <a:effectLst/>
                <a:latin typeface="Jost"/>
              </a:rPr>
              <a:t> They are used to read questionnaires, multiple choice examination paper in the form of lines or shaded areas.</a:t>
            </a:r>
            <a:endParaRPr lang="en-US" sz="2000" cap="none" dirty="0">
              <a:latin typeface="Jost"/>
            </a:endParaRPr>
          </a:p>
        </p:txBody>
      </p:sp>
      <p:pic>
        <p:nvPicPr>
          <p:cNvPr id="5" name="Picture 5">
            <a:extLst>
              <a:ext uri="{FF2B5EF4-FFF2-40B4-BE49-F238E27FC236}">
                <a16:creationId xmlns="" xmlns:a16="http://schemas.microsoft.com/office/drawing/2014/main" id="{A28C5E62-5818-D948-B409-68ED0A368DE1}"/>
              </a:ext>
            </a:extLst>
          </p:cNvPr>
          <p:cNvPicPr>
            <a:picLocks noChangeAspect="1"/>
          </p:cNvPicPr>
          <p:nvPr/>
        </p:nvPicPr>
        <p:blipFill>
          <a:blip r:embed="rId3"/>
          <a:stretch>
            <a:fillRect/>
          </a:stretch>
        </p:blipFill>
        <p:spPr>
          <a:xfrm>
            <a:off x="381003" y="1676400"/>
            <a:ext cx="4243551" cy="2514600"/>
          </a:xfrm>
          <a:prstGeom prst="rect">
            <a:avLst/>
          </a:prstGeom>
        </p:spPr>
      </p:pic>
    </p:spTree>
    <p:extLst>
      <p:ext uri="{BB962C8B-B14F-4D97-AF65-F5344CB8AC3E}">
        <p14:creationId xmlns="" xmlns:p14="http://schemas.microsoft.com/office/powerpoint/2010/main" val="38447995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5717D4-784A-A442-9362-E9DD68BDA8F6}"/>
              </a:ext>
            </a:extLst>
          </p:cNvPr>
          <p:cNvSpPr>
            <a:spLocks noGrp="1"/>
          </p:cNvSpPr>
          <p:nvPr>
            <p:ph type="title"/>
          </p:nvPr>
        </p:nvSpPr>
        <p:spPr>
          <a:xfrm>
            <a:off x="4191000" y="533400"/>
            <a:ext cx="2743200" cy="797615"/>
          </a:xfrm>
        </p:spPr>
        <p:txBody>
          <a:bodyPr>
            <a:normAutofit/>
          </a:bodyPr>
          <a:lstStyle/>
          <a:p>
            <a:r>
              <a:rPr lang="en-US" b="1" dirty="0" smtClean="0"/>
              <a:t>13. DIGITIZER</a:t>
            </a:r>
            <a:endParaRPr lang="en-US" b="1" dirty="0"/>
          </a:p>
        </p:txBody>
      </p:sp>
      <p:sp>
        <p:nvSpPr>
          <p:cNvPr id="3" name="Content Placeholder 2">
            <a:extLst>
              <a:ext uri="{FF2B5EF4-FFF2-40B4-BE49-F238E27FC236}">
                <a16:creationId xmlns="" xmlns:a16="http://schemas.microsoft.com/office/drawing/2014/main" id="{53EA84B8-AF2E-9745-ACCD-C8EE93CDB01B}"/>
              </a:ext>
            </a:extLst>
          </p:cNvPr>
          <p:cNvSpPr>
            <a:spLocks noGrp="1"/>
          </p:cNvSpPr>
          <p:nvPr>
            <p:ph sz="half" idx="1"/>
          </p:nvPr>
        </p:nvSpPr>
        <p:spPr>
          <a:xfrm>
            <a:off x="4800600" y="1447800"/>
            <a:ext cx="7086600" cy="4190999"/>
          </a:xfrm>
        </p:spPr>
        <p:txBody>
          <a:bodyPr>
            <a:noAutofit/>
          </a:bodyPr>
          <a:lstStyle/>
          <a:p>
            <a:pPr algn="just"/>
            <a:r>
              <a:rPr lang="en-US" sz="2000" cap="none" dirty="0" smtClean="0">
                <a:latin typeface="Jost"/>
              </a:rPr>
              <a:t>Di</a:t>
            </a:r>
            <a:r>
              <a:rPr lang="en-US" sz="2000" b="0" i="0" cap="none" dirty="0" smtClean="0">
                <a:effectLst/>
                <a:latin typeface="Jost"/>
              </a:rPr>
              <a:t>gitizer is a computer input device that has a flat surface and usually comes with a stylus. it enables the user to draw images and graphics using the stylus as we draw on paper with a pencil. </a:t>
            </a:r>
          </a:p>
          <a:p>
            <a:pPr algn="just"/>
            <a:r>
              <a:rPr lang="en-US" sz="2000" cap="none" dirty="0" smtClean="0">
                <a:latin typeface="Jost"/>
              </a:rPr>
              <a:t>T</a:t>
            </a:r>
            <a:r>
              <a:rPr lang="en-US" sz="2000" b="0" i="0" cap="none" dirty="0" smtClean="0">
                <a:effectLst/>
                <a:latin typeface="Jost"/>
              </a:rPr>
              <a:t>he images or graphics drawn on the digitizer appear on the computer monitor or display screen. the software converts the touch inputs into lines and can also convert handwritten text to typewritten words.</a:t>
            </a:r>
          </a:p>
          <a:p>
            <a:pPr algn="just"/>
            <a:r>
              <a:rPr lang="en-US" sz="2000" cap="none" dirty="0" smtClean="0">
                <a:latin typeface="Jost"/>
              </a:rPr>
              <a:t>I</a:t>
            </a:r>
            <a:r>
              <a:rPr lang="en-US" sz="2000" b="0" i="0" cap="none" dirty="0" smtClean="0">
                <a:effectLst/>
                <a:latin typeface="Jost"/>
              </a:rPr>
              <a:t>t can be used to capture handwritten signatures and data or images from taped papers. </a:t>
            </a:r>
          </a:p>
          <a:p>
            <a:pPr algn="just"/>
            <a:r>
              <a:rPr lang="en-US" sz="2000" cap="none" dirty="0" smtClean="0">
                <a:latin typeface="Jost"/>
              </a:rPr>
              <a:t>F</a:t>
            </a:r>
            <a:r>
              <a:rPr lang="en-US" sz="2000" b="0" i="0" cap="none" dirty="0" smtClean="0">
                <a:effectLst/>
                <a:latin typeface="Jost"/>
              </a:rPr>
              <a:t>urthermore, it is also used to receive information in the form of drawings and send output to a cad (computer-aided design) application and software like </a:t>
            </a:r>
            <a:r>
              <a:rPr lang="en-US" sz="2000" b="0" i="0" u="none" strike="noStrike" cap="none" dirty="0" smtClean="0">
                <a:effectLst/>
                <a:latin typeface="Jost"/>
                <a:hlinkClick r:id="rId2"/>
              </a:rPr>
              <a:t>autocad</a:t>
            </a:r>
            <a:r>
              <a:rPr lang="en-US" sz="2000" b="0" i="0" cap="none" dirty="0" smtClean="0">
                <a:effectLst/>
                <a:latin typeface="Jost"/>
              </a:rPr>
              <a:t>. </a:t>
            </a:r>
          </a:p>
          <a:p>
            <a:endParaRPr lang="en-US" sz="2000" cap="none" dirty="0">
              <a:latin typeface="Jost"/>
            </a:endParaRPr>
          </a:p>
        </p:txBody>
      </p:sp>
      <p:pic>
        <p:nvPicPr>
          <p:cNvPr id="5" name="Picture 5">
            <a:extLst>
              <a:ext uri="{FF2B5EF4-FFF2-40B4-BE49-F238E27FC236}">
                <a16:creationId xmlns="" xmlns:a16="http://schemas.microsoft.com/office/drawing/2014/main" id="{5030EF56-8923-314D-BFBB-11DEC883A84C}"/>
              </a:ext>
            </a:extLst>
          </p:cNvPr>
          <p:cNvPicPr>
            <a:picLocks noChangeAspect="1"/>
          </p:cNvPicPr>
          <p:nvPr/>
        </p:nvPicPr>
        <p:blipFill>
          <a:blip r:embed="rId3"/>
          <a:stretch>
            <a:fillRect/>
          </a:stretch>
        </p:blipFill>
        <p:spPr>
          <a:xfrm>
            <a:off x="457200" y="2362200"/>
            <a:ext cx="4054747" cy="2936197"/>
          </a:xfrm>
          <a:prstGeom prst="rect">
            <a:avLst/>
          </a:prstGeom>
        </p:spPr>
      </p:pic>
    </p:spTree>
    <p:extLst>
      <p:ext uri="{BB962C8B-B14F-4D97-AF65-F5344CB8AC3E}">
        <p14:creationId xmlns="" xmlns:p14="http://schemas.microsoft.com/office/powerpoint/2010/main" val="34925410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426A7E-D2FD-504D-A85F-739C6DCE7E3F}"/>
              </a:ext>
            </a:extLst>
          </p:cNvPr>
          <p:cNvSpPr>
            <a:spLocks noGrp="1"/>
          </p:cNvSpPr>
          <p:nvPr>
            <p:ph type="title"/>
          </p:nvPr>
        </p:nvSpPr>
        <p:spPr>
          <a:xfrm>
            <a:off x="2438400" y="685803"/>
            <a:ext cx="4038599" cy="609597"/>
          </a:xfrm>
        </p:spPr>
        <p:txBody>
          <a:bodyPr>
            <a:noAutofit/>
          </a:bodyPr>
          <a:lstStyle/>
          <a:p>
            <a:r>
              <a:rPr lang="en-US" sz="2800" b="1" dirty="0" smtClean="0"/>
              <a:t>14.  DIGITAL CAMERA </a:t>
            </a:r>
            <a:endParaRPr lang="en-US" sz="2800" b="1" dirty="0"/>
          </a:p>
        </p:txBody>
      </p:sp>
      <p:sp>
        <p:nvSpPr>
          <p:cNvPr id="3" name="Content Placeholder 2">
            <a:extLst>
              <a:ext uri="{FF2B5EF4-FFF2-40B4-BE49-F238E27FC236}">
                <a16:creationId xmlns="" xmlns:a16="http://schemas.microsoft.com/office/drawing/2014/main" id="{959ACE60-8FE3-594A-A32D-3E184B4A5D41}"/>
              </a:ext>
            </a:extLst>
          </p:cNvPr>
          <p:cNvSpPr>
            <a:spLocks noGrp="1"/>
          </p:cNvSpPr>
          <p:nvPr>
            <p:ph sz="half" idx="1"/>
          </p:nvPr>
        </p:nvSpPr>
        <p:spPr>
          <a:xfrm>
            <a:off x="4648200" y="1905000"/>
            <a:ext cx="6934200" cy="4114800"/>
          </a:xfrm>
        </p:spPr>
        <p:txBody>
          <a:bodyPr>
            <a:noAutofit/>
          </a:bodyPr>
          <a:lstStyle/>
          <a:p>
            <a:pPr algn="just"/>
            <a:r>
              <a:rPr lang="en-US" sz="2000" cap="none" dirty="0" smtClean="0">
                <a:latin typeface="Jost"/>
              </a:rPr>
              <a:t>I</a:t>
            </a:r>
            <a:r>
              <a:rPr lang="en-US" sz="2000" b="0" i="0" cap="none" dirty="0" smtClean="0">
                <a:effectLst/>
                <a:latin typeface="Jost"/>
              </a:rPr>
              <a:t>t is a digital device as it captures images and records videos digitally and then stores them on a memory card. </a:t>
            </a:r>
          </a:p>
          <a:p>
            <a:pPr algn="just"/>
            <a:r>
              <a:rPr lang="en-US" sz="2000" cap="none" dirty="0" smtClean="0">
                <a:latin typeface="Jost"/>
              </a:rPr>
              <a:t>I</a:t>
            </a:r>
            <a:r>
              <a:rPr lang="en-US" sz="2000" b="0" i="0" cap="none" dirty="0" smtClean="0">
                <a:effectLst/>
                <a:latin typeface="Jost"/>
              </a:rPr>
              <a:t>t is provided with an image sensor chip to capture images, as opposed to film used by traditional cameras. </a:t>
            </a:r>
          </a:p>
          <a:p>
            <a:pPr algn="just"/>
            <a:r>
              <a:rPr lang="en-US" sz="2000" cap="none" dirty="0" smtClean="0">
                <a:latin typeface="Jost"/>
              </a:rPr>
              <a:t>B</a:t>
            </a:r>
            <a:r>
              <a:rPr lang="en-US" sz="2000" b="0" i="0" cap="none" dirty="0" smtClean="0">
                <a:effectLst/>
                <a:latin typeface="Jost"/>
              </a:rPr>
              <a:t>esides this, a camera that is connected to your computer can also be called a digital camera.</a:t>
            </a:r>
          </a:p>
          <a:p>
            <a:pPr algn="just"/>
            <a:r>
              <a:rPr lang="en-US" sz="2000" cap="none" dirty="0" smtClean="0">
                <a:latin typeface="Jost"/>
              </a:rPr>
              <a:t>I</a:t>
            </a:r>
            <a:r>
              <a:rPr lang="en-US" sz="2000" b="0" i="0" cap="none" dirty="0" smtClean="0">
                <a:effectLst/>
                <a:latin typeface="Jost"/>
              </a:rPr>
              <a:t>t has photosensors  to record light that enters the camera through the lens. </a:t>
            </a:r>
          </a:p>
          <a:p>
            <a:pPr algn="just"/>
            <a:r>
              <a:rPr lang="en-US" sz="2000" cap="none" dirty="0" smtClean="0">
                <a:latin typeface="Jost"/>
              </a:rPr>
              <a:t>W</a:t>
            </a:r>
            <a:r>
              <a:rPr lang="en-US" sz="2000" b="0" i="0" cap="none" dirty="0" smtClean="0">
                <a:effectLst/>
                <a:latin typeface="Jost"/>
              </a:rPr>
              <a:t>hen the light strikes the photosensors, each of the sensors returns the electrical current, which is used to create the images.</a:t>
            </a:r>
          </a:p>
          <a:p>
            <a:pPr algn="just"/>
            <a:endParaRPr lang="en-US" sz="2400" cap="none" dirty="0">
              <a:solidFill>
                <a:srgbClr val="0070C0"/>
              </a:solidFill>
              <a:latin typeface="Monotype Corsiva" pitchFamily="66" charset="0"/>
            </a:endParaRPr>
          </a:p>
        </p:txBody>
      </p:sp>
      <p:pic>
        <p:nvPicPr>
          <p:cNvPr id="5" name="Picture 5">
            <a:extLst>
              <a:ext uri="{FF2B5EF4-FFF2-40B4-BE49-F238E27FC236}">
                <a16:creationId xmlns="" xmlns:a16="http://schemas.microsoft.com/office/drawing/2014/main" id="{DB673218-75EA-4C4D-B7FB-6111906A6458}"/>
              </a:ext>
            </a:extLst>
          </p:cNvPr>
          <p:cNvPicPr>
            <a:picLocks noChangeAspect="1"/>
          </p:cNvPicPr>
          <p:nvPr/>
        </p:nvPicPr>
        <p:blipFill>
          <a:blip r:embed="rId2"/>
          <a:stretch>
            <a:fillRect/>
          </a:stretch>
        </p:blipFill>
        <p:spPr>
          <a:xfrm>
            <a:off x="762000" y="2133600"/>
            <a:ext cx="3476819" cy="2904181"/>
          </a:xfrm>
          <a:prstGeom prst="rect">
            <a:avLst/>
          </a:prstGeom>
        </p:spPr>
      </p:pic>
    </p:spTree>
    <p:extLst>
      <p:ext uri="{BB962C8B-B14F-4D97-AF65-F5344CB8AC3E}">
        <p14:creationId xmlns="" xmlns:p14="http://schemas.microsoft.com/office/powerpoint/2010/main" val="10293008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0C44AD8C-C62E-3E4B-AE3B-BF111ADB8377}"/>
              </a:ext>
            </a:extLst>
          </p:cNvPr>
          <p:cNvSpPr>
            <a:spLocks noGrp="1"/>
          </p:cNvSpPr>
          <p:nvPr>
            <p:ph type="title"/>
          </p:nvPr>
        </p:nvSpPr>
        <p:spPr>
          <a:xfrm>
            <a:off x="3733800" y="304800"/>
            <a:ext cx="3124200" cy="914400"/>
          </a:xfrm>
        </p:spPr>
        <p:txBody>
          <a:bodyPr/>
          <a:lstStyle/>
          <a:p>
            <a:r>
              <a:rPr lang="en-US" sz="3600" b="1" dirty="0" smtClean="0"/>
              <a:t>15. PADDLE </a:t>
            </a:r>
            <a:endParaRPr lang="en-US" sz="3600" b="1" dirty="0"/>
          </a:p>
        </p:txBody>
      </p:sp>
      <p:sp>
        <p:nvSpPr>
          <p:cNvPr id="3" name="Content Placeholder 2">
            <a:extLst>
              <a:ext uri="{FF2B5EF4-FFF2-40B4-BE49-F238E27FC236}">
                <a16:creationId xmlns="" xmlns:a16="http://schemas.microsoft.com/office/drawing/2014/main" id="{E67C5EE4-E2EF-5B4F-B632-8F0FF884B6A0}"/>
              </a:ext>
            </a:extLst>
          </p:cNvPr>
          <p:cNvSpPr>
            <a:spLocks noGrp="1"/>
          </p:cNvSpPr>
          <p:nvPr>
            <p:ph sz="half" idx="1"/>
          </p:nvPr>
        </p:nvSpPr>
        <p:spPr>
          <a:xfrm>
            <a:off x="4343400" y="1447800"/>
            <a:ext cx="6929587" cy="4072803"/>
          </a:xfrm>
        </p:spPr>
        <p:txBody>
          <a:bodyPr>
            <a:normAutofit/>
          </a:bodyPr>
          <a:lstStyle/>
          <a:p>
            <a:pPr algn="just"/>
            <a:r>
              <a:rPr lang="en-US" sz="2000" i="1" cap="none" dirty="0" smtClean="0">
                <a:latin typeface="Jost"/>
              </a:rPr>
              <a:t>I</a:t>
            </a:r>
            <a:r>
              <a:rPr lang="en-US" sz="2000" b="0" i="1" cap="none" dirty="0" smtClean="0">
                <a:effectLst/>
                <a:latin typeface="Jost"/>
              </a:rPr>
              <a:t>t is a simple input device that is widely used in games. </a:t>
            </a:r>
          </a:p>
          <a:p>
            <a:pPr algn="just"/>
            <a:r>
              <a:rPr lang="en-US" sz="2000" i="1" cap="none" dirty="0" smtClean="0">
                <a:latin typeface="Jost"/>
              </a:rPr>
              <a:t>I</a:t>
            </a:r>
            <a:r>
              <a:rPr lang="en-US" sz="2000" b="0" i="1" cap="none" dirty="0" smtClean="0">
                <a:effectLst/>
                <a:latin typeface="Jost"/>
              </a:rPr>
              <a:t>t is a wheel that is held by hand and looks like a volume knob on a stereo that is used to increase or decrease the volume. </a:t>
            </a:r>
          </a:p>
          <a:p>
            <a:pPr algn="just"/>
            <a:r>
              <a:rPr lang="en-US" sz="2000" i="1" cap="none" dirty="0" smtClean="0">
                <a:latin typeface="Jost"/>
              </a:rPr>
              <a:t>P</a:t>
            </a:r>
            <a:r>
              <a:rPr lang="en-US" sz="2000" b="0" i="1" cap="none" dirty="0" smtClean="0">
                <a:effectLst/>
                <a:latin typeface="Jost"/>
              </a:rPr>
              <a:t>addle moves or controls cursor or any other objects in the game in a back-and-forth motion.</a:t>
            </a:r>
          </a:p>
          <a:p>
            <a:pPr algn="just"/>
            <a:r>
              <a:rPr lang="en-US" sz="2000" b="0" i="1" cap="none" dirty="0" smtClean="0">
                <a:effectLst/>
                <a:latin typeface="Jost"/>
              </a:rPr>
              <a:t> It is widely used as an alternative to the joystick. besides this, the term paddle also refers to many handheld devices designed to control a function in an electronic device, computer, etc.</a:t>
            </a:r>
            <a:endParaRPr lang="en-US" sz="2000" i="1" cap="none" dirty="0">
              <a:latin typeface="Jost"/>
            </a:endParaRPr>
          </a:p>
        </p:txBody>
      </p:sp>
      <p:pic>
        <p:nvPicPr>
          <p:cNvPr id="7" name="Picture 7">
            <a:extLst>
              <a:ext uri="{FF2B5EF4-FFF2-40B4-BE49-F238E27FC236}">
                <a16:creationId xmlns="" xmlns:a16="http://schemas.microsoft.com/office/drawing/2014/main" id="{B8D05A35-6E10-F348-92C5-41B05C599C71}"/>
              </a:ext>
            </a:extLst>
          </p:cNvPr>
          <p:cNvPicPr>
            <a:picLocks noChangeAspect="1"/>
          </p:cNvPicPr>
          <p:nvPr/>
        </p:nvPicPr>
        <p:blipFill>
          <a:blip r:embed="rId2"/>
          <a:stretch>
            <a:fillRect/>
          </a:stretch>
        </p:blipFill>
        <p:spPr>
          <a:xfrm>
            <a:off x="838200" y="2133600"/>
            <a:ext cx="3260159" cy="2475511"/>
          </a:xfrm>
          <a:prstGeom prst="rect">
            <a:avLst/>
          </a:prstGeom>
        </p:spPr>
      </p:pic>
    </p:spTree>
    <p:extLst>
      <p:ext uri="{BB962C8B-B14F-4D97-AF65-F5344CB8AC3E}">
        <p14:creationId xmlns="" xmlns:p14="http://schemas.microsoft.com/office/powerpoint/2010/main" val="6629524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E04FC0-A8C6-4D7A-8497-982D81FEF524}"/>
              </a:ext>
            </a:extLst>
          </p:cNvPr>
          <p:cNvSpPr txBox="1">
            <a:spLocks/>
          </p:cNvSpPr>
          <p:nvPr/>
        </p:nvSpPr>
        <p:spPr>
          <a:xfrm>
            <a:off x="3962400" y="457200"/>
            <a:ext cx="3276600" cy="762000"/>
          </a:xfrm>
          <a:prstGeom prst="rect">
            <a:avLst/>
          </a:prstGeom>
        </p:spPr>
        <p:txBody>
          <a:bodyP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000" b="1" i="0" u="none" strike="noStrike" kern="1200" cap="none" spc="0" normalizeH="0" baseline="0" noProof="0" dirty="0" smtClean="0">
                <a:ln>
                  <a:noFill/>
                </a:ln>
                <a:solidFill>
                  <a:schemeClr val="accent1"/>
                </a:solidFill>
                <a:effectLst/>
                <a:uLnTx/>
                <a:uFillTx/>
                <a:latin typeface="Monotype Corsiva" pitchFamily="66" charset="0"/>
                <a:ea typeface="+mj-ea"/>
                <a:cs typeface="+mj-cs"/>
              </a:rPr>
              <a:t>Motherboard</a:t>
            </a:r>
            <a:endParaRPr kumimoji="0" lang="en-IN" sz="4000" b="1" i="0" u="none" strike="noStrike" kern="1200" cap="none" spc="0" normalizeH="0" baseline="0" noProof="0" dirty="0">
              <a:ln>
                <a:noFill/>
              </a:ln>
              <a:solidFill>
                <a:schemeClr val="accent1"/>
              </a:solidFill>
              <a:effectLst/>
              <a:uLnTx/>
              <a:uFillTx/>
              <a:latin typeface="Monotype Corsiva" pitchFamily="66" charset="0"/>
              <a:ea typeface="+mj-ea"/>
              <a:cs typeface="+mj-cs"/>
            </a:endParaRPr>
          </a:p>
        </p:txBody>
      </p:sp>
      <p:pic>
        <p:nvPicPr>
          <p:cNvPr id="3" name="Content Placeholder 4">
            <a:extLst>
              <a:ext uri="{FF2B5EF4-FFF2-40B4-BE49-F238E27FC236}">
                <a16:creationId xmlns="" xmlns:a16="http://schemas.microsoft.com/office/drawing/2014/main" id="{319FD306-3702-4E13-8885-F66DABA9F821}"/>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048000" y="1676400"/>
            <a:ext cx="5867400" cy="40386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76F2E4-19A5-5C46-8A44-23FA42C4A8F2}"/>
              </a:ext>
            </a:extLst>
          </p:cNvPr>
          <p:cNvSpPr>
            <a:spLocks noGrp="1"/>
          </p:cNvSpPr>
          <p:nvPr>
            <p:ph type="title"/>
          </p:nvPr>
        </p:nvSpPr>
        <p:spPr>
          <a:xfrm>
            <a:off x="3733800" y="381000"/>
            <a:ext cx="3840177" cy="650484"/>
          </a:xfrm>
        </p:spPr>
        <p:txBody>
          <a:bodyPr>
            <a:normAutofit/>
          </a:bodyPr>
          <a:lstStyle/>
          <a:p>
            <a:r>
              <a:rPr lang="en-US" sz="2800" b="1" dirty="0" smtClean="0"/>
              <a:t>16. STEERING WHEEL </a:t>
            </a:r>
            <a:endParaRPr lang="en-US" sz="2800" b="1" dirty="0"/>
          </a:p>
        </p:txBody>
      </p:sp>
      <p:pic>
        <p:nvPicPr>
          <p:cNvPr id="5" name="Picture 5">
            <a:extLst>
              <a:ext uri="{FF2B5EF4-FFF2-40B4-BE49-F238E27FC236}">
                <a16:creationId xmlns="" xmlns:a16="http://schemas.microsoft.com/office/drawing/2014/main" id="{185C1C00-2CA7-A94D-92D3-B0D34EFCDCB1}"/>
              </a:ext>
            </a:extLst>
          </p:cNvPr>
          <p:cNvPicPr>
            <a:picLocks noGrp="1" noChangeAspect="1"/>
          </p:cNvPicPr>
          <p:nvPr>
            <p:ph sz="half" idx="1"/>
          </p:nvPr>
        </p:nvPicPr>
        <p:blipFill>
          <a:blip r:embed="rId2"/>
          <a:stretch>
            <a:fillRect/>
          </a:stretch>
        </p:blipFill>
        <p:spPr>
          <a:xfrm>
            <a:off x="457200" y="1905000"/>
            <a:ext cx="3834012" cy="2996210"/>
          </a:xfrm>
        </p:spPr>
      </p:pic>
      <p:sp>
        <p:nvSpPr>
          <p:cNvPr id="7" name="TextBox 6">
            <a:extLst>
              <a:ext uri="{FF2B5EF4-FFF2-40B4-BE49-F238E27FC236}">
                <a16:creationId xmlns="" xmlns:a16="http://schemas.microsoft.com/office/drawing/2014/main" id="{DF0E1112-B558-344D-BB2F-22A1618F5212}"/>
              </a:ext>
            </a:extLst>
          </p:cNvPr>
          <p:cNvSpPr txBox="1"/>
          <p:nvPr/>
        </p:nvSpPr>
        <p:spPr>
          <a:xfrm>
            <a:off x="4648200" y="1600204"/>
            <a:ext cx="7162800" cy="2862322"/>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effectLst/>
                <a:latin typeface="Jost"/>
              </a:rPr>
              <a:t>It is used as an input device in racing video games such as car racing games or in driving programs as virtual simulators to steer a vehicle. </a:t>
            </a:r>
          </a:p>
          <a:p>
            <a:pPr marL="285750" indent="-285750" algn="just">
              <a:buFont typeface="Arial" panose="020B0604020202020204" pitchFamily="34" charset="0"/>
              <a:buChar char="•"/>
            </a:pPr>
            <a:r>
              <a:rPr lang="en-US" sz="2000" b="0" i="0" dirty="0">
                <a:effectLst/>
                <a:latin typeface="Jost"/>
              </a:rPr>
              <a:t>It works like the real steering wheel by allowing you to take a right or left turn. </a:t>
            </a:r>
          </a:p>
          <a:p>
            <a:pPr marL="285750" indent="-285750" algn="just">
              <a:buFont typeface="Arial" panose="020B0604020202020204" pitchFamily="34" charset="0"/>
              <a:buChar char="•"/>
            </a:pPr>
            <a:r>
              <a:rPr lang="en-US" sz="2000" b="0" i="0" dirty="0">
                <a:effectLst/>
                <a:latin typeface="Jost"/>
              </a:rPr>
              <a:t>A steering wheel may be provided with acceleration and brake pedal devices and a mechanism for shifting gears.</a:t>
            </a:r>
          </a:p>
          <a:p>
            <a:pPr marL="285750" indent="-285750" algn="just">
              <a:buFont typeface="Arial" panose="020B0604020202020204" pitchFamily="34" charset="0"/>
              <a:buChar char="•"/>
            </a:pPr>
            <a:r>
              <a:rPr lang="en-US" sz="2000" b="0" i="0" dirty="0">
                <a:effectLst/>
                <a:latin typeface="Jost"/>
              </a:rPr>
              <a:t> Thus, it makes racing games more adventurous and entertaining</a:t>
            </a:r>
            <a:r>
              <a:rPr lang="en-US" sz="2000" b="0" i="0" dirty="0">
                <a:solidFill>
                  <a:srgbClr val="7030A0"/>
                </a:solidFill>
                <a:effectLst/>
                <a:latin typeface="Monotype Corsiva" pitchFamily="66" charset="0"/>
              </a:rPr>
              <a:t>.</a:t>
            </a:r>
            <a:endParaRPr lang="en-US" sz="2000" dirty="0">
              <a:solidFill>
                <a:srgbClr val="7030A0"/>
              </a:solidFill>
              <a:latin typeface="Monotype Corsiva" pitchFamily="66" charset="0"/>
            </a:endParaRPr>
          </a:p>
        </p:txBody>
      </p:sp>
    </p:spTree>
    <p:extLst>
      <p:ext uri="{BB962C8B-B14F-4D97-AF65-F5344CB8AC3E}">
        <p14:creationId xmlns="" xmlns:p14="http://schemas.microsoft.com/office/powerpoint/2010/main" val="312616055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CC158B-FC38-0F42-A052-6E4A3703FE4B}"/>
              </a:ext>
            </a:extLst>
          </p:cNvPr>
          <p:cNvSpPr>
            <a:spLocks noGrp="1"/>
          </p:cNvSpPr>
          <p:nvPr>
            <p:ph type="title"/>
          </p:nvPr>
        </p:nvSpPr>
        <p:spPr>
          <a:xfrm>
            <a:off x="1752600" y="457201"/>
            <a:ext cx="7772400" cy="533400"/>
          </a:xfrm>
        </p:spPr>
        <p:txBody>
          <a:bodyPr>
            <a:noAutofit/>
          </a:bodyPr>
          <a:lstStyle/>
          <a:p>
            <a:r>
              <a:rPr lang="en-US" sz="3200" b="1" dirty="0" smtClean="0"/>
              <a:t>17. GESTURE RECOGNITION DEVICES  </a:t>
            </a:r>
            <a:endParaRPr lang="en-US" sz="3200" b="1" dirty="0"/>
          </a:p>
        </p:txBody>
      </p:sp>
      <p:sp>
        <p:nvSpPr>
          <p:cNvPr id="3" name="Content Placeholder 2">
            <a:extLst>
              <a:ext uri="{FF2B5EF4-FFF2-40B4-BE49-F238E27FC236}">
                <a16:creationId xmlns="" xmlns:a16="http://schemas.microsoft.com/office/drawing/2014/main" id="{67D7B460-B743-1248-AFB6-79CC99E22EFC}"/>
              </a:ext>
            </a:extLst>
          </p:cNvPr>
          <p:cNvSpPr>
            <a:spLocks noGrp="1"/>
          </p:cNvSpPr>
          <p:nvPr>
            <p:ph sz="half" idx="1"/>
          </p:nvPr>
        </p:nvSpPr>
        <p:spPr>
          <a:xfrm>
            <a:off x="5257800" y="1371600"/>
            <a:ext cx="6460068" cy="4191000"/>
          </a:xfrm>
        </p:spPr>
        <p:txBody>
          <a:bodyPr>
            <a:normAutofit/>
          </a:bodyPr>
          <a:lstStyle/>
          <a:p>
            <a:pPr algn="just"/>
            <a:r>
              <a:rPr lang="en-US" sz="2000" cap="none" dirty="0" smtClean="0">
                <a:latin typeface="Jost"/>
              </a:rPr>
              <a:t>T</a:t>
            </a:r>
            <a:r>
              <a:rPr lang="en-US" sz="2000" b="0" i="0" cap="none" dirty="0" smtClean="0">
                <a:effectLst/>
                <a:latin typeface="Jost"/>
              </a:rPr>
              <a:t>hese devices take human gestures as input. there are many such devices that respond to gestures. </a:t>
            </a:r>
          </a:p>
          <a:p>
            <a:pPr algn="just"/>
            <a:r>
              <a:rPr lang="en-US" sz="2000" cap="none" dirty="0" smtClean="0">
                <a:latin typeface="Jost"/>
              </a:rPr>
              <a:t>F</a:t>
            </a:r>
            <a:r>
              <a:rPr lang="en-US" sz="2000" b="0" i="0" cap="none" dirty="0" smtClean="0">
                <a:effectLst/>
                <a:latin typeface="Jost"/>
              </a:rPr>
              <a:t>or example, </a:t>
            </a:r>
            <a:r>
              <a:rPr lang="en-US" sz="2000" cap="none" dirty="0" smtClean="0">
                <a:latin typeface="Jost"/>
              </a:rPr>
              <a:t>k</a:t>
            </a:r>
            <a:r>
              <a:rPr lang="en-US" sz="2000" b="0" i="0" cap="none" dirty="0" smtClean="0">
                <a:effectLst/>
                <a:latin typeface="Jost"/>
              </a:rPr>
              <a:t>inect is one such device that observes the movement of a player's body and interprets these movements as inputs to video games. </a:t>
            </a:r>
          </a:p>
          <a:p>
            <a:pPr algn="just"/>
            <a:r>
              <a:rPr lang="en-US" sz="2000" cap="none" dirty="0" smtClean="0">
                <a:latin typeface="Jost"/>
              </a:rPr>
              <a:t>T</a:t>
            </a:r>
            <a:r>
              <a:rPr lang="en-US" sz="2000" b="0" i="0" cap="none" dirty="0" smtClean="0">
                <a:effectLst/>
                <a:latin typeface="Jost"/>
              </a:rPr>
              <a:t>his feature is also available in certain tablets and smartphones where you can perform certain tasks such as taking pictures using finger gestures such as swiping, pinching, etc.</a:t>
            </a:r>
            <a:endParaRPr lang="en-US" sz="2000" cap="none" dirty="0">
              <a:latin typeface="Jost"/>
            </a:endParaRPr>
          </a:p>
        </p:txBody>
      </p:sp>
      <p:pic>
        <p:nvPicPr>
          <p:cNvPr id="7" name="Picture 7">
            <a:extLst>
              <a:ext uri="{FF2B5EF4-FFF2-40B4-BE49-F238E27FC236}">
                <a16:creationId xmlns="" xmlns:a16="http://schemas.microsoft.com/office/drawing/2014/main" id="{E75F5A38-4800-ED4A-AA7B-46C1A1AE6350}"/>
              </a:ext>
            </a:extLst>
          </p:cNvPr>
          <p:cNvPicPr>
            <a:picLocks noChangeAspect="1"/>
          </p:cNvPicPr>
          <p:nvPr/>
        </p:nvPicPr>
        <p:blipFill>
          <a:blip r:embed="rId2"/>
          <a:stretch>
            <a:fillRect/>
          </a:stretch>
        </p:blipFill>
        <p:spPr>
          <a:xfrm>
            <a:off x="533400" y="1981200"/>
            <a:ext cx="4232809" cy="2832942"/>
          </a:xfrm>
          <a:prstGeom prst="rect">
            <a:avLst/>
          </a:prstGeom>
        </p:spPr>
      </p:pic>
    </p:spTree>
    <p:extLst>
      <p:ext uri="{BB962C8B-B14F-4D97-AF65-F5344CB8AC3E}">
        <p14:creationId xmlns="" xmlns:p14="http://schemas.microsoft.com/office/powerpoint/2010/main" val="34201874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4E572B-53A2-3A44-B899-57B700249C1B}"/>
              </a:ext>
            </a:extLst>
          </p:cNvPr>
          <p:cNvSpPr>
            <a:spLocks noGrp="1"/>
          </p:cNvSpPr>
          <p:nvPr>
            <p:ph type="title"/>
          </p:nvPr>
        </p:nvSpPr>
        <p:spPr>
          <a:xfrm>
            <a:off x="3581400" y="228600"/>
            <a:ext cx="3581400" cy="762000"/>
          </a:xfrm>
        </p:spPr>
        <p:txBody>
          <a:bodyPr>
            <a:normAutofit/>
          </a:bodyPr>
          <a:lstStyle/>
          <a:p>
            <a:r>
              <a:rPr lang="en-US" sz="3200" b="1" dirty="0" smtClean="0"/>
              <a:t>18.  LIGHT GUN </a:t>
            </a:r>
            <a:endParaRPr lang="en-US" sz="3200" b="1" dirty="0"/>
          </a:p>
        </p:txBody>
      </p:sp>
      <p:sp>
        <p:nvSpPr>
          <p:cNvPr id="3" name="Content Placeholder 2">
            <a:extLst>
              <a:ext uri="{FF2B5EF4-FFF2-40B4-BE49-F238E27FC236}">
                <a16:creationId xmlns="" xmlns:a16="http://schemas.microsoft.com/office/drawing/2014/main" id="{972F9907-F4CE-B74F-9A6D-EE6C35D92CE1}"/>
              </a:ext>
            </a:extLst>
          </p:cNvPr>
          <p:cNvSpPr>
            <a:spLocks noGrp="1"/>
          </p:cNvSpPr>
          <p:nvPr>
            <p:ph sz="half" idx="1"/>
          </p:nvPr>
        </p:nvSpPr>
        <p:spPr>
          <a:xfrm>
            <a:off x="4724400" y="1447800"/>
            <a:ext cx="6917268" cy="4688785"/>
          </a:xfrm>
        </p:spPr>
        <p:txBody>
          <a:bodyPr>
            <a:normAutofit/>
          </a:bodyPr>
          <a:lstStyle/>
          <a:p>
            <a:pPr algn="just"/>
            <a:r>
              <a:rPr lang="en-US" sz="2000" cap="none" dirty="0" smtClean="0">
                <a:latin typeface="Jost"/>
              </a:rPr>
              <a:t>A</a:t>
            </a:r>
            <a:r>
              <a:rPr lang="en-US" sz="2000" b="0" i="0" cap="none" dirty="0" smtClean="0">
                <a:effectLst/>
                <a:latin typeface="Jost"/>
              </a:rPr>
              <a:t>s the name suggests, it is a pointing input device that is designed to point at and shoot the targets on the screen in a video game, or arcade, etc. </a:t>
            </a:r>
          </a:p>
          <a:p>
            <a:pPr algn="just"/>
            <a:r>
              <a:rPr lang="en-US" sz="2000" cap="none" dirty="0" smtClean="0">
                <a:latin typeface="Jost"/>
              </a:rPr>
              <a:t>T</a:t>
            </a:r>
            <a:r>
              <a:rPr lang="en-US" sz="2000" b="0" i="0" cap="none" dirty="0" smtClean="0">
                <a:effectLst/>
                <a:latin typeface="Jost"/>
              </a:rPr>
              <a:t>he light gun was used for the first time on the mit whirwind computer. when the gun is pointed at the target on the screen and the trigger is pulled, the screen goes blank for a fraction of a second.</a:t>
            </a:r>
          </a:p>
          <a:p>
            <a:pPr algn="just"/>
            <a:r>
              <a:rPr lang="en-US" sz="2000" b="0" i="0" cap="none" dirty="0" smtClean="0">
                <a:effectLst/>
                <a:latin typeface="Jost"/>
              </a:rPr>
              <a:t> During this moment, the photodiode, which is present in the barrel, determines where the gun is pointed. for example, shooting ducks in a duck hunt game.</a:t>
            </a:r>
            <a:endParaRPr lang="en-US" sz="2000" cap="none" dirty="0">
              <a:latin typeface="Jost"/>
            </a:endParaRPr>
          </a:p>
        </p:txBody>
      </p:sp>
      <p:pic>
        <p:nvPicPr>
          <p:cNvPr id="5" name="Picture 5">
            <a:extLst>
              <a:ext uri="{FF2B5EF4-FFF2-40B4-BE49-F238E27FC236}">
                <a16:creationId xmlns="" xmlns:a16="http://schemas.microsoft.com/office/drawing/2014/main" id="{CB412B3D-F465-3640-A33B-C1AD5B05A3CC}"/>
              </a:ext>
            </a:extLst>
          </p:cNvPr>
          <p:cNvPicPr>
            <a:picLocks noChangeAspect="1"/>
          </p:cNvPicPr>
          <p:nvPr/>
        </p:nvPicPr>
        <p:blipFill>
          <a:blip r:embed="rId2"/>
          <a:stretch>
            <a:fillRect/>
          </a:stretch>
        </p:blipFill>
        <p:spPr>
          <a:xfrm>
            <a:off x="762000" y="1905000"/>
            <a:ext cx="3276600" cy="2757636"/>
          </a:xfrm>
          <a:prstGeom prst="rect">
            <a:avLst/>
          </a:prstGeom>
        </p:spPr>
      </p:pic>
    </p:spTree>
    <p:extLst>
      <p:ext uri="{BB962C8B-B14F-4D97-AF65-F5344CB8AC3E}">
        <p14:creationId xmlns="" xmlns:p14="http://schemas.microsoft.com/office/powerpoint/2010/main" val="333888625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B1AAB7-7FDD-D249-88BB-65C1C9A9F731}"/>
              </a:ext>
            </a:extLst>
          </p:cNvPr>
          <p:cNvSpPr>
            <a:spLocks noGrp="1"/>
          </p:cNvSpPr>
          <p:nvPr>
            <p:ph type="title"/>
          </p:nvPr>
        </p:nvSpPr>
        <p:spPr>
          <a:xfrm>
            <a:off x="3200400" y="381000"/>
            <a:ext cx="3822060" cy="533400"/>
          </a:xfrm>
        </p:spPr>
        <p:txBody>
          <a:bodyPr>
            <a:noAutofit/>
          </a:bodyPr>
          <a:lstStyle/>
          <a:p>
            <a:r>
              <a:rPr lang="en-US" sz="2800" b="1" dirty="0" smtClean="0"/>
              <a:t>19. TOUCHPAD</a:t>
            </a:r>
            <a:endParaRPr lang="en-US" sz="2800" b="1" dirty="0"/>
          </a:p>
        </p:txBody>
      </p:sp>
      <p:pic>
        <p:nvPicPr>
          <p:cNvPr id="5" name="Picture 5">
            <a:extLst>
              <a:ext uri="{FF2B5EF4-FFF2-40B4-BE49-F238E27FC236}">
                <a16:creationId xmlns="" xmlns:a16="http://schemas.microsoft.com/office/drawing/2014/main" id="{DD0C2F36-457A-A84D-AC12-8CC340C53595}"/>
              </a:ext>
            </a:extLst>
          </p:cNvPr>
          <p:cNvPicPr>
            <a:picLocks noChangeAspect="1"/>
          </p:cNvPicPr>
          <p:nvPr/>
        </p:nvPicPr>
        <p:blipFill>
          <a:blip r:embed="rId2"/>
          <a:stretch>
            <a:fillRect/>
          </a:stretch>
        </p:blipFill>
        <p:spPr>
          <a:xfrm>
            <a:off x="914400" y="1676400"/>
            <a:ext cx="3505200" cy="2655328"/>
          </a:xfrm>
          <a:prstGeom prst="rect">
            <a:avLst/>
          </a:prstGeom>
        </p:spPr>
      </p:pic>
      <p:sp>
        <p:nvSpPr>
          <p:cNvPr id="7" name="Rectangle 6"/>
          <p:cNvSpPr/>
          <p:nvPr/>
        </p:nvSpPr>
        <p:spPr>
          <a:xfrm>
            <a:off x="5105400" y="1676400"/>
            <a:ext cx="6645965" cy="2554545"/>
          </a:xfrm>
          <a:prstGeom prst="rect">
            <a:avLst/>
          </a:prstGeom>
        </p:spPr>
        <p:txBody>
          <a:bodyPr wrap="square">
            <a:spAutoFit/>
          </a:bodyPr>
          <a:lstStyle/>
          <a:p>
            <a:pPr algn="just">
              <a:buFont typeface="Wingdings" pitchFamily="2" charset="2"/>
              <a:buChar char="v"/>
            </a:pPr>
            <a:r>
              <a:rPr lang="en-US" sz="2000" dirty="0" smtClean="0">
                <a:solidFill>
                  <a:srgbClr val="7030A0"/>
                </a:solidFill>
                <a:latin typeface="Monotype Corsiva" pitchFamily="66" charset="0"/>
              </a:rPr>
              <a:t>It is usually found in laptops as a substitute for the mouse.</a:t>
            </a:r>
          </a:p>
          <a:p>
            <a:pPr algn="just">
              <a:buFont typeface="Wingdings" pitchFamily="2" charset="2"/>
              <a:buChar char="v"/>
            </a:pPr>
            <a:r>
              <a:rPr lang="en-US" sz="2000" dirty="0" smtClean="0">
                <a:solidFill>
                  <a:srgbClr val="7030A0"/>
                </a:solidFill>
                <a:latin typeface="Monotype Corsiva" pitchFamily="66" charset="0"/>
              </a:rPr>
              <a:t> It allows you to move or control the cursor on the screen using your finger. </a:t>
            </a:r>
          </a:p>
          <a:p>
            <a:pPr algn="just">
              <a:buFont typeface="Wingdings" pitchFamily="2" charset="2"/>
              <a:buChar char="v"/>
            </a:pPr>
            <a:r>
              <a:rPr lang="en-US" sz="2000" dirty="0" smtClean="0">
                <a:solidFill>
                  <a:srgbClr val="7030A0"/>
                </a:solidFill>
                <a:latin typeface="Monotype Corsiva" pitchFamily="66" charset="0"/>
              </a:rPr>
              <a:t>Just like a mouse, it also has two buttons for right and left click. Using the touchpad, you can perform all the tasks that you do with a mouse, such as selecting an object on the screen, copy, paste, delete, open a file or folder, and more.</a:t>
            </a:r>
          </a:p>
          <a:p>
            <a:pPr algn="just"/>
            <a:endParaRPr lang="en-US" sz="2000" dirty="0">
              <a:solidFill>
                <a:srgbClr val="7030A0"/>
              </a:solidFill>
              <a:latin typeface="Monotype Corsiva" pitchFamily="66" charset="0"/>
            </a:endParaRPr>
          </a:p>
        </p:txBody>
      </p:sp>
    </p:spTree>
    <p:extLst>
      <p:ext uri="{BB962C8B-B14F-4D97-AF65-F5344CB8AC3E}">
        <p14:creationId xmlns="" xmlns:p14="http://schemas.microsoft.com/office/powerpoint/2010/main" val="35312390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DB4F44-807A-1044-A74D-F8DF52BB8FF8}"/>
              </a:ext>
            </a:extLst>
          </p:cNvPr>
          <p:cNvSpPr>
            <a:spLocks noGrp="1"/>
          </p:cNvSpPr>
          <p:nvPr>
            <p:ph type="title"/>
          </p:nvPr>
        </p:nvSpPr>
        <p:spPr>
          <a:xfrm>
            <a:off x="3352800" y="457200"/>
            <a:ext cx="3276600" cy="609600"/>
          </a:xfrm>
        </p:spPr>
        <p:txBody>
          <a:bodyPr>
            <a:normAutofit/>
          </a:bodyPr>
          <a:lstStyle/>
          <a:p>
            <a:r>
              <a:rPr lang="en-US" sz="3200" b="1" dirty="0" smtClean="0"/>
              <a:t>20.  REMOTE </a:t>
            </a:r>
            <a:endParaRPr lang="en-US" sz="3200" b="1" dirty="0"/>
          </a:p>
        </p:txBody>
      </p:sp>
      <p:sp>
        <p:nvSpPr>
          <p:cNvPr id="6" name="Content Placeholder 5">
            <a:extLst>
              <a:ext uri="{FF2B5EF4-FFF2-40B4-BE49-F238E27FC236}">
                <a16:creationId xmlns="" xmlns:a16="http://schemas.microsoft.com/office/drawing/2014/main" id="{FF5BD1A1-C527-BA46-B383-BDEB86A0CA09}"/>
              </a:ext>
            </a:extLst>
          </p:cNvPr>
          <p:cNvSpPr>
            <a:spLocks noGrp="1"/>
          </p:cNvSpPr>
          <p:nvPr>
            <p:ph sz="half" idx="1"/>
          </p:nvPr>
        </p:nvSpPr>
        <p:spPr>
          <a:xfrm>
            <a:off x="4876800" y="1752600"/>
            <a:ext cx="6460068" cy="3200398"/>
          </a:xfrm>
        </p:spPr>
        <p:txBody>
          <a:bodyPr>
            <a:normAutofit/>
          </a:bodyPr>
          <a:lstStyle/>
          <a:p>
            <a:pPr algn="just"/>
            <a:r>
              <a:rPr lang="en-US" sz="2000" cap="none" dirty="0" smtClean="0">
                <a:latin typeface="Monotype Corsiva" pitchFamily="66" charset="0"/>
              </a:rPr>
              <a:t>I</a:t>
            </a:r>
            <a:r>
              <a:rPr lang="en-US" sz="2000" b="0" i="0" cap="none" dirty="0" smtClean="0">
                <a:effectLst/>
                <a:latin typeface="Monotype Corsiva" pitchFamily="66" charset="0"/>
              </a:rPr>
              <a:t>t is a </a:t>
            </a:r>
            <a:r>
              <a:rPr lang="en-US" sz="2000" b="0" i="0" u="none" strike="noStrike" cap="none" dirty="0" smtClean="0">
                <a:effectLst/>
                <a:latin typeface="Monotype Corsiva" pitchFamily="66" charset="0"/>
                <a:hlinkClick r:id="rId2"/>
              </a:rPr>
              <a:t>hardware device</a:t>
            </a:r>
            <a:r>
              <a:rPr lang="en-US" sz="2000" b="0" i="0" cap="none" dirty="0" smtClean="0">
                <a:effectLst/>
                <a:latin typeface="Monotype Corsiva" pitchFamily="66" charset="0"/>
              </a:rPr>
              <a:t> designed to control the functioning of a device, e.g., a tv remote that can be used to change channels, increase or decrease the volume, from a distance without leaving the seat. </a:t>
            </a:r>
          </a:p>
          <a:p>
            <a:pPr algn="just"/>
            <a:r>
              <a:rPr lang="en-US" sz="2000" cap="none" dirty="0" smtClean="0">
                <a:latin typeface="Monotype Corsiva" pitchFamily="66" charset="0"/>
              </a:rPr>
              <a:t>T</a:t>
            </a:r>
            <a:r>
              <a:rPr lang="en-US" sz="2000" b="0" i="0" cap="none" dirty="0" smtClean="0">
                <a:effectLst/>
                <a:latin typeface="Monotype Corsiva" pitchFamily="66" charset="0"/>
              </a:rPr>
              <a:t>he first cordless tv remote was invented by dr. robert adler of zenith in 1956. </a:t>
            </a:r>
          </a:p>
          <a:p>
            <a:pPr algn="just"/>
            <a:r>
              <a:rPr lang="en-US" sz="2000" cap="none" dirty="0" smtClean="0">
                <a:latin typeface="Monotype Corsiva" pitchFamily="66" charset="0"/>
              </a:rPr>
              <a:t>T</a:t>
            </a:r>
            <a:r>
              <a:rPr lang="en-US" sz="2000" b="0" i="0" cap="none" dirty="0" smtClean="0">
                <a:effectLst/>
                <a:latin typeface="Monotype Corsiva" pitchFamily="66" charset="0"/>
              </a:rPr>
              <a:t>he remote sends the electromagnetic waves to communicate with the device. these waves can be infrared rays, radio waves, etc.</a:t>
            </a:r>
            <a:endParaRPr lang="en-US" sz="2000" cap="none" dirty="0">
              <a:latin typeface="Monotype Corsiva" pitchFamily="66" charset="0"/>
            </a:endParaRPr>
          </a:p>
        </p:txBody>
      </p:sp>
      <p:pic>
        <p:nvPicPr>
          <p:cNvPr id="7" name="Picture 7">
            <a:extLst>
              <a:ext uri="{FF2B5EF4-FFF2-40B4-BE49-F238E27FC236}">
                <a16:creationId xmlns="" xmlns:a16="http://schemas.microsoft.com/office/drawing/2014/main" id="{E62C8355-E0A3-D645-847C-854BC6BDB8B9}"/>
              </a:ext>
            </a:extLst>
          </p:cNvPr>
          <p:cNvPicPr>
            <a:picLocks noChangeAspect="1"/>
          </p:cNvPicPr>
          <p:nvPr/>
        </p:nvPicPr>
        <p:blipFill>
          <a:blip r:embed="rId3"/>
          <a:stretch>
            <a:fillRect/>
          </a:stretch>
        </p:blipFill>
        <p:spPr>
          <a:xfrm>
            <a:off x="990600" y="1981200"/>
            <a:ext cx="2895599" cy="2192086"/>
          </a:xfrm>
          <a:prstGeom prst="rect">
            <a:avLst/>
          </a:prstGeom>
        </p:spPr>
      </p:pic>
    </p:spTree>
    <p:extLst>
      <p:ext uri="{BB962C8B-B14F-4D97-AF65-F5344CB8AC3E}">
        <p14:creationId xmlns="" xmlns:p14="http://schemas.microsoft.com/office/powerpoint/2010/main" val="1659269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B4414E-6ACF-C14D-AF11-7F5ACE549822}"/>
              </a:ext>
            </a:extLst>
          </p:cNvPr>
          <p:cNvSpPr>
            <a:spLocks noGrp="1"/>
          </p:cNvSpPr>
          <p:nvPr>
            <p:ph type="title"/>
          </p:nvPr>
        </p:nvSpPr>
        <p:spPr>
          <a:xfrm>
            <a:off x="3505200" y="533400"/>
            <a:ext cx="3822060" cy="457200"/>
          </a:xfrm>
        </p:spPr>
        <p:txBody>
          <a:bodyPr>
            <a:normAutofit fontScale="90000"/>
          </a:bodyPr>
          <a:lstStyle/>
          <a:p>
            <a:r>
              <a:rPr lang="en-US" b="1" dirty="0" smtClean="0"/>
              <a:t>21. TOUCH SCREEN </a:t>
            </a:r>
            <a:endParaRPr lang="en-US" b="1" dirty="0"/>
          </a:p>
        </p:txBody>
      </p:sp>
      <p:sp>
        <p:nvSpPr>
          <p:cNvPr id="3" name="Content Placeholder 2">
            <a:extLst>
              <a:ext uri="{FF2B5EF4-FFF2-40B4-BE49-F238E27FC236}">
                <a16:creationId xmlns="" xmlns:a16="http://schemas.microsoft.com/office/drawing/2014/main" id="{2656018E-5D9A-9D4B-8124-7D8C8D2A430C}"/>
              </a:ext>
            </a:extLst>
          </p:cNvPr>
          <p:cNvSpPr>
            <a:spLocks noGrp="1"/>
          </p:cNvSpPr>
          <p:nvPr>
            <p:ph sz="half" idx="1"/>
          </p:nvPr>
        </p:nvSpPr>
        <p:spPr>
          <a:xfrm>
            <a:off x="4495800" y="1600200"/>
            <a:ext cx="7162798" cy="4688785"/>
          </a:xfrm>
        </p:spPr>
        <p:txBody>
          <a:bodyPr>
            <a:normAutofit/>
          </a:bodyPr>
          <a:lstStyle/>
          <a:p>
            <a:pPr algn="just"/>
            <a:r>
              <a:rPr lang="en-US" sz="2000" cap="none" dirty="0" smtClean="0">
                <a:latin typeface="Monotype Corsiva" pitchFamily="66" charset="0"/>
              </a:rPr>
              <a:t>I</a:t>
            </a:r>
            <a:r>
              <a:rPr lang="en-US" sz="2000" b="0" i="0" cap="none" dirty="0" smtClean="0">
                <a:effectLst/>
                <a:latin typeface="Monotype Corsiva" pitchFamily="66" charset="0"/>
              </a:rPr>
              <a:t>t is the display screen of a device such as a smartphone, tablet, etc., that allows users to interact or provide inputs to the device by using their finger.</a:t>
            </a:r>
          </a:p>
          <a:p>
            <a:pPr algn="just"/>
            <a:r>
              <a:rPr lang="en-US" sz="2000" b="0" i="0" cap="none" dirty="0" smtClean="0">
                <a:effectLst/>
                <a:latin typeface="Monotype Corsiva" pitchFamily="66" charset="0"/>
              </a:rPr>
              <a:t> Today, most of the electronic devices come with touchscreen as an alternative to a mouse for navigating a graphical user interface. </a:t>
            </a:r>
          </a:p>
          <a:p>
            <a:pPr algn="just"/>
            <a:r>
              <a:rPr lang="en-US" sz="2000" cap="none" dirty="0" smtClean="0">
                <a:latin typeface="Monotype Corsiva" pitchFamily="66" charset="0"/>
              </a:rPr>
              <a:t>F</a:t>
            </a:r>
            <a:r>
              <a:rPr lang="en-US" sz="2000" b="0" i="0" cap="none" dirty="0" smtClean="0">
                <a:effectLst/>
                <a:latin typeface="Monotype Corsiva" pitchFamily="66" charset="0"/>
              </a:rPr>
              <a:t>or example, by touching, you can unlock your phone, open emails, open files, play videos, etc. </a:t>
            </a:r>
          </a:p>
          <a:p>
            <a:pPr algn="just"/>
            <a:r>
              <a:rPr lang="en-US" sz="2000" cap="none" dirty="0" smtClean="0">
                <a:latin typeface="Monotype Corsiva" pitchFamily="66" charset="0"/>
              </a:rPr>
              <a:t>B</a:t>
            </a:r>
            <a:r>
              <a:rPr lang="en-US" sz="2000" b="0" i="0" cap="none" dirty="0" smtClean="0">
                <a:effectLst/>
                <a:latin typeface="Monotype Corsiva" pitchFamily="66" charset="0"/>
              </a:rPr>
              <a:t>esides this, it is used in lots of devices such as camera, car </a:t>
            </a:r>
            <a:r>
              <a:rPr lang="en-US" sz="2000" b="0" i="0" u="none" strike="noStrike" cap="none" dirty="0" smtClean="0">
                <a:effectLst/>
                <a:latin typeface="Monotype Corsiva" pitchFamily="66" charset="0"/>
                <a:hlinkClick r:id="rId2"/>
              </a:rPr>
              <a:t>gps</a:t>
            </a:r>
            <a:r>
              <a:rPr lang="en-US" sz="2000" b="0" i="0" cap="none" dirty="0" smtClean="0">
                <a:effectLst/>
                <a:latin typeface="Monotype Corsiva" pitchFamily="66" charset="0"/>
              </a:rPr>
              <a:t>, fitness machine, etc.</a:t>
            </a:r>
            <a:endParaRPr lang="en-US" sz="2000" cap="none" dirty="0">
              <a:latin typeface="Monotype Corsiva" pitchFamily="66" charset="0"/>
            </a:endParaRPr>
          </a:p>
        </p:txBody>
      </p:sp>
      <p:pic>
        <p:nvPicPr>
          <p:cNvPr id="5" name="Picture 5">
            <a:extLst>
              <a:ext uri="{FF2B5EF4-FFF2-40B4-BE49-F238E27FC236}">
                <a16:creationId xmlns="" xmlns:a16="http://schemas.microsoft.com/office/drawing/2014/main" id="{D8B2D66F-0DB7-B448-BD08-4B714CABF7FF}"/>
              </a:ext>
            </a:extLst>
          </p:cNvPr>
          <p:cNvPicPr>
            <a:picLocks noChangeAspect="1"/>
          </p:cNvPicPr>
          <p:nvPr/>
        </p:nvPicPr>
        <p:blipFill>
          <a:blip r:embed="rId3"/>
          <a:stretch>
            <a:fillRect/>
          </a:stretch>
        </p:blipFill>
        <p:spPr>
          <a:xfrm>
            <a:off x="685800" y="2058114"/>
            <a:ext cx="3497133" cy="3123486"/>
          </a:xfrm>
          <a:prstGeom prst="rect">
            <a:avLst/>
          </a:prstGeom>
        </p:spPr>
      </p:pic>
    </p:spTree>
    <p:extLst>
      <p:ext uri="{BB962C8B-B14F-4D97-AF65-F5344CB8AC3E}">
        <p14:creationId xmlns="" xmlns:p14="http://schemas.microsoft.com/office/powerpoint/2010/main" val="370194832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0" y="762000"/>
            <a:ext cx="2069462" cy="609600"/>
          </a:xfrm>
        </p:spPr>
        <p:txBody>
          <a:bodyPr>
            <a:normAutofit/>
          </a:bodyPr>
          <a:lstStyle/>
          <a:p>
            <a:r>
              <a:rPr lang="en-US" sz="3200" b="1" dirty="0" smtClean="0"/>
              <a:t>22. VR</a:t>
            </a:r>
            <a:endParaRPr lang="en-US" sz="3200" b="1" dirty="0"/>
          </a:p>
        </p:txBody>
      </p:sp>
      <p:sp>
        <p:nvSpPr>
          <p:cNvPr id="3" name="Content Placeholder 2"/>
          <p:cNvSpPr>
            <a:spLocks noGrp="1"/>
          </p:cNvSpPr>
          <p:nvPr>
            <p:ph sz="half" idx="1"/>
          </p:nvPr>
        </p:nvSpPr>
        <p:spPr>
          <a:xfrm>
            <a:off x="5029200" y="1828800"/>
            <a:ext cx="6688665" cy="3886199"/>
          </a:xfrm>
        </p:spPr>
        <p:txBody>
          <a:bodyPr>
            <a:normAutofit/>
          </a:bodyPr>
          <a:lstStyle/>
          <a:p>
            <a:pPr>
              <a:buNone/>
            </a:pPr>
            <a:endParaRPr lang="en-US" dirty="0" smtClean="0"/>
          </a:p>
          <a:p>
            <a:pPr algn="just"/>
            <a:r>
              <a:rPr lang="en-US" sz="2200" cap="none" dirty="0" smtClean="0">
                <a:latin typeface="Monotype Corsiva" pitchFamily="66" charset="0"/>
              </a:rPr>
              <a:t>Vr stands for virtual reality. it is an artificial or virtual environment which is generated by computers.</a:t>
            </a:r>
          </a:p>
          <a:p>
            <a:pPr algn="just"/>
            <a:r>
              <a:rPr lang="en-US" sz="2200" cap="none" dirty="0" smtClean="0">
                <a:latin typeface="Monotype Corsiva" pitchFamily="66" charset="0"/>
              </a:rPr>
              <a:t> A person can interact with virtual objects of this artificial environment using some input devices such as headsets, gloves, headphones, etc.</a:t>
            </a:r>
          </a:p>
          <a:p>
            <a:pPr algn="just"/>
            <a:r>
              <a:rPr lang="en-US" sz="2200" cap="none" dirty="0" smtClean="0">
                <a:latin typeface="Monotype Corsiva" pitchFamily="66" charset="0"/>
              </a:rPr>
              <a:t> For example, he or she can find himself or herself walking on a beach, watching a football match, walking in the sky, etc., without actually doing all this.</a:t>
            </a:r>
          </a:p>
          <a:p>
            <a:pPr>
              <a:buNone/>
            </a:pPr>
            <a:endParaRPr lang="en-US" dirty="0"/>
          </a:p>
        </p:txBody>
      </p:sp>
      <p:pic>
        <p:nvPicPr>
          <p:cNvPr id="5" name="Picture 4" descr="vr.jpg"/>
          <p:cNvPicPr>
            <a:picLocks noChangeAspect="1"/>
          </p:cNvPicPr>
          <p:nvPr/>
        </p:nvPicPr>
        <p:blipFill>
          <a:blip r:embed="rId2"/>
          <a:stretch>
            <a:fillRect/>
          </a:stretch>
        </p:blipFill>
        <p:spPr>
          <a:xfrm>
            <a:off x="914400" y="2438400"/>
            <a:ext cx="2911186" cy="28194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685800"/>
            <a:ext cx="2755262" cy="762000"/>
          </a:xfrm>
        </p:spPr>
        <p:txBody>
          <a:bodyPr>
            <a:normAutofit/>
          </a:bodyPr>
          <a:lstStyle/>
          <a:p>
            <a:r>
              <a:rPr lang="en-US" b="1" dirty="0" smtClean="0"/>
              <a:t>23. WEBCAM</a:t>
            </a:r>
            <a:endParaRPr lang="en-US" b="1" dirty="0"/>
          </a:p>
        </p:txBody>
      </p:sp>
      <p:sp>
        <p:nvSpPr>
          <p:cNvPr id="3" name="Content Placeholder 2"/>
          <p:cNvSpPr>
            <a:spLocks noGrp="1"/>
          </p:cNvSpPr>
          <p:nvPr>
            <p:ph sz="half" idx="1"/>
          </p:nvPr>
        </p:nvSpPr>
        <p:spPr>
          <a:xfrm>
            <a:off x="4876800" y="1676400"/>
            <a:ext cx="6917265" cy="4191000"/>
          </a:xfrm>
        </p:spPr>
        <p:txBody>
          <a:bodyPr>
            <a:normAutofit/>
          </a:bodyPr>
          <a:lstStyle/>
          <a:p>
            <a:pPr algn="just"/>
            <a:r>
              <a:rPr lang="en-US" sz="2000" cap="none" dirty="0" smtClean="0">
                <a:solidFill>
                  <a:srgbClr val="7030A0"/>
                </a:solidFill>
                <a:latin typeface="Monotype Corsiva" pitchFamily="66" charset="0"/>
              </a:rPr>
              <a:t>Any camera which is connected to a computer is called a webcam.</a:t>
            </a:r>
          </a:p>
          <a:p>
            <a:pPr algn="just"/>
            <a:r>
              <a:rPr lang="en-US" sz="2000" cap="none" dirty="0" smtClean="0">
                <a:solidFill>
                  <a:srgbClr val="7030A0"/>
                </a:solidFill>
                <a:latin typeface="Monotype Corsiva" pitchFamily="66" charset="0"/>
              </a:rPr>
              <a:t> The in-built camera provided on a computer can also be considered a webcam. </a:t>
            </a:r>
          </a:p>
          <a:p>
            <a:pPr algn="just"/>
            <a:r>
              <a:rPr lang="en-US" sz="2000" cap="none" dirty="0" smtClean="0">
                <a:solidFill>
                  <a:srgbClr val="7030A0"/>
                </a:solidFill>
                <a:latin typeface="Monotype Corsiva" pitchFamily="66" charset="0"/>
              </a:rPr>
              <a:t>It is an input device as it can take pictures, and can be used to record videos if required.</a:t>
            </a:r>
          </a:p>
          <a:p>
            <a:pPr algn="just"/>
            <a:r>
              <a:rPr lang="en-US" sz="2000" cap="none" dirty="0" smtClean="0">
                <a:solidFill>
                  <a:srgbClr val="7030A0"/>
                </a:solidFill>
                <a:latin typeface="Monotype Corsiva" pitchFamily="66" charset="0"/>
              </a:rPr>
              <a:t> The pictures and videos are stored in the </a:t>
            </a:r>
            <a:r>
              <a:rPr lang="en-US" sz="2000" cap="none" dirty="0" smtClean="0">
                <a:solidFill>
                  <a:srgbClr val="7030A0"/>
                </a:solidFill>
                <a:latin typeface="Monotype Corsiva" pitchFamily="66" charset="0"/>
                <a:hlinkClick r:id="rId2"/>
              </a:rPr>
              <a:t>computer memory</a:t>
            </a:r>
            <a:r>
              <a:rPr lang="en-US" sz="2000" cap="none" dirty="0" smtClean="0">
                <a:solidFill>
                  <a:srgbClr val="7030A0"/>
                </a:solidFill>
                <a:latin typeface="Monotype Corsiva" pitchFamily="66" charset="0"/>
              </a:rPr>
              <a:t> and can be displayed on the screen if required. </a:t>
            </a:r>
          </a:p>
          <a:p>
            <a:pPr algn="just"/>
            <a:r>
              <a:rPr lang="en-US" sz="2000" cap="none" dirty="0" smtClean="0">
                <a:solidFill>
                  <a:srgbClr val="7030A0"/>
                </a:solidFill>
                <a:latin typeface="Monotype Corsiva" pitchFamily="66" charset="0"/>
              </a:rPr>
              <a:t>Although it works almost the same as the digital camera, it is different from a digital camera, as it is designed to take compact digital photos that can be uploaded easily on the webpages and shared with others through the internet.</a:t>
            </a:r>
          </a:p>
          <a:p>
            <a:pPr algn="just">
              <a:buNone/>
            </a:pPr>
            <a:endParaRPr lang="en-US" cap="none" dirty="0">
              <a:solidFill>
                <a:srgbClr val="7030A0"/>
              </a:solidFill>
              <a:latin typeface="Monotype Corsiva" pitchFamily="66" charset="0"/>
            </a:endParaRPr>
          </a:p>
        </p:txBody>
      </p:sp>
      <p:pic>
        <p:nvPicPr>
          <p:cNvPr id="5" name="Picture 4" descr="webcam.jpg"/>
          <p:cNvPicPr>
            <a:picLocks noChangeAspect="1"/>
          </p:cNvPicPr>
          <p:nvPr/>
        </p:nvPicPr>
        <p:blipFill>
          <a:blip r:embed="rId3"/>
          <a:stretch>
            <a:fillRect/>
          </a:stretch>
        </p:blipFill>
        <p:spPr>
          <a:xfrm>
            <a:off x="1371600" y="2514600"/>
            <a:ext cx="2514600" cy="23622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0" y="609600"/>
            <a:ext cx="4126860" cy="685800"/>
          </a:xfrm>
        </p:spPr>
        <p:txBody>
          <a:bodyPr>
            <a:normAutofit/>
          </a:bodyPr>
          <a:lstStyle/>
          <a:p>
            <a:r>
              <a:rPr lang="en-US" dirty="0" smtClean="0"/>
              <a:t>24. BIOMETRIC DEVICES</a:t>
            </a:r>
            <a:endParaRPr lang="en-US" dirty="0"/>
          </a:p>
        </p:txBody>
      </p:sp>
      <p:sp>
        <p:nvSpPr>
          <p:cNvPr id="5" name="Content Placeholder 4"/>
          <p:cNvSpPr>
            <a:spLocks noGrp="1"/>
          </p:cNvSpPr>
          <p:nvPr>
            <p:ph sz="half" idx="1"/>
          </p:nvPr>
        </p:nvSpPr>
        <p:spPr>
          <a:xfrm>
            <a:off x="5334000" y="1828800"/>
            <a:ext cx="6034375" cy="1905000"/>
          </a:xfrm>
        </p:spPr>
        <p:txBody>
          <a:bodyPr>
            <a:normAutofit/>
          </a:bodyPr>
          <a:lstStyle/>
          <a:p>
            <a:pPr algn="just"/>
            <a:r>
              <a:rPr lang="en-US" sz="2000" cap="none" dirty="0" smtClean="0">
                <a:solidFill>
                  <a:srgbClr val="7030A0"/>
                </a:solidFill>
                <a:latin typeface="Monotype Corsiva" pitchFamily="66" charset="0"/>
                <a:hlinkClick r:id="rId2"/>
              </a:rPr>
              <a:t>Biometrics</a:t>
            </a:r>
            <a:r>
              <a:rPr lang="en-US" sz="2000" cap="none" dirty="0" smtClean="0">
                <a:solidFill>
                  <a:srgbClr val="7030A0"/>
                </a:solidFill>
                <a:latin typeface="Monotype Corsiva" pitchFamily="66" charset="0"/>
              </a:rPr>
              <a:t> refers to a process in which a person is identified through his or her biological features such as fingerprints, eye cornea, face structure, etc.</a:t>
            </a:r>
          </a:p>
          <a:p>
            <a:pPr algn="just"/>
            <a:r>
              <a:rPr lang="en-US" sz="2000" cap="none" dirty="0" smtClean="0">
                <a:solidFill>
                  <a:srgbClr val="7030A0"/>
                </a:solidFill>
                <a:latin typeface="Monotype Corsiva" pitchFamily="66" charset="0"/>
              </a:rPr>
              <a:t> </a:t>
            </a:r>
            <a:r>
              <a:rPr lang="en-US" sz="2000" dirty="0" smtClean="0">
                <a:solidFill>
                  <a:srgbClr val="7030A0"/>
                </a:solidFill>
                <a:latin typeface="Monotype Corsiva" pitchFamily="66" charset="0"/>
              </a:rPr>
              <a:t>I</a:t>
            </a:r>
            <a:r>
              <a:rPr lang="en-US" sz="2000" cap="none" dirty="0" smtClean="0">
                <a:solidFill>
                  <a:srgbClr val="7030A0"/>
                </a:solidFill>
                <a:latin typeface="Monotype Corsiva" pitchFamily="66" charset="0"/>
              </a:rPr>
              <a:t>t is done by using biometric devices, which can be of different types based on their scanning features and abilities .</a:t>
            </a:r>
            <a:endParaRPr lang="en-US" dirty="0">
              <a:solidFill>
                <a:srgbClr val="7030A0"/>
              </a:solidFill>
            </a:endParaRPr>
          </a:p>
        </p:txBody>
      </p:sp>
      <p:pic>
        <p:nvPicPr>
          <p:cNvPr id="6" name="Picture 5" descr="face-scanner.jpg"/>
          <p:cNvPicPr>
            <a:picLocks noChangeAspect="1"/>
          </p:cNvPicPr>
          <p:nvPr/>
        </p:nvPicPr>
        <p:blipFill>
          <a:blip r:embed="rId3"/>
          <a:stretch>
            <a:fillRect/>
          </a:stretch>
        </p:blipFill>
        <p:spPr>
          <a:xfrm>
            <a:off x="1295400" y="2362200"/>
            <a:ext cx="2857500" cy="28575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1000"/>
            <a:ext cx="2201957" cy="804052"/>
          </a:xfrm>
        </p:spPr>
        <p:txBody>
          <a:bodyPr/>
          <a:lstStyle/>
          <a:p>
            <a:r>
              <a:rPr lang="en-US" sz="4000" b="1" dirty="0" smtClean="0"/>
              <a:t>2. CPU</a:t>
            </a:r>
            <a:endParaRPr lang="en-US" sz="4000" b="1" dirty="0"/>
          </a:p>
        </p:txBody>
      </p:sp>
      <p:sp>
        <p:nvSpPr>
          <p:cNvPr id="3" name="Content Placeholder 2"/>
          <p:cNvSpPr>
            <a:spLocks noGrp="1"/>
          </p:cNvSpPr>
          <p:nvPr>
            <p:ph sz="half" idx="1"/>
          </p:nvPr>
        </p:nvSpPr>
        <p:spPr>
          <a:xfrm>
            <a:off x="4876800" y="228600"/>
            <a:ext cx="7162800" cy="5715000"/>
          </a:xfrm>
        </p:spPr>
        <p:txBody>
          <a:bodyPr>
            <a:noAutofit/>
          </a:bodyPr>
          <a:lstStyle/>
          <a:p>
            <a:pPr algn="just"/>
            <a:r>
              <a:rPr lang="en-US" sz="1800" cap="none" dirty="0" smtClean="0">
                <a:solidFill>
                  <a:schemeClr val="accent3">
                    <a:lumMod val="75000"/>
                  </a:schemeClr>
                </a:solidFill>
                <a:latin typeface="Monotype Corsiva" pitchFamily="66" charset="0"/>
              </a:rPr>
              <a:t>Cpu stands for "central processing unit." the cpu is the primary </a:t>
            </a:r>
            <a:r>
              <a:rPr lang="en-US" sz="1800" cap="none" dirty="0" smtClean="0">
                <a:solidFill>
                  <a:schemeClr val="accent3">
                    <a:lumMod val="75000"/>
                  </a:schemeClr>
                </a:solidFill>
                <a:latin typeface="Monotype Corsiva" pitchFamily="66" charset="0"/>
                <a:hlinkClick r:id="rId2"/>
              </a:rPr>
              <a:t>component</a:t>
            </a:r>
            <a:r>
              <a:rPr lang="en-US" sz="1800" cap="none" dirty="0" smtClean="0">
                <a:solidFill>
                  <a:schemeClr val="accent3">
                    <a:lumMod val="75000"/>
                  </a:schemeClr>
                </a:solidFill>
                <a:latin typeface="Monotype Corsiva" pitchFamily="66" charset="0"/>
              </a:rPr>
              <a:t> of a computer that processes instructions. It runs the </a:t>
            </a:r>
            <a:r>
              <a:rPr lang="en-US" sz="1800" cap="none" dirty="0" smtClean="0">
                <a:solidFill>
                  <a:schemeClr val="accent3">
                    <a:lumMod val="75000"/>
                  </a:schemeClr>
                </a:solidFill>
                <a:latin typeface="Monotype Corsiva" pitchFamily="66" charset="0"/>
                <a:hlinkClick r:id="rId3"/>
              </a:rPr>
              <a:t>operating system</a:t>
            </a:r>
            <a:r>
              <a:rPr lang="en-US" sz="1800" cap="none" dirty="0" smtClean="0">
                <a:solidFill>
                  <a:schemeClr val="accent3">
                    <a:lumMod val="75000"/>
                  </a:schemeClr>
                </a:solidFill>
                <a:latin typeface="Monotype Corsiva" pitchFamily="66" charset="0"/>
              </a:rPr>
              <a:t> and </a:t>
            </a:r>
            <a:r>
              <a:rPr lang="en-US" sz="1800" cap="none" dirty="0" smtClean="0">
                <a:solidFill>
                  <a:schemeClr val="accent3">
                    <a:lumMod val="75000"/>
                  </a:schemeClr>
                </a:solidFill>
                <a:latin typeface="Monotype Corsiva" pitchFamily="66" charset="0"/>
                <a:hlinkClick r:id="rId4"/>
              </a:rPr>
              <a:t>applications</a:t>
            </a:r>
            <a:r>
              <a:rPr lang="en-US" sz="1800" cap="none" dirty="0" smtClean="0">
                <a:solidFill>
                  <a:schemeClr val="accent3">
                    <a:lumMod val="75000"/>
                  </a:schemeClr>
                </a:solidFill>
                <a:latin typeface="Monotype Corsiva" pitchFamily="66" charset="0"/>
              </a:rPr>
              <a:t>, constantly receiving </a:t>
            </a:r>
            <a:r>
              <a:rPr lang="en-US" sz="1800" cap="none" dirty="0" smtClean="0">
                <a:solidFill>
                  <a:schemeClr val="accent3">
                    <a:lumMod val="75000"/>
                  </a:schemeClr>
                </a:solidFill>
                <a:latin typeface="Monotype Corsiva" pitchFamily="66" charset="0"/>
                <a:hlinkClick r:id="rId5"/>
              </a:rPr>
              <a:t>input</a:t>
            </a:r>
            <a:r>
              <a:rPr lang="en-US" sz="1800" cap="none" dirty="0" smtClean="0">
                <a:solidFill>
                  <a:schemeClr val="accent3">
                    <a:lumMod val="75000"/>
                  </a:schemeClr>
                </a:solidFill>
                <a:latin typeface="Monotype Corsiva" pitchFamily="66" charset="0"/>
              </a:rPr>
              <a:t> from the user or active software programs. it processes the data and produces </a:t>
            </a:r>
            <a:r>
              <a:rPr lang="en-US" sz="1800" cap="none" dirty="0" smtClean="0">
                <a:solidFill>
                  <a:schemeClr val="accent3">
                    <a:lumMod val="75000"/>
                  </a:schemeClr>
                </a:solidFill>
                <a:latin typeface="Monotype Corsiva" pitchFamily="66" charset="0"/>
                <a:hlinkClick r:id="rId6"/>
              </a:rPr>
              <a:t>output</a:t>
            </a:r>
            <a:r>
              <a:rPr lang="en-US" sz="1800" cap="none" dirty="0" smtClean="0">
                <a:solidFill>
                  <a:schemeClr val="accent3">
                    <a:lumMod val="75000"/>
                  </a:schemeClr>
                </a:solidFill>
                <a:latin typeface="Monotype Corsiva" pitchFamily="66" charset="0"/>
              </a:rPr>
              <a:t>, which may stored by an application or displayed on the screen.</a:t>
            </a:r>
          </a:p>
          <a:p>
            <a:pPr algn="just"/>
            <a:r>
              <a:rPr lang="en-US" sz="1800" cap="none" dirty="0" smtClean="0">
                <a:solidFill>
                  <a:schemeClr val="accent3">
                    <a:lumMod val="75000"/>
                  </a:schemeClr>
                </a:solidFill>
                <a:latin typeface="Monotype Corsiva" pitchFamily="66" charset="0"/>
              </a:rPr>
              <a:t>The cpu contains at least one </a:t>
            </a:r>
            <a:r>
              <a:rPr lang="en-US" sz="1800" cap="none" dirty="0" smtClean="0">
                <a:solidFill>
                  <a:schemeClr val="accent3">
                    <a:lumMod val="75000"/>
                  </a:schemeClr>
                </a:solidFill>
                <a:latin typeface="Monotype Corsiva" pitchFamily="66" charset="0"/>
                <a:hlinkClick r:id="rId7"/>
              </a:rPr>
              <a:t>processor</a:t>
            </a:r>
            <a:r>
              <a:rPr lang="en-US" sz="1800" cap="none" dirty="0" smtClean="0">
                <a:solidFill>
                  <a:schemeClr val="accent3">
                    <a:lumMod val="75000"/>
                  </a:schemeClr>
                </a:solidFill>
                <a:latin typeface="Monotype Corsiva" pitchFamily="66" charset="0"/>
              </a:rPr>
              <a:t>, which is the actual chip inside the cpu that performs calculations. for many years, most cpus only had one processor, but now it is common for a single cpu to have at least two processors or "processing cores." a cpu with two processing cores is called a </a:t>
            </a:r>
            <a:r>
              <a:rPr lang="en-US" sz="1800" cap="none" dirty="0" smtClean="0">
                <a:solidFill>
                  <a:schemeClr val="accent3">
                    <a:lumMod val="75000"/>
                  </a:schemeClr>
                </a:solidFill>
                <a:latin typeface="Monotype Corsiva" pitchFamily="66" charset="0"/>
                <a:hlinkClick r:id="rId8"/>
              </a:rPr>
              <a:t>dual-core</a:t>
            </a:r>
            <a:r>
              <a:rPr lang="en-US" sz="1800" cap="none" dirty="0" smtClean="0">
                <a:solidFill>
                  <a:schemeClr val="accent3">
                    <a:lumMod val="75000"/>
                  </a:schemeClr>
                </a:solidFill>
                <a:latin typeface="Monotype Corsiva" pitchFamily="66" charset="0"/>
              </a:rPr>
              <a:t> cpu and models with four cores are called </a:t>
            </a:r>
            <a:r>
              <a:rPr lang="en-US" sz="1800" cap="none" dirty="0" smtClean="0">
                <a:solidFill>
                  <a:schemeClr val="accent3">
                    <a:lumMod val="75000"/>
                  </a:schemeClr>
                </a:solidFill>
                <a:latin typeface="Monotype Corsiva" pitchFamily="66" charset="0"/>
                <a:hlinkClick r:id="rId9"/>
              </a:rPr>
              <a:t>quad-core</a:t>
            </a:r>
            <a:r>
              <a:rPr lang="en-US" sz="1800" cap="none" dirty="0" smtClean="0">
                <a:solidFill>
                  <a:schemeClr val="accent3">
                    <a:lumMod val="75000"/>
                  </a:schemeClr>
                </a:solidFill>
                <a:latin typeface="Monotype Corsiva" pitchFamily="66" charset="0"/>
              </a:rPr>
              <a:t> cpus. high-end cpus may have six (hexa-core) or even eight (octo-core) processors. a computer may also have more than one cpu, which each have multiple cores. for example, a </a:t>
            </a:r>
            <a:r>
              <a:rPr lang="en-US" sz="1800" cap="none" dirty="0" smtClean="0">
                <a:solidFill>
                  <a:schemeClr val="accent3">
                    <a:lumMod val="75000"/>
                  </a:schemeClr>
                </a:solidFill>
                <a:latin typeface="Monotype Corsiva" pitchFamily="66" charset="0"/>
                <a:hlinkClick r:id="rId10"/>
              </a:rPr>
              <a:t>server</a:t>
            </a:r>
            <a:r>
              <a:rPr lang="en-US" sz="1800" cap="none" dirty="0" smtClean="0">
                <a:solidFill>
                  <a:schemeClr val="accent3">
                    <a:lumMod val="75000"/>
                  </a:schemeClr>
                </a:solidFill>
                <a:latin typeface="Monotype Corsiva" pitchFamily="66" charset="0"/>
              </a:rPr>
              <a:t> with two hexa-core cpus has a total of 12 processors.</a:t>
            </a:r>
          </a:p>
          <a:p>
            <a:pPr algn="just"/>
            <a:r>
              <a:rPr lang="en-US" sz="1800" cap="none" dirty="0" smtClean="0">
                <a:solidFill>
                  <a:schemeClr val="accent3">
                    <a:lumMod val="75000"/>
                  </a:schemeClr>
                </a:solidFill>
                <a:latin typeface="Monotype Corsiva" pitchFamily="66" charset="0"/>
              </a:rPr>
              <a:t>While processor </a:t>
            </a:r>
            <a:r>
              <a:rPr lang="en-US" sz="1800" cap="none" dirty="0" smtClean="0">
                <a:solidFill>
                  <a:schemeClr val="accent3">
                    <a:lumMod val="75000"/>
                  </a:schemeClr>
                </a:solidFill>
                <a:latin typeface="Monotype Corsiva" pitchFamily="66" charset="0"/>
                <a:hlinkClick r:id="rId11"/>
              </a:rPr>
              <a:t>architectures</a:t>
            </a:r>
            <a:r>
              <a:rPr lang="en-US" sz="1800" cap="none" dirty="0" smtClean="0">
                <a:solidFill>
                  <a:schemeClr val="accent3">
                    <a:lumMod val="75000"/>
                  </a:schemeClr>
                </a:solidFill>
                <a:latin typeface="Monotype Corsiva" pitchFamily="66" charset="0"/>
              </a:rPr>
              <a:t> differ between models, each processor within a cpu typically has its own </a:t>
            </a:r>
            <a:r>
              <a:rPr lang="en-US" sz="1800" cap="none" dirty="0" smtClean="0">
                <a:solidFill>
                  <a:schemeClr val="accent3">
                    <a:lumMod val="75000"/>
                  </a:schemeClr>
                </a:solidFill>
                <a:latin typeface="Monotype Corsiva" pitchFamily="66" charset="0"/>
                <a:hlinkClick r:id="rId12"/>
              </a:rPr>
              <a:t>alu</a:t>
            </a:r>
            <a:r>
              <a:rPr lang="en-US" sz="1800" cap="none" dirty="0" smtClean="0">
                <a:solidFill>
                  <a:schemeClr val="accent3">
                    <a:lumMod val="75000"/>
                  </a:schemeClr>
                </a:solidFill>
                <a:latin typeface="Monotype Corsiva" pitchFamily="66" charset="0"/>
              </a:rPr>
              <a:t>, </a:t>
            </a:r>
            <a:r>
              <a:rPr lang="en-US" sz="1800" cap="none" dirty="0" smtClean="0">
                <a:solidFill>
                  <a:schemeClr val="accent3">
                    <a:lumMod val="75000"/>
                  </a:schemeClr>
                </a:solidFill>
                <a:latin typeface="Monotype Corsiva" pitchFamily="66" charset="0"/>
                <a:hlinkClick r:id="rId13"/>
              </a:rPr>
              <a:t>fpu</a:t>
            </a:r>
            <a:r>
              <a:rPr lang="en-US" sz="1800" cap="none" dirty="0" smtClean="0">
                <a:solidFill>
                  <a:schemeClr val="accent3">
                    <a:lumMod val="75000"/>
                  </a:schemeClr>
                </a:solidFill>
                <a:latin typeface="Monotype Corsiva" pitchFamily="66" charset="0"/>
              </a:rPr>
              <a:t>, </a:t>
            </a:r>
            <a:r>
              <a:rPr lang="en-US" sz="1800" cap="none" dirty="0" smtClean="0">
                <a:solidFill>
                  <a:schemeClr val="accent3">
                    <a:lumMod val="75000"/>
                  </a:schemeClr>
                </a:solidFill>
                <a:latin typeface="Monotype Corsiva" pitchFamily="66" charset="0"/>
                <a:hlinkClick r:id="rId14"/>
              </a:rPr>
              <a:t>register</a:t>
            </a:r>
            <a:r>
              <a:rPr lang="en-US" sz="1800" cap="none" dirty="0" smtClean="0">
                <a:solidFill>
                  <a:schemeClr val="accent3">
                    <a:lumMod val="75000"/>
                  </a:schemeClr>
                </a:solidFill>
                <a:latin typeface="Monotype Corsiva" pitchFamily="66" charset="0"/>
              </a:rPr>
              <a:t>, and l1 </a:t>
            </a:r>
            <a:r>
              <a:rPr lang="en-US" sz="1800" cap="none" dirty="0" smtClean="0">
                <a:solidFill>
                  <a:schemeClr val="accent3">
                    <a:lumMod val="75000"/>
                  </a:schemeClr>
                </a:solidFill>
                <a:latin typeface="Monotype Corsiva" pitchFamily="66" charset="0"/>
                <a:hlinkClick r:id="rId15"/>
              </a:rPr>
              <a:t>cache</a:t>
            </a:r>
            <a:r>
              <a:rPr lang="en-US" sz="1800" cap="none" dirty="0" smtClean="0">
                <a:solidFill>
                  <a:schemeClr val="accent3">
                    <a:lumMod val="75000"/>
                  </a:schemeClr>
                </a:solidFill>
                <a:latin typeface="Monotype Corsiva" pitchFamily="66" charset="0"/>
              </a:rPr>
              <a:t>. in some cases, individual processing cores may have their own l2 cache, though they can also share the same l2 cache. a single </a:t>
            </a:r>
            <a:r>
              <a:rPr lang="en-US" sz="1800" cap="none" dirty="0" smtClean="0">
                <a:solidFill>
                  <a:schemeClr val="accent3">
                    <a:lumMod val="75000"/>
                  </a:schemeClr>
                </a:solidFill>
                <a:latin typeface="Monotype Corsiva" pitchFamily="66" charset="0"/>
                <a:hlinkClick r:id="rId16"/>
              </a:rPr>
              <a:t>frontside bus</a:t>
            </a:r>
            <a:r>
              <a:rPr lang="en-US" sz="1800" cap="none" dirty="0" smtClean="0">
                <a:solidFill>
                  <a:schemeClr val="accent3">
                    <a:lumMod val="75000"/>
                  </a:schemeClr>
                </a:solidFill>
                <a:latin typeface="Monotype Corsiva" pitchFamily="66" charset="0"/>
              </a:rPr>
              <a:t> routes data between the cpu and the system </a:t>
            </a:r>
            <a:r>
              <a:rPr lang="en-US" sz="1800" cap="none" dirty="0" smtClean="0">
                <a:solidFill>
                  <a:schemeClr val="accent3">
                    <a:lumMod val="75000"/>
                  </a:schemeClr>
                </a:solidFill>
                <a:latin typeface="Monotype Corsiva" pitchFamily="66" charset="0"/>
                <a:hlinkClick r:id="rId17"/>
              </a:rPr>
              <a:t>memory</a:t>
            </a:r>
            <a:r>
              <a:rPr lang="en-US" sz="1800" cap="none" dirty="0" smtClean="0">
                <a:solidFill>
                  <a:schemeClr val="accent3">
                    <a:lumMod val="75000"/>
                  </a:schemeClr>
                </a:solidFill>
                <a:latin typeface="Monotype Corsiva" pitchFamily="66" charset="0"/>
              </a:rPr>
              <a:t>.</a:t>
            </a:r>
          </a:p>
          <a:p>
            <a:pPr algn="just">
              <a:buNone/>
            </a:pPr>
            <a:endParaRPr lang="en-US" sz="1800" cap="none" dirty="0">
              <a:solidFill>
                <a:srgbClr val="7030A0"/>
              </a:solidFill>
              <a:latin typeface="Monotype Corsiva" pitchFamily="66" charset="0"/>
            </a:endParaRPr>
          </a:p>
        </p:txBody>
      </p:sp>
      <p:pic>
        <p:nvPicPr>
          <p:cNvPr id="6" name="Picture 5" descr="c.jpg"/>
          <p:cNvPicPr>
            <a:picLocks noChangeAspect="1"/>
          </p:cNvPicPr>
          <p:nvPr/>
        </p:nvPicPr>
        <p:blipFill>
          <a:blip r:embed="rId18"/>
          <a:stretch>
            <a:fillRect/>
          </a:stretch>
        </p:blipFill>
        <p:spPr>
          <a:xfrm>
            <a:off x="762000" y="1676400"/>
            <a:ext cx="3160776" cy="304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a:extLst>
              <a:ext uri="{FF2B5EF4-FFF2-40B4-BE49-F238E27FC236}">
                <a16:creationId xmlns="" xmlns:a16="http://schemas.microsoft.com/office/drawing/2014/main" id="{DB80C9F1-AAB3-44A7-A846-D2D3C721FBD0}"/>
              </a:ext>
            </a:extLst>
          </p:cNvPr>
          <p:cNvGraphicFramePr>
            <a:graphicFrameLocks/>
          </p:cNvGraphicFramePr>
          <p:nvPr>
            <p:extLst>
              <p:ext uri="{D42A27DB-BD31-4B8C-83A1-F6EECF244321}">
                <p14:modId xmlns="" xmlns:p14="http://schemas.microsoft.com/office/powerpoint/2010/main" val="2064299261"/>
              </p:ext>
            </p:extLst>
          </p:nvPr>
        </p:nvGraphicFramePr>
        <p:xfrm>
          <a:off x="914400" y="1371600"/>
          <a:ext cx="9448800" cy="3413760"/>
        </p:xfrm>
        <a:graphic>
          <a:graphicData uri="http://schemas.openxmlformats.org/drawingml/2006/table">
            <a:tbl>
              <a:tblPr>
                <a:tableStyleId>{BDBED569-4797-4DF1-A0F4-6AAB3CD982D8}</a:tableStyleId>
              </a:tblPr>
              <a:tblGrid>
                <a:gridCol w="3149600">
                  <a:extLst>
                    <a:ext uri="{9D8B030D-6E8A-4147-A177-3AD203B41FA5}">
                      <a16:colId xmlns="" xmlns:a16="http://schemas.microsoft.com/office/drawing/2014/main" val="3096352170"/>
                    </a:ext>
                  </a:extLst>
                </a:gridCol>
                <a:gridCol w="3149600">
                  <a:extLst>
                    <a:ext uri="{9D8B030D-6E8A-4147-A177-3AD203B41FA5}">
                      <a16:colId xmlns="" xmlns:a16="http://schemas.microsoft.com/office/drawing/2014/main" val="1271545189"/>
                    </a:ext>
                  </a:extLst>
                </a:gridCol>
                <a:gridCol w="3149600">
                  <a:extLst>
                    <a:ext uri="{9D8B030D-6E8A-4147-A177-3AD203B41FA5}">
                      <a16:colId xmlns="" xmlns:a16="http://schemas.microsoft.com/office/drawing/2014/main" val="1779788321"/>
                    </a:ext>
                  </a:extLst>
                </a:gridCol>
              </a:tblGrid>
              <a:tr h="457200">
                <a:tc>
                  <a:txBody>
                    <a:bodyPr/>
                    <a:lstStyle/>
                    <a:p>
                      <a:pPr algn="l" fontAlgn="ctr"/>
                      <a:r>
                        <a:rPr lang="en-IN" b="0" dirty="0">
                          <a:effectLst/>
                          <a:latin typeface="Times New Roman" pitchFamily="18" charset="0"/>
                          <a:cs typeface="Times New Roman" pitchFamily="18" charset="0"/>
                        </a:rPr>
                        <a:t>1. CPU socket</a:t>
                      </a:r>
                    </a:p>
                  </a:txBody>
                  <a:tcPr marL="106680" marR="106680" marT="106680" marB="106680" anchor="ctr"/>
                </a:tc>
                <a:tc>
                  <a:txBody>
                    <a:bodyPr/>
                    <a:lstStyle/>
                    <a:p>
                      <a:pPr algn="l" fontAlgn="ctr"/>
                      <a:r>
                        <a:rPr lang="en-IN" b="0" dirty="0">
                          <a:effectLst/>
                          <a:latin typeface="Times New Roman" pitchFamily="18" charset="0"/>
                          <a:cs typeface="Times New Roman" pitchFamily="18" charset="0"/>
                        </a:rPr>
                        <a:t>2. Chipset</a:t>
                      </a:r>
                    </a:p>
                  </a:txBody>
                  <a:tcPr marL="106680" marR="106680" marT="106680" marB="106680" anchor="ctr"/>
                </a:tc>
                <a:tc>
                  <a:txBody>
                    <a:bodyPr/>
                    <a:lstStyle/>
                    <a:p>
                      <a:pPr algn="l" fontAlgn="ctr"/>
                      <a:r>
                        <a:rPr lang="en-IN" b="0" dirty="0">
                          <a:effectLst/>
                          <a:latin typeface="Times New Roman" pitchFamily="18" charset="0"/>
                          <a:cs typeface="Times New Roman" pitchFamily="18" charset="0"/>
                        </a:rPr>
                        <a:t>3. DIMM/RAM slots</a:t>
                      </a:r>
                    </a:p>
                  </a:txBody>
                  <a:tcPr marL="106680" marR="106680" marT="106680" marB="106680" anchor="ctr"/>
                </a:tc>
                <a:extLst>
                  <a:ext uri="{0D108BD9-81ED-4DB2-BD59-A6C34878D82A}">
                    <a16:rowId xmlns="" xmlns:a16="http://schemas.microsoft.com/office/drawing/2014/main" val="1445407326"/>
                  </a:ext>
                </a:extLst>
              </a:tr>
              <a:tr h="457200">
                <a:tc>
                  <a:txBody>
                    <a:bodyPr/>
                    <a:lstStyle/>
                    <a:p>
                      <a:pPr algn="l" fontAlgn="ctr"/>
                      <a:r>
                        <a:rPr lang="en-IN" b="0" dirty="0">
                          <a:effectLst/>
                          <a:latin typeface="Times New Roman" pitchFamily="18" charset="0"/>
                          <a:cs typeface="Times New Roman" pitchFamily="18" charset="0"/>
                        </a:rPr>
                        <a:t>4. PCIe x16 slot</a:t>
                      </a:r>
                    </a:p>
                  </a:txBody>
                  <a:tcPr marL="106680" marR="106680" marT="106680" marB="106680" anchor="ctr"/>
                </a:tc>
                <a:tc>
                  <a:txBody>
                    <a:bodyPr/>
                    <a:lstStyle/>
                    <a:p>
                      <a:pPr algn="l" fontAlgn="ctr"/>
                      <a:r>
                        <a:rPr lang="en-IN" b="0" dirty="0">
                          <a:effectLst/>
                          <a:latin typeface="Times New Roman" pitchFamily="18" charset="0"/>
                          <a:cs typeface="Times New Roman" pitchFamily="18" charset="0"/>
                        </a:rPr>
                        <a:t>5. PCI x1 slot</a:t>
                      </a:r>
                    </a:p>
                  </a:txBody>
                  <a:tcPr marL="106680" marR="106680" marT="106680" marB="106680" anchor="ctr"/>
                </a:tc>
                <a:tc>
                  <a:txBody>
                    <a:bodyPr/>
                    <a:lstStyle/>
                    <a:p>
                      <a:pPr algn="l" fontAlgn="ctr"/>
                      <a:r>
                        <a:rPr lang="en-IN" b="0" dirty="0">
                          <a:effectLst/>
                          <a:latin typeface="Times New Roman" pitchFamily="18" charset="0"/>
                          <a:cs typeface="Times New Roman" pitchFamily="18" charset="0"/>
                        </a:rPr>
                        <a:t>6. M.2 connector</a:t>
                      </a:r>
                    </a:p>
                  </a:txBody>
                  <a:tcPr marL="106680" marR="106680" marT="106680" marB="106680" anchor="ctr"/>
                </a:tc>
                <a:extLst>
                  <a:ext uri="{0D108BD9-81ED-4DB2-BD59-A6C34878D82A}">
                    <a16:rowId xmlns="" xmlns:a16="http://schemas.microsoft.com/office/drawing/2014/main" val="1133209749"/>
                  </a:ext>
                </a:extLst>
              </a:tr>
              <a:tr h="457200">
                <a:tc>
                  <a:txBody>
                    <a:bodyPr/>
                    <a:lstStyle/>
                    <a:p>
                      <a:pPr algn="l" fontAlgn="ctr"/>
                      <a:r>
                        <a:rPr lang="en-IN" b="0" dirty="0">
                          <a:effectLst/>
                          <a:latin typeface="Times New Roman" pitchFamily="18" charset="0"/>
                          <a:cs typeface="Times New Roman" pitchFamily="18" charset="0"/>
                        </a:rPr>
                        <a:t>7. SATA ports</a:t>
                      </a:r>
                    </a:p>
                  </a:txBody>
                  <a:tcPr marL="106680" marR="106680" marT="106680" marB="106680" anchor="ctr"/>
                </a:tc>
                <a:tc>
                  <a:txBody>
                    <a:bodyPr/>
                    <a:lstStyle/>
                    <a:p>
                      <a:pPr algn="l" fontAlgn="ctr"/>
                      <a:r>
                        <a:rPr lang="en-IN" b="0" dirty="0">
                          <a:effectLst/>
                          <a:latin typeface="Times New Roman" pitchFamily="18" charset="0"/>
                          <a:cs typeface="Times New Roman" pitchFamily="18" charset="0"/>
                        </a:rPr>
                        <a:t>8. Front panel connectors</a:t>
                      </a:r>
                    </a:p>
                  </a:txBody>
                  <a:tcPr marL="106680" marR="106680" marT="106680" marB="106680" anchor="ctr"/>
                </a:tc>
                <a:tc>
                  <a:txBody>
                    <a:bodyPr/>
                    <a:lstStyle/>
                    <a:p>
                      <a:pPr algn="l" fontAlgn="ctr"/>
                      <a:r>
                        <a:rPr lang="en-IN" b="0" dirty="0">
                          <a:effectLst/>
                          <a:latin typeface="Times New Roman" pitchFamily="18" charset="0"/>
                          <a:cs typeface="Times New Roman" pitchFamily="18" charset="0"/>
                        </a:rPr>
                        <a:t>9. USB 2. header</a:t>
                      </a:r>
                    </a:p>
                  </a:txBody>
                  <a:tcPr marL="106680" marR="106680" marT="106680" marB="106680" anchor="ctr"/>
                </a:tc>
                <a:extLst>
                  <a:ext uri="{0D108BD9-81ED-4DB2-BD59-A6C34878D82A}">
                    <a16:rowId xmlns="" xmlns:a16="http://schemas.microsoft.com/office/drawing/2014/main" val="233500552"/>
                  </a:ext>
                </a:extLst>
              </a:tr>
              <a:tr h="457200">
                <a:tc>
                  <a:txBody>
                    <a:bodyPr/>
                    <a:lstStyle/>
                    <a:p>
                      <a:pPr algn="l" fontAlgn="ctr"/>
                      <a:r>
                        <a:rPr lang="en-US" b="0" dirty="0">
                          <a:effectLst/>
                          <a:latin typeface="Times New Roman" pitchFamily="18" charset="0"/>
                          <a:cs typeface="Times New Roman" pitchFamily="18" charset="0"/>
                        </a:rPr>
                        <a:t>10. USB 3.1 Gen1 header</a:t>
                      </a:r>
                    </a:p>
                  </a:txBody>
                  <a:tcPr marL="106680" marR="106680" marT="106680" marB="106680" anchor="ctr"/>
                </a:tc>
                <a:tc>
                  <a:txBody>
                    <a:bodyPr/>
                    <a:lstStyle/>
                    <a:p>
                      <a:pPr algn="l" fontAlgn="ctr"/>
                      <a:r>
                        <a:rPr lang="en-US" b="0" dirty="0">
                          <a:effectLst/>
                          <a:latin typeface="Times New Roman" pitchFamily="18" charset="0"/>
                          <a:cs typeface="Times New Roman" pitchFamily="18" charset="0"/>
                        </a:rPr>
                        <a:t>11. USB 3.1 Gen2 header</a:t>
                      </a:r>
                    </a:p>
                  </a:txBody>
                  <a:tcPr marL="106680" marR="106680" marT="106680" marB="106680" anchor="ctr"/>
                </a:tc>
                <a:tc>
                  <a:txBody>
                    <a:bodyPr/>
                    <a:lstStyle/>
                    <a:p>
                      <a:pPr algn="l" fontAlgn="ctr"/>
                      <a:r>
                        <a:rPr lang="en-IN" b="0" dirty="0">
                          <a:effectLst/>
                          <a:latin typeface="Times New Roman" pitchFamily="18" charset="0"/>
                          <a:cs typeface="Times New Roman" pitchFamily="18" charset="0"/>
                        </a:rPr>
                        <a:t>12. ATX power connector</a:t>
                      </a:r>
                    </a:p>
                  </a:txBody>
                  <a:tcPr marL="106680" marR="106680" marT="106680" marB="106680" anchor="ctr"/>
                </a:tc>
                <a:extLst>
                  <a:ext uri="{0D108BD9-81ED-4DB2-BD59-A6C34878D82A}">
                    <a16:rowId xmlns="" xmlns:a16="http://schemas.microsoft.com/office/drawing/2014/main" val="3409305052"/>
                  </a:ext>
                </a:extLst>
              </a:tr>
              <a:tr h="457200">
                <a:tc>
                  <a:txBody>
                    <a:bodyPr/>
                    <a:lstStyle/>
                    <a:p>
                      <a:pPr algn="l" fontAlgn="ctr"/>
                      <a:r>
                        <a:rPr lang="en-IN" b="0" dirty="0">
                          <a:effectLst/>
                          <a:latin typeface="Times New Roman" pitchFamily="18" charset="0"/>
                          <a:cs typeface="Times New Roman" pitchFamily="18" charset="0"/>
                        </a:rPr>
                        <a:t>13. CPU power connector</a:t>
                      </a:r>
                    </a:p>
                  </a:txBody>
                  <a:tcPr marL="106680" marR="106680" marT="106680" marB="106680" anchor="ctr"/>
                </a:tc>
                <a:tc>
                  <a:txBody>
                    <a:bodyPr/>
                    <a:lstStyle/>
                    <a:p>
                      <a:pPr algn="l" fontAlgn="ctr"/>
                      <a:r>
                        <a:rPr lang="en-IN" b="0" dirty="0">
                          <a:effectLst/>
                          <a:latin typeface="Times New Roman" pitchFamily="18" charset="0"/>
                          <a:cs typeface="Times New Roman" pitchFamily="18" charset="0"/>
                        </a:rPr>
                        <a:t>14. BIOS chips</a:t>
                      </a:r>
                    </a:p>
                  </a:txBody>
                  <a:tcPr marL="106680" marR="106680" marT="106680" marB="106680" anchor="ctr"/>
                </a:tc>
                <a:tc>
                  <a:txBody>
                    <a:bodyPr/>
                    <a:lstStyle/>
                    <a:p>
                      <a:pPr algn="l" fontAlgn="ctr"/>
                      <a:r>
                        <a:rPr lang="en-IN" b="0" dirty="0">
                          <a:effectLst/>
                          <a:latin typeface="Times New Roman" pitchFamily="18" charset="0"/>
                          <a:cs typeface="Times New Roman" pitchFamily="18" charset="0"/>
                        </a:rPr>
                        <a:t>15. CMOS battery</a:t>
                      </a:r>
                    </a:p>
                  </a:txBody>
                  <a:tcPr marL="106680" marR="106680" marT="106680" marB="106680" anchor="ctr"/>
                </a:tc>
                <a:extLst>
                  <a:ext uri="{0D108BD9-81ED-4DB2-BD59-A6C34878D82A}">
                    <a16:rowId xmlns="" xmlns:a16="http://schemas.microsoft.com/office/drawing/2014/main" val="158216950"/>
                  </a:ext>
                </a:extLst>
              </a:tr>
              <a:tr h="457200">
                <a:tc>
                  <a:txBody>
                    <a:bodyPr/>
                    <a:lstStyle/>
                    <a:p>
                      <a:pPr algn="l" fontAlgn="ctr"/>
                      <a:r>
                        <a:rPr lang="en-IN" b="0" dirty="0">
                          <a:effectLst/>
                          <a:latin typeface="Times New Roman" pitchFamily="18" charset="0"/>
                          <a:cs typeface="Times New Roman" pitchFamily="18" charset="0"/>
                        </a:rPr>
                        <a:t>16. Fan headers</a:t>
                      </a:r>
                    </a:p>
                  </a:txBody>
                  <a:tcPr marL="106680" marR="106680" marT="106680" marB="106680" anchor="ctr"/>
                </a:tc>
                <a:tc>
                  <a:txBody>
                    <a:bodyPr/>
                    <a:lstStyle/>
                    <a:p>
                      <a:pPr algn="l" fontAlgn="ctr"/>
                      <a:r>
                        <a:rPr lang="en-IN" b="0" dirty="0">
                          <a:effectLst/>
                          <a:latin typeface="Times New Roman" pitchFamily="18" charset="0"/>
                          <a:cs typeface="Times New Roman" pitchFamily="18" charset="0"/>
                        </a:rPr>
                        <a:t>17. Front panel header</a:t>
                      </a:r>
                    </a:p>
                  </a:txBody>
                  <a:tcPr marL="106680" marR="106680" marT="106680" marB="106680" anchor="ctr"/>
                </a:tc>
                <a:tc>
                  <a:txBody>
                    <a:bodyPr/>
                    <a:lstStyle/>
                    <a:p>
                      <a:pPr algn="l" fontAlgn="ctr"/>
                      <a:r>
                        <a:rPr lang="en-IN" b="0" dirty="0">
                          <a:effectLst/>
                          <a:latin typeface="Times New Roman" pitchFamily="18" charset="0"/>
                          <a:cs typeface="Times New Roman" pitchFamily="18" charset="0"/>
                        </a:rPr>
                        <a:t>18. VRM heatsink</a:t>
                      </a:r>
                    </a:p>
                  </a:txBody>
                  <a:tcPr marL="106680" marR="106680" marT="106680" marB="106680" anchor="ctr"/>
                </a:tc>
                <a:extLst>
                  <a:ext uri="{0D108BD9-81ED-4DB2-BD59-A6C34878D82A}">
                    <a16:rowId xmlns="" xmlns:a16="http://schemas.microsoft.com/office/drawing/2014/main" val="3829252219"/>
                  </a:ext>
                </a:extLst>
              </a:tr>
              <a:tr h="457200">
                <a:tc>
                  <a:txBody>
                    <a:bodyPr/>
                    <a:lstStyle/>
                    <a:p>
                      <a:pPr algn="l" fontAlgn="ctr"/>
                      <a:r>
                        <a:rPr lang="en-IN" b="0" dirty="0">
                          <a:effectLst/>
                          <a:latin typeface="Times New Roman" pitchFamily="18" charset="0"/>
                          <a:cs typeface="Times New Roman" pitchFamily="18" charset="0"/>
                        </a:rPr>
                        <a:t>19. COM/Serial header</a:t>
                      </a:r>
                    </a:p>
                  </a:txBody>
                  <a:tcPr marL="106680" marR="106680" marT="106680" marB="106680" anchor="ctr"/>
                </a:tc>
                <a:tc>
                  <a:txBody>
                    <a:bodyPr/>
                    <a:lstStyle/>
                    <a:p>
                      <a:pPr algn="l" fontAlgn="ctr"/>
                      <a:r>
                        <a:rPr lang="en-IN" b="0" dirty="0">
                          <a:effectLst/>
                          <a:latin typeface="Times New Roman" pitchFamily="18" charset="0"/>
                          <a:cs typeface="Times New Roman" pitchFamily="18" charset="0"/>
                        </a:rPr>
                        <a:t>20. TPM header</a:t>
                      </a:r>
                    </a:p>
                  </a:txBody>
                  <a:tcPr marL="106680" marR="106680" marT="106680" marB="106680" anchor="ctr"/>
                </a:tc>
                <a:tc>
                  <a:txBody>
                    <a:bodyPr/>
                    <a:lstStyle/>
                    <a:p>
                      <a:pPr algn="l" fontAlgn="ctr"/>
                      <a:r>
                        <a:rPr lang="en-IN" b="0" dirty="0">
                          <a:effectLst/>
                          <a:latin typeface="Times New Roman" pitchFamily="18" charset="0"/>
                          <a:cs typeface="Times New Roman" pitchFamily="18" charset="0"/>
                        </a:rPr>
                        <a:t>21. RGB header</a:t>
                      </a:r>
                    </a:p>
                  </a:txBody>
                  <a:tcPr marL="106680" marR="106680" marT="106680" marB="106680" anchor="ctr"/>
                </a:tc>
                <a:extLst>
                  <a:ext uri="{0D108BD9-81ED-4DB2-BD59-A6C34878D82A}">
                    <a16:rowId xmlns="" xmlns:a16="http://schemas.microsoft.com/office/drawing/2014/main" val="1484838921"/>
                  </a:ext>
                </a:extLst>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3400" y="0"/>
            <a:ext cx="4495800" cy="685800"/>
          </a:xfrm>
        </p:spPr>
        <p:txBody>
          <a:bodyPr>
            <a:normAutofit/>
          </a:bodyPr>
          <a:lstStyle/>
          <a:p>
            <a:r>
              <a:rPr lang="en-US" sz="2400" i="1" dirty="0" smtClean="0">
                <a:solidFill>
                  <a:srgbClr val="FF0000"/>
                </a:solidFill>
                <a:latin typeface="Algerian" pitchFamily="82" charset="0"/>
              </a:rPr>
              <a:t>tYpes  of processors</a:t>
            </a:r>
            <a:endParaRPr lang="en-US" sz="2400" i="1" dirty="0">
              <a:solidFill>
                <a:srgbClr val="FF0000"/>
              </a:solidFill>
              <a:latin typeface="Algerian" pitchFamily="82" charset="0"/>
            </a:endParaRPr>
          </a:p>
        </p:txBody>
      </p:sp>
      <p:sp>
        <p:nvSpPr>
          <p:cNvPr id="3" name="Content Placeholder 2"/>
          <p:cNvSpPr>
            <a:spLocks noGrp="1"/>
          </p:cNvSpPr>
          <p:nvPr>
            <p:ph sz="half" idx="1"/>
          </p:nvPr>
        </p:nvSpPr>
        <p:spPr>
          <a:xfrm>
            <a:off x="1371600" y="838202"/>
            <a:ext cx="10515600" cy="5486398"/>
          </a:xfrm>
        </p:spPr>
        <p:txBody>
          <a:bodyPr>
            <a:noAutofit/>
          </a:bodyPr>
          <a:lstStyle/>
          <a:p>
            <a:pPr lvl="3" algn="just" fontAlgn="base">
              <a:buNone/>
            </a:pPr>
            <a:r>
              <a:rPr lang="en-US" sz="1600" cap="none" dirty="0" smtClean="0">
                <a:solidFill>
                  <a:schemeClr val="accent3">
                    <a:lumMod val="75000"/>
                  </a:schemeClr>
                </a:solidFill>
                <a:latin typeface="Script MT Bold" pitchFamily="66" charset="0"/>
              </a:rPr>
              <a:t>There are five types of general-purpose processors they are, microcontroller, microprocessor, embedded processor, dsp and media processor.</a:t>
            </a:r>
          </a:p>
          <a:p>
            <a:pPr algn="just" fontAlgn="base"/>
            <a:r>
              <a:rPr lang="en-US" sz="1600" b="1" cap="none" dirty="0" smtClean="0">
                <a:solidFill>
                  <a:schemeClr val="accent3">
                    <a:lumMod val="75000"/>
                  </a:schemeClr>
                </a:solidFill>
                <a:latin typeface="Monotype Corsiva" pitchFamily="66" charset="0"/>
              </a:rPr>
              <a:t>Microprocessor: T</a:t>
            </a:r>
            <a:r>
              <a:rPr lang="en-US" sz="1600" cap="none" dirty="0" smtClean="0">
                <a:solidFill>
                  <a:schemeClr val="accent3">
                    <a:lumMod val="75000"/>
                  </a:schemeClr>
                </a:solidFill>
                <a:latin typeface="Monotype Corsiva" pitchFamily="66" charset="0"/>
              </a:rPr>
              <a:t>he general-purpose processors are represented by the microprocessor in embedded systems. there are different varieties of microprocessors available in the market from different companies. the microprocessor is also a general-purpose processor that consists of a control unit, Alu, a bunch of registers also called scratchpad registers, control registers and status registers.</a:t>
            </a:r>
          </a:p>
          <a:p>
            <a:pPr algn="just" fontAlgn="base"/>
            <a:r>
              <a:rPr lang="en-US" sz="1600" b="1" cap="none" dirty="0" smtClean="0">
                <a:solidFill>
                  <a:schemeClr val="accent3">
                    <a:lumMod val="75000"/>
                  </a:schemeClr>
                </a:solidFill>
                <a:latin typeface="Monotype Corsiva" pitchFamily="66" charset="0"/>
              </a:rPr>
              <a:t>Microcontroller: </a:t>
            </a:r>
            <a:r>
              <a:rPr lang="en-US" sz="1600" cap="none" dirty="0" smtClean="0">
                <a:solidFill>
                  <a:schemeClr val="accent3">
                    <a:lumMod val="75000"/>
                  </a:schemeClr>
                </a:solidFill>
                <a:latin typeface="Monotype Corsiva" pitchFamily="66" charset="0"/>
              </a:rPr>
              <a:t>The microcontroller is basically a computer that comes in various packages and sizes. the reading input and responding to output is the basic function of the microcontroller. generally, it is known as general purpose input output (gpio). some of the microcontrollers are microchip atmega328-au, microchip p1c16f877a-i/p, microchip p1c16f1503-i/p, microchip p1c16f671-i/sn, microchip p1c18f45k22-i/p, etc.</a:t>
            </a:r>
          </a:p>
          <a:p>
            <a:pPr algn="just" fontAlgn="base"/>
            <a:r>
              <a:rPr lang="en-US" sz="1600" b="1" cap="none" dirty="0" smtClean="0">
                <a:solidFill>
                  <a:schemeClr val="accent3">
                    <a:lumMod val="75000"/>
                  </a:schemeClr>
                </a:solidFill>
                <a:latin typeface="Monotype Corsiva" pitchFamily="66" charset="0"/>
              </a:rPr>
              <a:t>Embedded processor: </a:t>
            </a:r>
            <a:r>
              <a:rPr lang="en-US" sz="1600" cap="none" dirty="0" smtClean="0">
                <a:solidFill>
                  <a:schemeClr val="accent3">
                    <a:lumMod val="75000"/>
                  </a:schemeClr>
                </a:solidFill>
                <a:latin typeface="Monotype Corsiva" pitchFamily="66" charset="0"/>
              </a:rPr>
              <a:t>An embedded processor is one type of processor which is designed to control mechanical functions and electrical functions. it consists of several blocks they are the processor, timer, an interrupt controller, program memory and data memory, power supply, reset and clock oscillator circuits, system application-specific circuits, ports and interfacing circuits.</a:t>
            </a:r>
          </a:p>
          <a:p>
            <a:pPr algn="just" fontAlgn="base"/>
            <a:r>
              <a:rPr lang="en-US" sz="1600" b="1" cap="none" dirty="0" smtClean="0">
                <a:solidFill>
                  <a:schemeClr val="accent3">
                    <a:lumMod val="75000"/>
                  </a:schemeClr>
                </a:solidFill>
                <a:latin typeface="Monotype Corsiva" pitchFamily="66" charset="0"/>
              </a:rPr>
              <a:t>Digital signal processor: </a:t>
            </a:r>
            <a:r>
              <a:rPr lang="en-US" sz="1600" cap="none" dirty="0" smtClean="0">
                <a:solidFill>
                  <a:schemeClr val="accent3">
                    <a:lumMod val="75000"/>
                  </a:schemeClr>
                </a:solidFill>
                <a:latin typeface="Monotype Corsiva" pitchFamily="66" charset="0"/>
              </a:rPr>
              <a:t>The digital signal processor is one type of processor used for measuring, filtering and/or compress digital or analog signals. the signal processing means analysis and manipulation of signal. this processing can be done via computer or </a:t>
            </a:r>
            <a:r>
              <a:rPr lang="en-US" sz="1600" cap="none" dirty="0" smtClean="0">
                <a:solidFill>
                  <a:schemeClr val="accent3">
                    <a:lumMod val="75000"/>
                  </a:schemeClr>
                </a:solidFill>
                <a:latin typeface="Monotype Corsiva" pitchFamily="66" charset="0"/>
                <a:hlinkClick r:id="rId2"/>
              </a:rPr>
              <a:t>application specific integrated circuits (asic)</a:t>
            </a:r>
            <a:r>
              <a:rPr lang="en-US" sz="1600" cap="none" dirty="0" smtClean="0">
                <a:solidFill>
                  <a:schemeClr val="accent3">
                    <a:lumMod val="75000"/>
                  </a:schemeClr>
                </a:solidFill>
                <a:latin typeface="Monotype Corsiva" pitchFamily="66" charset="0"/>
              </a:rPr>
              <a:t>, field programmable gate array (fpga) or digital signal processor (dsp) to obtain the clear signal. the dsp processors are used in an oscilloscope, barcode scanners, mobile phones, printers, etc.</a:t>
            </a:r>
          </a:p>
          <a:p>
            <a:pPr algn="just" fontAlgn="base"/>
            <a:r>
              <a:rPr lang="en-US" sz="1600" b="1" cap="none" dirty="0" smtClean="0">
                <a:solidFill>
                  <a:schemeClr val="accent3">
                    <a:lumMod val="75000"/>
                  </a:schemeClr>
                </a:solidFill>
                <a:latin typeface="Monotype Corsiva" pitchFamily="66" charset="0"/>
              </a:rPr>
              <a:t>Media processor: </a:t>
            </a:r>
            <a:r>
              <a:rPr lang="en-US" sz="1600" cap="none" dirty="0" smtClean="0">
                <a:solidFill>
                  <a:schemeClr val="accent3">
                    <a:lumMod val="75000"/>
                  </a:schemeClr>
                </a:solidFill>
                <a:latin typeface="Monotype Corsiva" pitchFamily="66" charset="0"/>
              </a:rPr>
              <a:t>The image/video processor is the media processor that is designed or created to deal with the data in real-time. the voice user interface and professional audio are the applications of the audio processor. some of the media processors are tn2302ap ip, in2602 ap ip, dm3730, dm3725, dm37385, dm388, tms320dm6467, tms320dm6431, etc</a:t>
            </a:r>
          </a:p>
          <a:p>
            <a:pPr algn="just"/>
            <a:endParaRPr lang="en-US" sz="1600" cap="none" dirty="0">
              <a:solidFill>
                <a:schemeClr val="accent3">
                  <a:lumMod val="75000"/>
                </a:schemeClr>
              </a:solidFill>
              <a:latin typeface="Monotype Corsiva" pitchFamily="66"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4200" y="381000"/>
            <a:ext cx="6705600" cy="804052"/>
          </a:xfrm>
        </p:spPr>
        <p:txBody>
          <a:bodyPr>
            <a:normAutofit/>
          </a:bodyPr>
          <a:lstStyle/>
          <a:p>
            <a:r>
              <a:rPr lang="en-US" sz="2400" dirty="0" smtClean="0">
                <a:solidFill>
                  <a:schemeClr val="accent1">
                    <a:lumMod val="75000"/>
                  </a:schemeClr>
                </a:solidFill>
                <a:latin typeface="Algerian" pitchFamily="82" charset="0"/>
              </a:rPr>
              <a:t>Different types of pentium processors</a:t>
            </a:r>
            <a:endParaRPr lang="en-US" sz="2400" dirty="0">
              <a:solidFill>
                <a:schemeClr val="accent1">
                  <a:lumMod val="75000"/>
                </a:schemeClr>
              </a:solidFill>
              <a:latin typeface="Algerian" pitchFamily="82" charset="0"/>
            </a:endParaRPr>
          </a:p>
        </p:txBody>
      </p:sp>
      <p:sp>
        <p:nvSpPr>
          <p:cNvPr id="3" name="Content Placeholder 2"/>
          <p:cNvSpPr>
            <a:spLocks noGrp="1"/>
          </p:cNvSpPr>
          <p:nvPr>
            <p:ph sz="half" idx="1"/>
          </p:nvPr>
        </p:nvSpPr>
        <p:spPr>
          <a:xfrm>
            <a:off x="838203" y="1371600"/>
            <a:ext cx="4267199" cy="3048000"/>
          </a:xfrm>
        </p:spPr>
        <p:txBody>
          <a:bodyPr>
            <a:normAutofit/>
          </a:bodyPr>
          <a:lstStyle/>
          <a:p>
            <a:r>
              <a:rPr lang="en-IN" sz="1800" b="1" i="1" cap="none" dirty="0" smtClean="0">
                <a:solidFill>
                  <a:srgbClr val="002060"/>
                </a:solidFill>
                <a:latin typeface="Times New Roman" pitchFamily="18" charset="0"/>
                <a:cs typeface="Times New Roman" pitchFamily="18" charset="0"/>
              </a:rPr>
              <a:t>PENTIUM</a:t>
            </a:r>
            <a:r>
              <a:rPr lang="en-IN" sz="1800" i="1" cap="none" dirty="0" smtClean="0">
                <a:solidFill>
                  <a:srgbClr val="002060"/>
                </a:solidFill>
                <a:latin typeface="Times New Roman" pitchFamily="18" charset="0"/>
                <a:cs typeface="Times New Roman" pitchFamily="18" charset="0"/>
              </a:rPr>
              <a:t>.</a:t>
            </a:r>
          </a:p>
          <a:p>
            <a:r>
              <a:rPr lang="en-IN" sz="1800" b="1" i="1" cap="none" dirty="0" smtClean="0">
                <a:solidFill>
                  <a:srgbClr val="002060"/>
                </a:solidFill>
                <a:latin typeface="Times New Roman" pitchFamily="18" charset="0"/>
                <a:cs typeface="Times New Roman" pitchFamily="18" charset="0"/>
              </a:rPr>
              <a:t>PENTIUM</a:t>
            </a:r>
            <a:r>
              <a:rPr lang="en-IN" sz="1800" i="1" cap="none" dirty="0" smtClean="0">
                <a:solidFill>
                  <a:srgbClr val="002060"/>
                </a:solidFill>
                <a:latin typeface="Times New Roman" pitchFamily="18" charset="0"/>
                <a:cs typeface="Times New Roman" pitchFamily="18" charset="0"/>
              </a:rPr>
              <a:t> PRO.</a:t>
            </a:r>
          </a:p>
          <a:p>
            <a:r>
              <a:rPr lang="en-IN" sz="1800" b="1" i="1" cap="none" dirty="0" smtClean="0">
                <a:solidFill>
                  <a:srgbClr val="002060"/>
                </a:solidFill>
                <a:latin typeface="Times New Roman" pitchFamily="18" charset="0"/>
                <a:cs typeface="Times New Roman" pitchFamily="18" charset="0"/>
              </a:rPr>
              <a:t>PENTIUM</a:t>
            </a:r>
            <a:r>
              <a:rPr lang="en-IN" sz="1800" i="1" cap="none" dirty="0" smtClean="0">
                <a:solidFill>
                  <a:srgbClr val="002060"/>
                </a:solidFill>
                <a:latin typeface="Times New Roman" pitchFamily="18" charset="0"/>
                <a:cs typeface="Times New Roman" pitchFamily="18" charset="0"/>
              </a:rPr>
              <a:t> II.</a:t>
            </a:r>
          </a:p>
          <a:p>
            <a:r>
              <a:rPr lang="en-IN" sz="1800" b="1" i="1" cap="none" dirty="0" smtClean="0">
                <a:solidFill>
                  <a:srgbClr val="002060"/>
                </a:solidFill>
                <a:latin typeface="Times New Roman" pitchFamily="18" charset="0"/>
                <a:cs typeface="Times New Roman" pitchFamily="18" charset="0"/>
              </a:rPr>
              <a:t>PENTIUM</a:t>
            </a:r>
            <a:r>
              <a:rPr lang="en-IN" sz="1800" i="1" cap="none" dirty="0" smtClean="0">
                <a:solidFill>
                  <a:srgbClr val="002060"/>
                </a:solidFill>
                <a:latin typeface="Times New Roman" pitchFamily="18" charset="0"/>
                <a:cs typeface="Times New Roman" pitchFamily="18" charset="0"/>
              </a:rPr>
              <a:t> III.</a:t>
            </a:r>
          </a:p>
          <a:p>
            <a:r>
              <a:rPr lang="en-IN" sz="1800" b="1" i="1" cap="none" dirty="0" smtClean="0">
                <a:solidFill>
                  <a:srgbClr val="002060"/>
                </a:solidFill>
                <a:latin typeface="Times New Roman" pitchFamily="18" charset="0"/>
                <a:cs typeface="Times New Roman" pitchFamily="18" charset="0"/>
              </a:rPr>
              <a:t>PENTIUM</a:t>
            </a:r>
            <a:r>
              <a:rPr lang="en-IN" sz="1800" i="1" cap="none" dirty="0" smtClean="0">
                <a:solidFill>
                  <a:srgbClr val="002060"/>
                </a:solidFill>
                <a:latin typeface="Times New Roman" pitchFamily="18" charset="0"/>
                <a:cs typeface="Times New Roman" pitchFamily="18" charset="0"/>
              </a:rPr>
              <a:t> 4.</a:t>
            </a:r>
          </a:p>
          <a:p>
            <a:r>
              <a:rPr lang="en-IN" sz="1800" b="1" i="1" cap="none" dirty="0" smtClean="0">
                <a:solidFill>
                  <a:srgbClr val="002060"/>
                </a:solidFill>
                <a:latin typeface="Times New Roman" pitchFamily="18" charset="0"/>
                <a:cs typeface="Times New Roman" pitchFamily="18" charset="0"/>
              </a:rPr>
              <a:t>PENTIUM</a:t>
            </a:r>
            <a:r>
              <a:rPr lang="en-IN" sz="1800" i="1" cap="none" dirty="0" smtClean="0">
                <a:solidFill>
                  <a:srgbClr val="002060"/>
                </a:solidFill>
                <a:latin typeface="Times New Roman" pitchFamily="18" charset="0"/>
                <a:cs typeface="Times New Roman" pitchFamily="18" charset="0"/>
              </a:rPr>
              <a:t> D.</a:t>
            </a:r>
          </a:p>
          <a:p>
            <a:r>
              <a:rPr lang="en-IN" sz="1800" b="1" i="1" cap="none" dirty="0" smtClean="0">
                <a:solidFill>
                  <a:srgbClr val="002060"/>
                </a:solidFill>
                <a:latin typeface="Times New Roman" pitchFamily="18" charset="0"/>
                <a:cs typeface="Times New Roman" pitchFamily="18" charset="0"/>
              </a:rPr>
              <a:t>PENTIUM</a:t>
            </a:r>
            <a:r>
              <a:rPr lang="en-IN" sz="1800" i="1" cap="none" dirty="0" smtClean="0">
                <a:solidFill>
                  <a:srgbClr val="002060"/>
                </a:solidFill>
                <a:latin typeface="Times New Roman" pitchFamily="18" charset="0"/>
                <a:cs typeface="Times New Roman" pitchFamily="18" charset="0"/>
              </a:rPr>
              <a:t> M.</a:t>
            </a:r>
          </a:p>
          <a:p>
            <a:r>
              <a:rPr lang="en-IN" sz="1800" b="1" i="1" cap="none" dirty="0" smtClean="0">
                <a:solidFill>
                  <a:srgbClr val="002060"/>
                </a:solidFill>
                <a:latin typeface="Times New Roman" pitchFamily="18" charset="0"/>
                <a:cs typeface="Times New Roman" pitchFamily="18" charset="0"/>
              </a:rPr>
              <a:t>PENTIUM</a:t>
            </a:r>
            <a:r>
              <a:rPr lang="en-IN" sz="1800" i="1" cap="none" dirty="0" smtClean="0">
                <a:solidFill>
                  <a:srgbClr val="002060"/>
                </a:solidFill>
                <a:latin typeface="Times New Roman" pitchFamily="18" charset="0"/>
                <a:cs typeface="Times New Roman" pitchFamily="18" charset="0"/>
              </a:rPr>
              <a:t> DUAL-CORE.</a:t>
            </a:r>
          </a:p>
          <a:p>
            <a:pPr>
              <a:buNone/>
            </a:pPr>
            <a:endParaRPr lang="en-IN" sz="1800" dirty="0" smtClean="0">
              <a:solidFill>
                <a:srgbClr val="002060"/>
              </a:solidFill>
              <a:latin typeface="Times New Roman" pitchFamily="18" charset="0"/>
              <a:cs typeface="Times New Roman"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457200"/>
            <a:ext cx="3962400" cy="609600"/>
          </a:xfrm>
        </p:spPr>
        <p:txBody>
          <a:bodyPr>
            <a:normAutofit fontScale="90000"/>
          </a:bodyPr>
          <a:lstStyle/>
          <a:p>
            <a:r>
              <a:rPr lang="en-US" dirty="0" smtClean="0">
                <a:latin typeface="Algerian" pitchFamily="82" charset="0"/>
              </a:rPr>
              <a:t>FEATURES OF PROCESSOR</a:t>
            </a:r>
            <a:endParaRPr lang="en-US" dirty="0">
              <a:latin typeface="Algerian" pitchFamily="82" charset="0"/>
            </a:endParaRPr>
          </a:p>
        </p:txBody>
      </p:sp>
      <p:sp>
        <p:nvSpPr>
          <p:cNvPr id="3" name="Content Placeholder 2"/>
          <p:cNvSpPr>
            <a:spLocks noGrp="1"/>
          </p:cNvSpPr>
          <p:nvPr>
            <p:ph sz="half" idx="1"/>
          </p:nvPr>
        </p:nvSpPr>
        <p:spPr>
          <a:xfrm>
            <a:off x="1219200" y="1371600"/>
            <a:ext cx="7924800" cy="3733800"/>
          </a:xfrm>
        </p:spPr>
        <p:txBody>
          <a:bodyPr>
            <a:normAutofit/>
          </a:bodyPr>
          <a:lstStyle/>
          <a:p>
            <a:pPr algn="just"/>
            <a:r>
              <a:rPr lang="en-US" sz="2000" cap="none" dirty="0" smtClean="0">
                <a:solidFill>
                  <a:schemeClr val="accent3">
                    <a:lumMod val="75000"/>
                  </a:schemeClr>
                </a:solidFill>
                <a:latin typeface="Monotype Corsiva" pitchFamily="66" charset="0"/>
              </a:rPr>
              <a:t>64 bit data bus.</a:t>
            </a:r>
          </a:p>
          <a:p>
            <a:pPr algn="just"/>
            <a:r>
              <a:rPr lang="en-US" sz="2000" cap="none" dirty="0" smtClean="0">
                <a:solidFill>
                  <a:schemeClr val="accent3">
                    <a:lumMod val="75000"/>
                  </a:schemeClr>
                </a:solidFill>
                <a:latin typeface="Monotype Corsiva" pitchFamily="66" charset="0"/>
              </a:rPr>
              <a:t>8 bytes of data information can be transferred to and from memory in a single bus cycle.</a:t>
            </a:r>
          </a:p>
          <a:p>
            <a:pPr algn="just"/>
            <a:r>
              <a:rPr lang="en-US" sz="2000" cap="none" dirty="0" smtClean="0">
                <a:solidFill>
                  <a:schemeClr val="accent3">
                    <a:lumMod val="75000"/>
                  </a:schemeClr>
                </a:solidFill>
                <a:latin typeface="Monotype Corsiva" pitchFamily="66" charset="0"/>
              </a:rPr>
              <a:t>Supports burst read and burst write back cycles.</a:t>
            </a:r>
          </a:p>
          <a:p>
            <a:pPr algn="just"/>
            <a:r>
              <a:rPr lang="en-US" sz="2000" cap="none" dirty="0" smtClean="0">
                <a:solidFill>
                  <a:schemeClr val="accent3">
                    <a:lumMod val="75000"/>
                  </a:schemeClr>
                </a:solidFill>
                <a:latin typeface="Monotype Corsiva" pitchFamily="66" charset="0"/>
              </a:rPr>
              <a:t>Supports pipelining.</a:t>
            </a:r>
          </a:p>
          <a:p>
            <a:pPr algn="just"/>
            <a:r>
              <a:rPr lang="en-US" sz="2000" cap="none" dirty="0" smtClean="0">
                <a:solidFill>
                  <a:schemeClr val="accent3">
                    <a:lumMod val="75000"/>
                  </a:schemeClr>
                </a:solidFill>
                <a:latin typeface="Monotype Corsiva" pitchFamily="66" charset="0"/>
              </a:rPr>
              <a:t>Instruction cache.</a:t>
            </a:r>
          </a:p>
          <a:p>
            <a:pPr algn="just"/>
            <a:r>
              <a:rPr lang="en-US" sz="2000" cap="none" dirty="0" smtClean="0">
                <a:solidFill>
                  <a:schemeClr val="accent3">
                    <a:lumMod val="75000"/>
                  </a:schemeClr>
                </a:solidFill>
                <a:latin typeface="Monotype Corsiva" pitchFamily="66" charset="0"/>
              </a:rPr>
              <a:t>8 kb of dedicated instruction cache.</a:t>
            </a:r>
            <a:endParaRPr lang="en-US" sz="2000" cap="none" dirty="0">
              <a:solidFill>
                <a:schemeClr val="accent3">
                  <a:lumMod val="75000"/>
                </a:schemeClr>
              </a:solidFill>
              <a:latin typeface="Monotype Corsiva" pitchFamily="66"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3352800" cy="1066800"/>
          </a:xfrm>
        </p:spPr>
        <p:txBody>
          <a:bodyPr>
            <a:normAutofit/>
          </a:bodyPr>
          <a:lstStyle/>
          <a:p>
            <a:r>
              <a:rPr lang="en-US" sz="2400" dirty="0" smtClean="0"/>
              <a:t>Pentium processors</a:t>
            </a:r>
            <a:endParaRPr lang="en-US" sz="2400" dirty="0"/>
          </a:p>
        </p:txBody>
      </p:sp>
      <p:sp>
        <p:nvSpPr>
          <p:cNvPr id="5" name="Content Placeholder 4"/>
          <p:cNvSpPr>
            <a:spLocks noGrp="1"/>
          </p:cNvSpPr>
          <p:nvPr>
            <p:ph sz="half" idx="1"/>
          </p:nvPr>
        </p:nvSpPr>
        <p:spPr>
          <a:xfrm>
            <a:off x="4724402" y="533404"/>
            <a:ext cx="6612468" cy="4688785"/>
          </a:xfrm>
        </p:spPr>
        <p:txBody>
          <a:bodyPr>
            <a:normAutofit fontScale="70000" lnSpcReduction="20000"/>
          </a:bodyPr>
          <a:lstStyle/>
          <a:p>
            <a:pPr algn="just"/>
            <a:r>
              <a:rPr lang="en-US" b="1" cap="none" dirty="0" smtClean="0">
                <a:solidFill>
                  <a:srgbClr val="7030A0"/>
                </a:solidFill>
                <a:latin typeface="Monotype Corsiva" pitchFamily="66" charset="0"/>
              </a:rPr>
              <a:t>Pentium</a:t>
            </a:r>
            <a:r>
              <a:rPr lang="en-US" cap="none" dirty="0" smtClean="0">
                <a:solidFill>
                  <a:srgbClr val="7030A0"/>
                </a:solidFill>
                <a:latin typeface="Monotype Corsiva" pitchFamily="66" charset="0"/>
              </a:rPr>
              <a:t>, family of </a:t>
            </a:r>
            <a:r>
              <a:rPr lang="en-US" cap="none" dirty="0" smtClean="0">
                <a:solidFill>
                  <a:srgbClr val="7030A0"/>
                </a:solidFill>
                <a:latin typeface="Monotype Corsiva" pitchFamily="66" charset="0"/>
                <a:hlinkClick r:id="rId2"/>
              </a:rPr>
              <a:t>microprocessors</a:t>
            </a:r>
            <a:r>
              <a:rPr lang="en-US" cap="none" dirty="0" smtClean="0">
                <a:solidFill>
                  <a:srgbClr val="7030A0"/>
                </a:solidFill>
                <a:latin typeface="Monotype Corsiva" pitchFamily="66" charset="0"/>
              </a:rPr>
              <a:t> developed by </a:t>
            </a:r>
            <a:r>
              <a:rPr lang="en-US" cap="none" dirty="0" smtClean="0">
                <a:solidFill>
                  <a:srgbClr val="7030A0"/>
                </a:solidFill>
                <a:latin typeface="Monotype Corsiva" pitchFamily="66" charset="0"/>
                <a:hlinkClick r:id="rId3"/>
              </a:rPr>
              <a:t>intel corp</a:t>
            </a:r>
            <a:r>
              <a:rPr lang="en-US" cap="none" dirty="0" smtClean="0">
                <a:solidFill>
                  <a:srgbClr val="7030A0"/>
                </a:solidFill>
                <a:latin typeface="Monotype Corsiva" pitchFamily="66" charset="0"/>
              </a:rPr>
              <a:t>. introduced in 1993 as the successor to intel’s 80486 </a:t>
            </a:r>
            <a:r>
              <a:rPr lang="en-US" cap="none" dirty="0" smtClean="0">
                <a:solidFill>
                  <a:srgbClr val="7030A0"/>
                </a:solidFill>
                <a:latin typeface="Monotype Corsiva" pitchFamily="66" charset="0"/>
                <a:hlinkClick r:id="rId2"/>
              </a:rPr>
              <a:t>microprocessor</a:t>
            </a:r>
            <a:r>
              <a:rPr lang="en-US" cap="none" dirty="0" smtClean="0">
                <a:solidFill>
                  <a:srgbClr val="7030A0"/>
                </a:solidFill>
                <a:latin typeface="Monotype Corsiva" pitchFamily="66" charset="0"/>
              </a:rPr>
              <a:t>, the pentium contained two processors on a single </a:t>
            </a:r>
            <a:r>
              <a:rPr lang="en-US" cap="none" dirty="0" smtClean="0">
                <a:solidFill>
                  <a:srgbClr val="7030A0"/>
                </a:solidFill>
                <a:latin typeface="Monotype Corsiva" pitchFamily="66" charset="0"/>
                <a:hlinkClick r:id="rId4"/>
              </a:rPr>
              <a:t>chip</a:t>
            </a:r>
            <a:r>
              <a:rPr lang="en-US" cap="none" dirty="0" smtClean="0">
                <a:solidFill>
                  <a:srgbClr val="7030A0"/>
                </a:solidFill>
                <a:latin typeface="Monotype Corsiva" pitchFamily="66" charset="0"/>
              </a:rPr>
              <a:t> and about 3.3 million </a:t>
            </a:r>
            <a:r>
              <a:rPr lang="en-US" cap="none" dirty="0" smtClean="0">
                <a:solidFill>
                  <a:srgbClr val="7030A0"/>
                </a:solidFill>
                <a:latin typeface="Monotype Corsiva" pitchFamily="66" charset="0"/>
                <a:hlinkClick r:id="rId5"/>
              </a:rPr>
              <a:t>transistors</a:t>
            </a:r>
            <a:r>
              <a:rPr lang="en-US" cap="none" dirty="0" smtClean="0">
                <a:solidFill>
                  <a:srgbClr val="7030A0"/>
                </a:solidFill>
                <a:latin typeface="Monotype Corsiva" pitchFamily="66" charset="0"/>
              </a:rPr>
              <a:t>. using a cisc (complex instruction set computer) architecture, its main features were a 32-</a:t>
            </a:r>
            <a:r>
              <a:rPr lang="en-US" cap="none" dirty="0" smtClean="0">
                <a:solidFill>
                  <a:srgbClr val="7030A0"/>
                </a:solidFill>
                <a:latin typeface="Monotype Corsiva" pitchFamily="66" charset="0"/>
                <a:hlinkClick r:id="rId6"/>
              </a:rPr>
              <a:t>bit</a:t>
            </a:r>
            <a:r>
              <a:rPr lang="en-US" cap="none" dirty="0" smtClean="0">
                <a:solidFill>
                  <a:srgbClr val="7030A0"/>
                </a:solidFill>
                <a:latin typeface="Monotype Corsiva" pitchFamily="66" charset="0"/>
              </a:rPr>
              <a:t> address bus, a 64-bit data bus, built-in floating-point and memory-management units, and two 8kb </a:t>
            </a:r>
            <a:r>
              <a:rPr lang="en-US" cap="none" dirty="0" smtClean="0">
                <a:solidFill>
                  <a:srgbClr val="7030A0"/>
                </a:solidFill>
                <a:latin typeface="Monotype Corsiva" pitchFamily="66" charset="0"/>
                <a:hlinkClick r:id="rId7"/>
              </a:rPr>
              <a:t>caches</a:t>
            </a:r>
            <a:r>
              <a:rPr lang="en-US" cap="none" dirty="0" smtClean="0">
                <a:solidFill>
                  <a:srgbClr val="7030A0"/>
                </a:solidFill>
                <a:latin typeface="Monotype Corsiva" pitchFamily="66" charset="0"/>
              </a:rPr>
              <a:t>. </a:t>
            </a:r>
          </a:p>
          <a:p>
            <a:pPr algn="just"/>
            <a:r>
              <a:rPr lang="en-US" cap="none" dirty="0" smtClean="0">
                <a:solidFill>
                  <a:srgbClr val="7030A0"/>
                </a:solidFill>
                <a:latin typeface="Monotype Corsiva" pitchFamily="66" charset="0"/>
              </a:rPr>
              <a:t>It was available with processor speeds ranging from 60 megahertz (mhz) to 200 mhz.</a:t>
            </a:r>
          </a:p>
          <a:p>
            <a:pPr algn="just"/>
            <a:r>
              <a:rPr lang="en-US" cap="none" dirty="0" smtClean="0">
                <a:solidFill>
                  <a:srgbClr val="7030A0"/>
                </a:solidFill>
                <a:latin typeface="Monotype Corsiva" pitchFamily="66" charset="0"/>
              </a:rPr>
              <a:t> The pentium quickly became the processor of choice for personal computers. it was superseded by ever faster and more powerful processors, the pentium pro (1995), the pentium ii (1997), the pentium iii (1999), and the pentium 4 (2000).</a:t>
            </a:r>
            <a:endParaRPr lang="en-US" cap="none" dirty="0">
              <a:solidFill>
                <a:srgbClr val="7030A0"/>
              </a:solidFill>
              <a:latin typeface="Monotype Corsiva" pitchFamily="66" charset="0"/>
            </a:endParaRPr>
          </a:p>
        </p:txBody>
      </p:sp>
      <p:pic>
        <p:nvPicPr>
          <p:cNvPr id="6" name="Picture 5" descr="download.jpg"/>
          <p:cNvPicPr>
            <a:picLocks noChangeAspect="1"/>
          </p:cNvPicPr>
          <p:nvPr/>
        </p:nvPicPr>
        <p:blipFill>
          <a:blip r:embed="rId8"/>
          <a:stretch>
            <a:fillRect/>
          </a:stretch>
        </p:blipFill>
        <p:spPr>
          <a:xfrm>
            <a:off x="1371600" y="1447800"/>
            <a:ext cx="2590800" cy="254317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6096000" y="1371600"/>
            <a:ext cx="5715000" cy="4267200"/>
          </a:xfrm>
        </p:spPr>
        <p:txBody>
          <a:bodyPr>
            <a:normAutofit fontScale="62500" lnSpcReduction="20000"/>
          </a:bodyPr>
          <a:lstStyle/>
          <a:p>
            <a:pPr algn="just"/>
            <a:r>
              <a:rPr lang="en-US" sz="2900" dirty="0" smtClean="0">
                <a:solidFill>
                  <a:schemeClr val="accent6">
                    <a:lumMod val="75000"/>
                  </a:schemeClr>
                </a:solidFill>
                <a:latin typeface="Monotype Corsiva" pitchFamily="66" charset="0"/>
              </a:rPr>
              <a:t>Intel’s Pentium Pro, which was launched at the end of 1995 with a CPU core consisting of 5.5 million transistors and 15.5 million transistors in the Level 2 cache, was initially aimed at the server and high-end workstation markets. </a:t>
            </a:r>
          </a:p>
          <a:p>
            <a:pPr algn="just"/>
            <a:r>
              <a:rPr lang="en-US" sz="2900" dirty="0" smtClean="0">
                <a:solidFill>
                  <a:schemeClr val="accent6">
                    <a:lumMod val="75000"/>
                  </a:schemeClr>
                </a:solidFill>
                <a:latin typeface="Monotype Corsiva" pitchFamily="66" charset="0"/>
              </a:rPr>
              <a:t>It is a superscalar processor incorporating high-order processor features and is optimised for 32-bit operation. The Pentium Pro was also the first Intel microprocessor for some years not to use the venerable Socket 7 form factor, requiring the larger 242-pin Socket 8 interface and a new motherboard design.</a:t>
            </a:r>
          </a:p>
          <a:p>
            <a:pPr algn="just"/>
            <a:r>
              <a:rPr lang="en-US" sz="2900" dirty="0" smtClean="0">
                <a:solidFill>
                  <a:schemeClr val="accent6">
                    <a:lumMod val="75000"/>
                  </a:schemeClr>
                </a:solidFill>
                <a:latin typeface="Monotype Corsiva" pitchFamily="66" charset="0"/>
              </a:rPr>
              <a:t>The Pentium Pro differs from the Pentium in having an on-chip Level 2 cache of between 256KB and 1MB operating at the internal clock speed. The siting of the secondary cache on the chip, rather than on the motherboard, enables signals to get between the two on a 64-bit data path, rather than the 32-bit path of Pentium system buses. Their physical proximity also adds to the performance gain. The combination is so powerful that Intel claims 256KB of cache on the chip is equivalent to over 2MB of motherboard cache.</a:t>
            </a:r>
          </a:p>
          <a:p>
            <a:pPr algn="just"/>
            <a:endParaRPr lang="en-US" sz="2900" dirty="0" smtClean="0">
              <a:latin typeface="Monotype Corsiva" pitchFamily="66" charset="0"/>
            </a:endParaRPr>
          </a:p>
          <a:p>
            <a:endParaRPr lang="en-US" dirty="0"/>
          </a:p>
        </p:txBody>
      </p:sp>
      <p:sp>
        <p:nvSpPr>
          <p:cNvPr id="5" name="Title 4"/>
          <p:cNvSpPr>
            <a:spLocks noGrp="1"/>
          </p:cNvSpPr>
          <p:nvPr>
            <p:ph type="title"/>
          </p:nvPr>
        </p:nvSpPr>
        <p:spPr>
          <a:xfrm>
            <a:off x="1828800" y="381000"/>
            <a:ext cx="4191000" cy="841248"/>
          </a:xfrm>
        </p:spPr>
        <p:txBody>
          <a:bodyPr/>
          <a:lstStyle/>
          <a:p>
            <a:r>
              <a:rPr lang="en-US" dirty="0" smtClean="0"/>
              <a:t>PENTIUM PRO</a:t>
            </a:r>
            <a:endParaRPr lang="en-US" dirty="0"/>
          </a:p>
        </p:txBody>
      </p:sp>
      <p:pic>
        <p:nvPicPr>
          <p:cNvPr id="8" name="Picture 7" descr="download (1).jpg"/>
          <p:cNvPicPr>
            <a:picLocks noChangeAspect="1"/>
          </p:cNvPicPr>
          <p:nvPr/>
        </p:nvPicPr>
        <p:blipFill>
          <a:blip r:embed="rId2"/>
          <a:stretch>
            <a:fillRect/>
          </a:stretch>
        </p:blipFill>
        <p:spPr>
          <a:xfrm>
            <a:off x="1828800" y="1905000"/>
            <a:ext cx="2971800" cy="28194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220px-Pentium_II_original_case_badge.png"/>
          <p:cNvPicPr>
            <a:picLocks noGrp="1" noChangeAspect="1"/>
          </p:cNvPicPr>
          <p:nvPr>
            <p:ph sz="half" idx="1"/>
          </p:nvPr>
        </p:nvPicPr>
        <p:blipFill>
          <a:blip r:embed="rId2"/>
          <a:stretch>
            <a:fillRect/>
          </a:stretch>
        </p:blipFill>
        <p:spPr>
          <a:xfrm>
            <a:off x="609600" y="1524000"/>
            <a:ext cx="2743200" cy="3505200"/>
          </a:xfrm>
        </p:spPr>
      </p:pic>
      <p:sp>
        <p:nvSpPr>
          <p:cNvPr id="2" name="Title 1"/>
          <p:cNvSpPr>
            <a:spLocks noGrp="1"/>
          </p:cNvSpPr>
          <p:nvPr>
            <p:ph type="title"/>
          </p:nvPr>
        </p:nvSpPr>
        <p:spPr>
          <a:xfrm>
            <a:off x="3962400" y="152400"/>
            <a:ext cx="3179064" cy="685800"/>
          </a:xfrm>
        </p:spPr>
        <p:txBody>
          <a:bodyPr>
            <a:normAutofit fontScale="90000"/>
          </a:bodyPr>
          <a:lstStyle/>
          <a:p>
            <a:r>
              <a:rPr lang="en-US" dirty="0" smtClean="0"/>
              <a:t> </a:t>
            </a:r>
            <a:r>
              <a:rPr lang="en-US" i="1" dirty="0" smtClean="0">
                <a:solidFill>
                  <a:srgbClr val="FF0000"/>
                </a:solidFill>
                <a:latin typeface="Algerian" pitchFamily="82" charset="0"/>
              </a:rPr>
              <a:t>Pentium II</a:t>
            </a:r>
            <a:br>
              <a:rPr lang="en-US" i="1" dirty="0" smtClean="0">
                <a:solidFill>
                  <a:srgbClr val="FF0000"/>
                </a:solidFill>
                <a:latin typeface="Algerian" pitchFamily="82" charset="0"/>
              </a:rPr>
            </a:br>
            <a:endParaRPr lang="en-US" i="1" dirty="0">
              <a:solidFill>
                <a:srgbClr val="FF0000"/>
              </a:solidFill>
              <a:latin typeface="Algerian" pitchFamily="82" charset="0"/>
            </a:endParaRPr>
          </a:p>
        </p:txBody>
      </p:sp>
      <p:sp>
        <p:nvSpPr>
          <p:cNvPr id="6" name="Rectangle 5"/>
          <p:cNvSpPr/>
          <p:nvPr/>
        </p:nvSpPr>
        <p:spPr>
          <a:xfrm>
            <a:off x="4419600" y="1219200"/>
            <a:ext cx="7391400" cy="4585871"/>
          </a:xfrm>
          <a:prstGeom prst="rect">
            <a:avLst/>
          </a:prstGeom>
        </p:spPr>
        <p:txBody>
          <a:bodyPr wrap="square">
            <a:spAutoFit/>
          </a:bodyPr>
          <a:lstStyle/>
          <a:p>
            <a:r>
              <a:rPr lang="en-US" sz="1600" dirty="0" smtClean="0">
                <a:latin typeface="Monotype Corsiva" pitchFamily="66" charset="0"/>
              </a:rPr>
              <a:t>Pentium® II Processor at 350 MHz, 400 MHz, and 450 MHz </a:t>
            </a:r>
          </a:p>
          <a:p>
            <a:pPr algn="ctr"/>
            <a:r>
              <a:rPr lang="en-US" sz="2000" dirty="0" smtClean="0">
                <a:solidFill>
                  <a:srgbClr val="FF0000"/>
                </a:solidFill>
                <a:latin typeface="Monotype Corsiva" pitchFamily="66" charset="0"/>
              </a:rPr>
              <a:t> Product Features</a:t>
            </a:r>
            <a:r>
              <a:rPr lang="en-US" sz="1600" dirty="0" smtClean="0">
                <a:latin typeface="Monotype Corsiva" pitchFamily="66" charset="0"/>
              </a:rPr>
              <a:t> </a:t>
            </a:r>
          </a:p>
          <a:p>
            <a:pPr algn="ctr"/>
            <a:endParaRPr lang="en-US" sz="1600" dirty="0" smtClean="0">
              <a:latin typeface="Monotype Corsiva" pitchFamily="66" charset="0"/>
            </a:endParaRPr>
          </a:p>
          <a:p>
            <a:pPr>
              <a:buFont typeface="Arial" pitchFamily="34" charset="0"/>
              <a:buChar char="•"/>
            </a:pPr>
            <a:r>
              <a:rPr lang="en-US" sz="1600" dirty="0" smtClean="0">
                <a:latin typeface="Monotype Corsiva" pitchFamily="66" charset="0"/>
              </a:rPr>
              <a:t>Available at 350 MHz, 400 MHz, and 450 MHz frequencies  </a:t>
            </a:r>
          </a:p>
          <a:p>
            <a:pPr>
              <a:buFont typeface="Arial" pitchFamily="34" charset="0"/>
              <a:buChar char="•"/>
            </a:pPr>
            <a:r>
              <a:rPr lang="en-US" sz="1600" dirty="0" smtClean="0">
                <a:latin typeface="Monotype Corsiva" pitchFamily="66" charset="0"/>
              </a:rPr>
              <a:t>System bus frequency at 100 MHz </a:t>
            </a:r>
          </a:p>
          <a:p>
            <a:r>
              <a:rPr lang="en-US" sz="1600" dirty="0" smtClean="0">
                <a:latin typeface="Monotype Corsiva" pitchFamily="66" charset="0"/>
              </a:rPr>
              <a:t>• Binary compatible with applications running on previous members of the Intel microprocessor line </a:t>
            </a:r>
          </a:p>
          <a:p>
            <a:r>
              <a:rPr lang="en-US" sz="1600" dirty="0" smtClean="0">
                <a:latin typeface="Monotype Corsiva" pitchFamily="66" charset="0"/>
              </a:rPr>
              <a:t>• Dynamic execution micro architecture</a:t>
            </a:r>
          </a:p>
          <a:p>
            <a:r>
              <a:rPr lang="en-US" sz="1600" dirty="0" smtClean="0">
                <a:latin typeface="Monotype Corsiva" pitchFamily="66" charset="0"/>
              </a:rPr>
              <a:t> • Dual Independent Bus architecture: Separate dedicated external System Bus and dedicated internal high-speed cache bus • Power Management capabilities —System Management mode —Multiple low-power states</a:t>
            </a:r>
          </a:p>
          <a:p>
            <a:pPr>
              <a:buFont typeface="Wingdings" pitchFamily="2" charset="2"/>
              <a:buChar char="v"/>
            </a:pPr>
            <a:r>
              <a:rPr lang="en-US" sz="1600" dirty="0" smtClean="0">
                <a:latin typeface="Monotype Corsiva" pitchFamily="66" charset="0"/>
              </a:rPr>
              <a:t>The Intel Pentium® II processor is designed for high-performance desktops and for workstations and servers. </a:t>
            </a:r>
          </a:p>
          <a:p>
            <a:pPr>
              <a:buFont typeface="Wingdings" pitchFamily="2" charset="2"/>
              <a:buChar char="v"/>
            </a:pPr>
            <a:r>
              <a:rPr lang="en-US" sz="1600" dirty="0" smtClean="0">
                <a:latin typeface="Monotype Corsiva" pitchFamily="66" charset="0"/>
              </a:rPr>
              <a:t>It is binary compatible with previous Intel Architecture processors.</a:t>
            </a:r>
          </a:p>
          <a:p>
            <a:pPr>
              <a:buFont typeface="Wingdings" pitchFamily="2" charset="2"/>
              <a:buChar char="v"/>
            </a:pPr>
            <a:r>
              <a:rPr lang="en-US" sz="1600" dirty="0" smtClean="0">
                <a:latin typeface="Monotype Corsiva" pitchFamily="66" charset="0"/>
              </a:rPr>
              <a:t> The Pentium II processor provides the best performance available for applications running on advanced operating systems such as Windows* 95, Windows NT and UNIX*.</a:t>
            </a:r>
          </a:p>
          <a:p>
            <a:pPr>
              <a:buFont typeface="Wingdings" pitchFamily="2" charset="2"/>
              <a:buChar char="v"/>
            </a:pPr>
            <a:r>
              <a:rPr lang="en-US" sz="1600" dirty="0" smtClean="0">
                <a:latin typeface="Monotype Corsiva" pitchFamily="66" charset="0"/>
              </a:rPr>
              <a:t> This is achieved by integrating the best attributes of Intel processors—the dynamic execution, Dual Independent Bus architecture plus Intel MMX™ technology—bringing a new level of performance for systems buyers. </a:t>
            </a:r>
            <a:endParaRPr lang="en-US" sz="1600" dirty="0">
              <a:latin typeface="Monotype Corsiva" pitchFamily="66"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220px-Intel_Pentium_III_Processor_Logo.svg.png"/>
          <p:cNvPicPr>
            <a:picLocks noGrp="1" noChangeAspect="1"/>
          </p:cNvPicPr>
          <p:nvPr>
            <p:ph sz="half" idx="1"/>
          </p:nvPr>
        </p:nvPicPr>
        <p:blipFill>
          <a:blip r:embed="rId2"/>
          <a:stretch>
            <a:fillRect/>
          </a:stretch>
        </p:blipFill>
        <p:spPr>
          <a:xfrm>
            <a:off x="533400" y="1600200"/>
            <a:ext cx="2590800" cy="2743200"/>
          </a:xfrm>
        </p:spPr>
      </p:pic>
      <p:sp>
        <p:nvSpPr>
          <p:cNvPr id="2" name="Title 1"/>
          <p:cNvSpPr>
            <a:spLocks noGrp="1"/>
          </p:cNvSpPr>
          <p:nvPr>
            <p:ph type="title"/>
          </p:nvPr>
        </p:nvSpPr>
        <p:spPr>
          <a:xfrm>
            <a:off x="2590800" y="228600"/>
            <a:ext cx="3048000" cy="841248"/>
          </a:xfrm>
        </p:spPr>
        <p:txBody>
          <a:bodyPr>
            <a:normAutofit/>
          </a:bodyPr>
          <a:lstStyle/>
          <a:p>
            <a:r>
              <a:rPr lang="en-US" dirty="0" smtClean="0"/>
              <a:t>Pentium III </a:t>
            </a:r>
            <a:endParaRPr lang="en-US" dirty="0"/>
          </a:p>
        </p:txBody>
      </p:sp>
      <p:sp>
        <p:nvSpPr>
          <p:cNvPr id="6" name="Rectangle 5"/>
          <p:cNvSpPr/>
          <p:nvPr/>
        </p:nvSpPr>
        <p:spPr>
          <a:xfrm>
            <a:off x="4800600" y="1828801"/>
            <a:ext cx="7086600" cy="4524315"/>
          </a:xfrm>
          <a:prstGeom prst="rect">
            <a:avLst/>
          </a:prstGeom>
        </p:spPr>
        <p:txBody>
          <a:bodyPr wrap="square">
            <a:spAutoFit/>
          </a:bodyPr>
          <a:lstStyle/>
          <a:p>
            <a:pPr algn="just">
              <a:buFont typeface="Wingdings" pitchFamily="2" charset="2"/>
              <a:buChar char="v"/>
            </a:pPr>
            <a:r>
              <a:rPr lang="en-US" dirty="0" smtClean="0">
                <a:solidFill>
                  <a:srgbClr val="002060"/>
                </a:solidFill>
                <a:latin typeface="Monotype Corsiva" pitchFamily="66" charset="0"/>
              </a:rPr>
              <a:t>The Pentium III is a microprocessor designed by Intel as a successor to its Pentium II. The Pentium III is faster, especially for applications written to take advantage of its "Katmai New Instructions" (the code name for the Pentium III during development was "Katmai").</a:t>
            </a:r>
          </a:p>
          <a:p>
            <a:pPr algn="just">
              <a:buFont typeface="Wingdings" pitchFamily="2" charset="2"/>
              <a:buChar char="v"/>
            </a:pPr>
            <a:r>
              <a:rPr lang="en-US" dirty="0" smtClean="0">
                <a:solidFill>
                  <a:srgbClr val="002060"/>
                </a:solidFill>
                <a:latin typeface="Monotype Corsiva" pitchFamily="66" charset="0"/>
              </a:rPr>
              <a:t> The 70 new computer </a:t>
            </a:r>
            <a:r>
              <a:rPr lang="en-US" u="sng" dirty="0" smtClean="0">
                <a:solidFill>
                  <a:srgbClr val="002060"/>
                </a:solidFill>
                <a:latin typeface="Monotype Corsiva" pitchFamily="66" charset="0"/>
                <a:hlinkClick r:id="rId3"/>
              </a:rPr>
              <a:t>instruction</a:t>
            </a:r>
            <a:r>
              <a:rPr lang="en-US" dirty="0" smtClean="0">
                <a:solidFill>
                  <a:srgbClr val="002060"/>
                </a:solidFill>
                <a:latin typeface="Monotype Corsiva" pitchFamily="66" charset="0"/>
              </a:rPr>
              <a:t>s make it possible to run </a:t>
            </a:r>
            <a:r>
              <a:rPr lang="en-US" u="sng" dirty="0" smtClean="0">
                <a:solidFill>
                  <a:srgbClr val="002060"/>
                </a:solidFill>
                <a:latin typeface="Monotype Corsiva" pitchFamily="66" charset="0"/>
                <a:hlinkClick r:id="rId4"/>
              </a:rPr>
              <a:t>3-D</a:t>
            </a:r>
            <a:r>
              <a:rPr lang="en-US" dirty="0" smtClean="0">
                <a:solidFill>
                  <a:srgbClr val="002060"/>
                </a:solidFill>
                <a:latin typeface="Monotype Corsiva" pitchFamily="66" charset="0"/>
              </a:rPr>
              <a:t>, </a:t>
            </a:r>
            <a:r>
              <a:rPr lang="en-US" u="sng" dirty="0" smtClean="0">
                <a:solidFill>
                  <a:srgbClr val="002060"/>
                </a:solidFill>
                <a:latin typeface="Monotype Corsiva" pitchFamily="66" charset="0"/>
                <a:hlinkClick r:id="rId5"/>
              </a:rPr>
              <a:t>imaging</a:t>
            </a:r>
            <a:r>
              <a:rPr lang="en-US" dirty="0" smtClean="0">
                <a:solidFill>
                  <a:srgbClr val="002060"/>
                </a:solidFill>
                <a:latin typeface="Monotype Corsiva" pitchFamily="66" charset="0"/>
              </a:rPr>
              <a:t>, </a:t>
            </a:r>
            <a:r>
              <a:rPr lang="en-US" u="sng" dirty="0" smtClean="0">
                <a:solidFill>
                  <a:srgbClr val="002060"/>
                </a:solidFill>
                <a:latin typeface="Monotype Corsiva" pitchFamily="66" charset="0"/>
                <a:hlinkClick r:id="rId6"/>
              </a:rPr>
              <a:t>streaming video</a:t>
            </a:r>
            <a:r>
              <a:rPr lang="en-US" dirty="0" smtClean="0">
                <a:solidFill>
                  <a:srgbClr val="002060"/>
                </a:solidFill>
                <a:latin typeface="Monotype Corsiva" pitchFamily="66" charset="0"/>
              </a:rPr>
              <a:t>, </a:t>
            </a:r>
            <a:r>
              <a:rPr lang="en-US" u="sng" dirty="0" smtClean="0">
                <a:solidFill>
                  <a:srgbClr val="002060"/>
                </a:solidFill>
                <a:latin typeface="Monotype Corsiva" pitchFamily="66" charset="0"/>
                <a:hlinkClick r:id="rId7"/>
              </a:rPr>
              <a:t>speech recognition</a:t>
            </a:r>
            <a:r>
              <a:rPr lang="en-US" dirty="0" smtClean="0">
                <a:solidFill>
                  <a:srgbClr val="002060"/>
                </a:solidFill>
                <a:latin typeface="Monotype Corsiva" pitchFamily="66" charset="0"/>
              </a:rPr>
              <a:t>, and </a:t>
            </a:r>
            <a:r>
              <a:rPr lang="en-US" u="sng" dirty="0" smtClean="0">
                <a:solidFill>
                  <a:srgbClr val="002060"/>
                </a:solidFill>
                <a:latin typeface="Monotype Corsiva" pitchFamily="66" charset="0"/>
                <a:hlinkClick r:id="rId8"/>
              </a:rPr>
              <a:t>audio</a:t>
            </a:r>
            <a:r>
              <a:rPr lang="en-US" dirty="0" smtClean="0">
                <a:solidFill>
                  <a:srgbClr val="002060"/>
                </a:solidFill>
                <a:latin typeface="Monotype Corsiva" pitchFamily="66" charset="0"/>
              </a:rPr>
              <a:t> applications more quickly . In addition, the Pentium III offers </a:t>
            </a:r>
            <a:r>
              <a:rPr lang="en-US" u="sng" dirty="0" smtClean="0">
                <a:solidFill>
                  <a:srgbClr val="002060"/>
                </a:solidFill>
                <a:latin typeface="Monotype Corsiva" pitchFamily="66" charset="0"/>
                <a:hlinkClick r:id="rId9"/>
              </a:rPr>
              <a:t>clock speed</a:t>
            </a:r>
            <a:r>
              <a:rPr lang="en-US" dirty="0" smtClean="0">
                <a:solidFill>
                  <a:srgbClr val="002060"/>
                </a:solidFill>
                <a:latin typeface="Monotype Corsiva" pitchFamily="66" charset="0"/>
              </a:rPr>
              <a:t>s up to 800 </a:t>
            </a:r>
            <a:r>
              <a:rPr lang="en-US" u="sng" dirty="0" smtClean="0">
                <a:solidFill>
                  <a:srgbClr val="002060"/>
                </a:solidFill>
                <a:latin typeface="Monotype Corsiva" pitchFamily="66" charset="0"/>
                <a:hlinkClick r:id="rId10"/>
              </a:rPr>
              <a:t>MHz</a:t>
            </a:r>
            <a:r>
              <a:rPr lang="en-US" dirty="0" smtClean="0">
                <a:solidFill>
                  <a:srgbClr val="002060"/>
                </a:solidFill>
                <a:latin typeface="Monotype Corsiva" pitchFamily="66" charset="0"/>
              </a:rPr>
              <a:t>.</a:t>
            </a:r>
          </a:p>
          <a:p>
            <a:pPr algn="just">
              <a:buFont typeface="Wingdings" pitchFamily="2" charset="2"/>
              <a:buChar char="v"/>
            </a:pPr>
            <a:r>
              <a:rPr lang="en-US" dirty="0" smtClean="0">
                <a:solidFill>
                  <a:srgbClr val="002060"/>
                </a:solidFill>
                <a:latin typeface="Monotype Corsiva" pitchFamily="66" charset="0"/>
              </a:rPr>
              <a:t>Katmai New Instructions are similar to the instructions optimized for multimedia applicaPentiums.tions called MMX and now included in most. </a:t>
            </a:r>
          </a:p>
          <a:p>
            <a:pPr algn="just">
              <a:buFont typeface="Wingdings" pitchFamily="2" charset="2"/>
              <a:buChar char="v"/>
            </a:pPr>
            <a:r>
              <a:rPr lang="en-US" dirty="0" smtClean="0">
                <a:solidFill>
                  <a:srgbClr val="002060"/>
                </a:solidFill>
                <a:latin typeface="Monotype Corsiva" pitchFamily="66" charset="0"/>
              </a:rPr>
              <a:t> However, unlike the MMX instruction set, the Katmai instructions support </a:t>
            </a:r>
            <a:r>
              <a:rPr lang="en-US" u="sng" dirty="0" smtClean="0">
                <a:solidFill>
                  <a:srgbClr val="002060"/>
                </a:solidFill>
                <a:latin typeface="Monotype Corsiva" pitchFamily="66" charset="0"/>
                <a:hlinkClick r:id="rId11"/>
              </a:rPr>
              <a:t>floating point unit</a:t>
            </a:r>
            <a:r>
              <a:rPr lang="en-US" dirty="0" smtClean="0">
                <a:solidFill>
                  <a:srgbClr val="002060"/>
                </a:solidFill>
                <a:latin typeface="Monotype Corsiva" pitchFamily="66" charset="0"/>
              </a:rPr>
              <a:t>s as well as integer calculations, a type of calculation often required when still or video images are modified for display. The Katmai instructions also support </a:t>
            </a:r>
            <a:r>
              <a:rPr lang="en-US" u="sng" dirty="0" smtClean="0">
                <a:solidFill>
                  <a:srgbClr val="002060"/>
                </a:solidFill>
                <a:latin typeface="Monotype Corsiva" pitchFamily="66" charset="0"/>
                <a:hlinkClick r:id="rId12"/>
              </a:rPr>
              <a:t>Single Instruction Multiple Data</a:t>
            </a:r>
            <a:r>
              <a:rPr lang="en-US" dirty="0" smtClean="0">
                <a:solidFill>
                  <a:srgbClr val="002060"/>
                </a:solidFill>
                <a:latin typeface="Monotype Corsiva" pitchFamily="66" charset="0"/>
              </a:rPr>
              <a:t> instructions. These allow a single instruction to cause data to be modified in multiple memory locations simultaneously, a kind of </a:t>
            </a:r>
            <a:r>
              <a:rPr lang="en-US" u="sng" dirty="0" smtClean="0">
                <a:solidFill>
                  <a:srgbClr val="002060"/>
                </a:solidFill>
                <a:latin typeface="Monotype Corsiva" pitchFamily="66" charset="0"/>
                <a:hlinkClick r:id="rId13"/>
              </a:rPr>
              <a:t>parallel processing</a:t>
            </a:r>
            <a:r>
              <a:rPr lang="en-US" dirty="0" smtClean="0">
                <a:solidFill>
                  <a:srgbClr val="002060"/>
                </a:solidFill>
                <a:latin typeface="Monotype Corsiva" pitchFamily="66" charset="0"/>
              </a:rPr>
              <a:t>.</a:t>
            </a:r>
          </a:p>
          <a:p>
            <a:pPr algn="just"/>
            <a:endParaRPr lang="en-US" dirty="0">
              <a:solidFill>
                <a:srgbClr val="00206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0" y="304800"/>
            <a:ext cx="3102864" cy="762000"/>
          </a:xfrm>
        </p:spPr>
        <p:txBody>
          <a:bodyPr>
            <a:normAutofit/>
          </a:bodyPr>
          <a:lstStyle/>
          <a:p>
            <a:r>
              <a:rPr lang="en-US" dirty="0" smtClean="0"/>
              <a:t>Pentium 4</a:t>
            </a:r>
            <a:endParaRPr lang="en-US" dirty="0"/>
          </a:p>
        </p:txBody>
      </p:sp>
      <p:sp>
        <p:nvSpPr>
          <p:cNvPr id="6" name="Rectangle 5"/>
          <p:cNvSpPr/>
          <p:nvPr/>
        </p:nvSpPr>
        <p:spPr>
          <a:xfrm>
            <a:off x="3810000" y="1295404"/>
            <a:ext cx="8153400" cy="4401205"/>
          </a:xfrm>
          <a:prstGeom prst="rect">
            <a:avLst/>
          </a:prstGeom>
        </p:spPr>
        <p:txBody>
          <a:bodyPr wrap="square">
            <a:spAutoFit/>
          </a:bodyPr>
          <a:lstStyle/>
          <a:p>
            <a:pPr algn="just">
              <a:buFont typeface="Wingdings" pitchFamily="2" charset="2"/>
              <a:buChar char="v"/>
            </a:pPr>
            <a:r>
              <a:rPr lang="en-US" sz="2000" b="1" dirty="0" smtClean="0">
                <a:solidFill>
                  <a:srgbClr val="002060"/>
                </a:solidFill>
                <a:latin typeface="Monotype Corsiva" pitchFamily="66" charset="0"/>
              </a:rPr>
              <a:t>Pentium 4</a:t>
            </a:r>
            <a:r>
              <a:rPr lang="en-US" sz="2000" baseline="30000" dirty="0" smtClean="0">
                <a:solidFill>
                  <a:srgbClr val="002060"/>
                </a:solidFill>
                <a:latin typeface="Monotype Corsiva" pitchFamily="66" charset="0"/>
              </a:rPr>
              <a:t> </a:t>
            </a:r>
            <a:r>
              <a:rPr lang="en-US" sz="2000" dirty="0" smtClean="0">
                <a:solidFill>
                  <a:srgbClr val="002060"/>
                </a:solidFill>
                <a:latin typeface="Monotype Corsiva" pitchFamily="66" charset="0"/>
              </a:rPr>
              <a:t>is a series of single-core </a:t>
            </a:r>
            <a:r>
              <a:rPr lang="en-US" sz="2000" dirty="0" smtClean="0">
                <a:solidFill>
                  <a:srgbClr val="002060"/>
                </a:solidFill>
                <a:latin typeface="Monotype Corsiva" pitchFamily="66" charset="0"/>
                <a:hlinkClick r:id="rId2" tooltip="Central processing unit"/>
              </a:rPr>
              <a:t>CPUs</a:t>
            </a:r>
            <a:r>
              <a:rPr lang="en-US" sz="2000" dirty="0" smtClean="0">
                <a:solidFill>
                  <a:srgbClr val="002060"/>
                </a:solidFill>
                <a:latin typeface="Monotype Corsiva" pitchFamily="66" charset="0"/>
              </a:rPr>
              <a:t> for </a:t>
            </a:r>
            <a:r>
              <a:rPr lang="en-US" sz="2000" dirty="0" smtClean="0">
                <a:solidFill>
                  <a:srgbClr val="002060"/>
                </a:solidFill>
                <a:latin typeface="Monotype Corsiva" pitchFamily="66" charset="0"/>
                <a:hlinkClick r:id="rId3"/>
              </a:rPr>
              <a:t>desktops</a:t>
            </a:r>
            <a:r>
              <a:rPr lang="en-US" sz="2000" dirty="0" smtClean="0">
                <a:solidFill>
                  <a:srgbClr val="002060"/>
                </a:solidFill>
                <a:latin typeface="Monotype Corsiva" pitchFamily="66" charset="0"/>
              </a:rPr>
              <a:t>, </a:t>
            </a:r>
            <a:r>
              <a:rPr lang="en-US" sz="2000" dirty="0" smtClean="0">
                <a:solidFill>
                  <a:srgbClr val="002060"/>
                </a:solidFill>
                <a:latin typeface="Monotype Corsiva" pitchFamily="66" charset="0"/>
                <a:hlinkClick r:id="rId4" tooltip="Laptop"/>
              </a:rPr>
              <a:t>laptops</a:t>
            </a:r>
            <a:r>
              <a:rPr lang="en-US" sz="2000" dirty="0" smtClean="0">
                <a:solidFill>
                  <a:srgbClr val="002060"/>
                </a:solidFill>
                <a:latin typeface="Monotype Corsiva" pitchFamily="66" charset="0"/>
              </a:rPr>
              <a:t> and entry-level </a:t>
            </a:r>
            <a:r>
              <a:rPr lang="en-US" sz="2000" dirty="0" smtClean="0">
                <a:solidFill>
                  <a:srgbClr val="002060"/>
                </a:solidFill>
                <a:latin typeface="Monotype Corsiva" pitchFamily="66" charset="0"/>
                <a:hlinkClick r:id="rId5" tooltip="Server (computing)"/>
              </a:rPr>
              <a:t>servers</a:t>
            </a:r>
            <a:r>
              <a:rPr lang="en-US" sz="2000" dirty="0" smtClean="0">
                <a:solidFill>
                  <a:srgbClr val="002060"/>
                </a:solidFill>
                <a:latin typeface="Monotype Corsiva" pitchFamily="66" charset="0"/>
              </a:rPr>
              <a:t> manufactured by </a:t>
            </a:r>
            <a:r>
              <a:rPr lang="en-US" sz="2000" dirty="0" smtClean="0">
                <a:solidFill>
                  <a:srgbClr val="002060"/>
                </a:solidFill>
                <a:latin typeface="Monotype Corsiva" pitchFamily="66" charset="0"/>
                <a:hlinkClick r:id="rId6" tooltip="Intel"/>
              </a:rPr>
              <a:t>Intel</a:t>
            </a:r>
            <a:r>
              <a:rPr lang="en-US" sz="2000" dirty="0" smtClean="0">
                <a:solidFill>
                  <a:srgbClr val="002060"/>
                </a:solidFill>
                <a:latin typeface="Monotype Corsiva" pitchFamily="66" charset="0"/>
              </a:rPr>
              <a:t>.</a:t>
            </a:r>
          </a:p>
          <a:p>
            <a:pPr algn="just">
              <a:buFont typeface="Wingdings" pitchFamily="2" charset="2"/>
              <a:buChar char="v"/>
            </a:pPr>
            <a:r>
              <a:rPr lang="en-US" sz="2000" dirty="0" smtClean="0">
                <a:solidFill>
                  <a:srgbClr val="002060"/>
                </a:solidFill>
                <a:latin typeface="Monotype Corsiva" pitchFamily="66" charset="0"/>
              </a:rPr>
              <a:t> The processors were shipped from November 20, 2000 until August 8, 2008.</a:t>
            </a:r>
            <a:r>
              <a:rPr lang="en-US" sz="2000" baseline="30000" dirty="0" smtClean="0">
                <a:solidFill>
                  <a:srgbClr val="002060"/>
                </a:solidFill>
                <a:latin typeface="Monotype Corsiva" pitchFamily="66" charset="0"/>
              </a:rPr>
              <a:t> </a:t>
            </a:r>
            <a:r>
              <a:rPr lang="en-US" sz="2000" dirty="0" smtClean="0">
                <a:solidFill>
                  <a:srgbClr val="002060"/>
                </a:solidFill>
                <a:latin typeface="Monotype Corsiva" pitchFamily="66" charset="0"/>
              </a:rPr>
              <a:t>The production of Netburst processors was active from 2000 until May 21, 2010.</a:t>
            </a:r>
          </a:p>
          <a:p>
            <a:pPr algn="just">
              <a:buFont typeface="Wingdings" pitchFamily="2" charset="2"/>
              <a:buChar char="v"/>
            </a:pPr>
            <a:r>
              <a:rPr lang="en-US" sz="2000" dirty="0" smtClean="0">
                <a:solidFill>
                  <a:srgbClr val="002060"/>
                </a:solidFill>
                <a:latin typeface="Monotype Corsiva" pitchFamily="66" charset="0"/>
              </a:rPr>
              <a:t>All Pentium 4 CPUs are based on the </a:t>
            </a:r>
            <a:r>
              <a:rPr lang="en-US" sz="2000" dirty="0" smtClean="0">
                <a:solidFill>
                  <a:srgbClr val="002060"/>
                </a:solidFill>
                <a:latin typeface="Monotype Corsiva" pitchFamily="66" charset="0"/>
                <a:hlinkClick r:id="rId7" tooltip="NetBurst (microarchitecture)"/>
              </a:rPr>
              <a:t>NetBurst</a:t>
            </a:r>
            <a:r>
              <a:rPr lang="en-US" sz="2000" dirty="0" smtClean="0">
                <a:solidFill>
                  <a:srgbClr val="002060"/>
                </a:solidFill>
                <a:latin typeface="Monotype Corsiva" pitchFamily="66" charset="0"/>
              </a:rPr>
              <a:t> microarchitecture. The Pentium 4 </a:t>
            </a:r>
            <a:r>
              <a:rPr lang="en-US" sz="2000" i="1" dirty="0" smtClean="0">
                <a:solidFill>
                  <a:srgbClr val="002060"/>
                </a:solidFill>
                <a:latin typeface="Monotype Corsiva" pitchFamily="66" charset="0"/>
                <a:hlinkClick r:id="rId8"/>
              </a:rPr>
              <a:t>Willamette</a:t>
            </a:r>
            <a:r>
              <a:rPr lang="en-US" sz="2000" dirty="0" smtClean="0">
                <a:solidFill>
                  <a:srgbClr val="002060"/>
                </a:solidFill>
                <a:latin typeface="Monotype Corsiva" pitchFamily="66" charset="0"/>
              </a:rPr>
              <a:t> (180 nm) introduced </a:t>
            </a:r>
            <a:r>
              <a:rPr lang="en-US" sz="2000" dirty="0" smtClean="0">
                <a:solidFill>
                  <a:srgbClr val="002060"/>
                </a:solidFill>
                <a:latin typeface="Monotype Corsiva" pitchFamily="66" charset="0"/>
                <a:hlinkClick r:id="rId9" tooltip="SSE2"/>
              </a:rPr>
              <a:t>SSE2</a:t>
            </a:r>
            <a:r>
              <a:rPr lang="en-US" sz="2000" dirty="0" smtClean="0">
                <a:solidFill>
                  <a:srgbClr val="002060"/>
                </a:solidFill>
                <a:latin typeface="Monotype Corsiva" pitchFamily="66" charset="0"/>
              </a:rPr>
              <a:t>, while the </a:t>
            </a:r>
            <a:r>
              <a:rPr lang="en-US" sz="2000" i="1" dirty="0" smtClean="0">
                <a:solidFill>
                  <a:srgbClr val="002060"/>
                </a:solidFill>
                <a:latin typeface="Monotype Corsiva" pitchFamily="66" charset="0"/>
                <a:hlinkClick r:id="rId8"/>
              </a:rPr>
              <a:t>Prescott</a:t>
            </a:r>
            <a:r>
              <a:rPr lang="en-US" sz="2000" dirty="0" smtClean="0">
                <a:solidFill>
                  <a:srgbClr val="002060"/>
                </a:solidFill>
                <a:latin typeface="Monotype Corsiva" pitchFamily="66" charset="0"/>
              </a:rPr>
              <a:t> (90 nm) introduced </a:t>
            </a:r>
            <a:r>
              <a:rPr lang="en-US" sz="2000" dirty="0" smtClean="0">
                <a:solidFill>
                  <a:srgbClr val="002060"/>
                </a:solidFill>
                <a:latin typeface="Monotype Corsiva" pitchFamily="66" charset="0"/>
                <a:hlinkClick r:id="rId10" tooltip="SSE3"/>
              </a:rPr>
              <a:t>SSE3</a:t>
            </a:r>
            <a:r>
              <a:rPr lang="en-US" sz="2000" dirty="0" smtClean="0">
                <a:solidFill>
                  <a:srgbClr val="002060"/>
                </a:solidFill>
                <a:latin typeface="Monotype Corsiva" pitchFamily="66" charset="0"/>
              </a:rPr>
              <a:t>. Later versions introduced </a:t>
            </a:r>
            <a:r>
              <a:rPr lang="en-US" sz="2000" dirty="0" smtClean="0">
                <a:solidFill>
                  <a:srgbClr val="002060"/>
                </a:solidFill>
                <a:latin typeface="Monotype Corsiva" pitchFamily="66" charset="0"/>
                <a:hlinkClick r:id="rId11" tooltip="Hyper-threading"/>
              </a:rPr>
              <a:t>Hyper-Threading Technology</a:t>
            </a:r>
            <a:r>
              <a:rPr lang="en-US" sz="2000" dirty="0" smtClean="0">
                <a:solidFill>
                  <a:srgbClr val="002060"/>
                </a:solidFill>
                <a:latin typeface="Monotype Corsiva" pitchFamily="66" charset="0"/>
              </a:rPr>
              <a:t> (HTT). </a:t>
            </a:r>
          </a:p>
          <a:p>
            <a:pPr algn="just">
              <a:buFont typeface="Wingdings" pitchFamily="2" charset="2"/>
              <a:buChar char="v"/>
            </a:pPr>
            <a:r>
              <a:rPr lang="en-US" sz="2000" dirty="0" smtClean="0">
                <a:solidFill>
                  <a:srgbClr val="002060"/>
                </a:solidFill>
                <a:latin typeface="Monotype Corsiva" pitchFamily="66" charset="0"/>
              </a:rPr>
              <a:t>The first Pentium 4-branded processor to implement </a:t>
            </a:r>
            <a:r>
              <a:rPr lang="en-US" sz="2000" dirty="0" smtClean="0">
                <a:solidFill>
                  <a:srgbClr val="002060"/>
                </a:solidFill>
                <a:latin typeface="Monotype Corsiva" pitchFamily="66" charset="0"/>
                <a:hlinkClick r:id="rId12" tooltip="X86-64"/>
              </a:rPr>
              <a:t>64-bit</a:t>
            </a:r>
            <a:r>
              <a:rPr lang="en-US" sz="2000" dirty="0" smtClean="0">
                <a:solidFill>
                  <a:srgbClr val="002060"/>
                </a:solidFill>
                <a:latin typeface="Monotype Corsiva" pitchFamily="66" charset="0"/>
              </a:rPr>
              <a:t> was the </a:t>
            </a:r>
            <a:r>
              <a:rPr lang="en-US" sz="2000" i="1" dirty="0" smtClean="0">
                <a:solidFill>
                  <a:srgbClr val="002060"/>
                </a:solidFill>
                <a:latin typeface="Monotype Corsiva" pitchFamily="66" charset="0"/>
              </a:rPr>
              <a:t>Prescott</a:t>
            </a:r>
            <a:r>
              <a:rPr lang="en-US" sz="2000" dirty="0" smtClean="0">
                <a:solidFill>
                  <a:srgbClr val="002060"/>
                </a:solidFill>
                <a:latin typeface="Monotype Corsiva" pitchFamily="66" charset="0"/>
              </a:rPr>
              <a:t> (90 nm) (February 2004), but this feature was not enabled. Intel subsequently began selling 64-bit Pentium 4s using the </a:t>
            </a:r>
            <a:r>
              <a:rPr lang="en-US" sz="2000" i="1" dirty="0" smtClean="0">
                <a:solidFill>
                  <a:srgbClr val="002060"/>
                </a:solidFill>
                <a:latin typeface="Monotype Corsiva" pitchFamily="66" charset="0"/>
              </a:rPr>
              <a:t>"E0" revision</a:t>
            </a:r>
            <a:r>
              <a:rPr lang="en-US" sz="2000" dirty="0" smtClean="0">
                <a:solidFill>
                  <a:srgbClr val="002060"/>
                </a:solidFill>
                <a:latin typeface="Monotype Corsiva" pitchFamily="66" charset="0"/>
              </a:rPr>
              <a:t> of the Prescotts, being sold on the OEM market as the Pentium 4, model F. </a:t>
            </a:r>
          </a:p>
          <a:p>
            <a:pPr algn="just">
              <a:buFont typeface="Wingdings" pitchFamily="2" charset="2"/>
              <a:buChar char="v"/>
            </a:pPr>
            <a:r>
              <a:rPr lang="en-US" sz="2000" dirty="0" smtClean="0">
                <a:solidFill>
                  <a:srgbClr val="002060"/>
                </a:solidFill>
                <a:latin typeface="Monotype Corsiva" pitchFamily="66" charset="0"/>
              </a:rPr>
              <a:t>The E0 revision also adds eXecute Disable (XD) (Intel's name for the </a:t>
            </a:r>
            <a:r>
              <a:rPr lang="en-US" sz="2000" dirty="0" smtClean="0">
                <a:solidFill>
                  <a:srgbClr val="002060"/>
                </a:solidFill>
                <a:latin typeface="Monotype Corsiva" pitchFamily="66" charset="0"/>
                <a:hlinkClick r:id="rId13" tooltip="NX bit"/>
              </a:rPr>
              <a:t>NX bit</a:t>
            </a:r>
            <a:r>
              <a:rPr lang="en-US" sz="2000" dirty="0" smtClean="0">
                <a:solidFill>
                  <a:srgbClr val="002060"/>
                </a:solidFill>
                <a:latin typeface="Monotype Corsiva" pitchFamily="66" charset="0"/>
              </a:rPr>
              <a:t>) to Intel 64. Intel's official launch of Intel 64 (under the name EM64T at that time) in mainstream desktop processors was the N0 stepping Prescott-2M. </a:t>
            </a:r>
            <a:endParaRPr lang="en-US" sz="2000" dirty="0">
              <a:solidFill>
                <a:srgbClr val="002060"/>
              </a:solidFill>
              <a:latin typeface="Monotype Corsiva" pitchFamily="66" charset="0"/>
            </a:endParaRPr>
          </a:p>
        </p:txBody>
      </p:sp>
      <p:pic>
        <p:nvPicPr>
          <p:cNvPr id="2050" name="Picture 2" descr="https://images-na.ssl-images-amazon.com/images/I/41qWWkLgbZL._AC_.jpg"/>
          <p:cNvPicPr>
            <a:picLocks noChangeAspect="1" noChangeArrowheads="1"/>
          </p:cNvPicPr>
          <p:nvPr/>
        </p:nvPicPr>
        <p:blipFill>
          <a:blip r:embed="rId14"/>
          <a:srcRect/>
          <a:stretch>
            <a:fillRect/>
          </a:stretch>
        </p:blipFill>
        <p:spPr bwMode="auto">
          <a:xfrm>
            <a:off x="381000" y="1828800"/>
            <a:ext cx="2895599" cy="2667000"/>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ownload (3).jpg"/>
          <p:cNvPicPr>
            <a:picLocks noGrp="1" noChangeAspect="1"/>
          </p:cNvPicPr>
          <p:nvPr>
            <p:ph sz="half" idx="1"/>
          </p:nvPr>
        </p:nvPicPr>
        <p:blipFill>
          <a:blip r:embed="rId2"/>
          <a:stretch>
            <a:fillRect/>
          </a:stretch>
        </p:blipFill>
        <p:spPr>
          <a:xfrm>
            <a:off x="457200" y="1752600"/>
            <a:ext cx="2819400" cy="2743200"/>
          </a:xfrm>
        </p:spPr>
      </p:pic>
      <p:sp>
        <p:nvSpPr>
          <p:cNvPr id="2" name="Title 1"/>
          <p:cNvSpPr>
            <a:spLocks noGrp="1"/>
          </p:cNvSpPr>
          <p:nvPr>
            <p:ph type="title"/>
          </p:nvPr>
        </p:nvSpPr>
        <p:spPr>
          <a:xfrm>
            <a:off x="3505200" y="381000"/>
            <a:ext cx="3026664" cy="685800"/>
          </a:xfrm>
        </p:spPr>
        <p:txBody>
          <a:bodyPr>
            <a:normAutofit fontScale="90000"/>
          </a:bodyPr>
          <a:lstStyle/>
          <a:p>
            <a:r>
              <a:rPr lang="en-US" dirty="0" smtClean="0"/>
              <a:t>Pentium d</a:t>
            </a:r>
            <a:endParaRPr lang="en-US" dirty="0"/>
          </a:p>
        </p:txBody>
      </p:sp>
      <p:sp>
        <p:nvSpPr>
          <p:cNvPr id="7" name="Rectangle 6"/>
          <p:cNvSpPr/>
          <p:nvPr/>
        </p:nvSpPr>
        <p:spPr>
          <a:xfrm>
            <a:off x="4343400" y="1524002"/>
            <a:ext cx="7239000" cy="2862322"/>
          </a:xfrm>
          <a:prstGeom prst="rect">
            <a:avLst/>
          </a:prstGeom>
        </p:spPr>
        <p:txBody>
          <a:bodyPr wrap="square">
            <a:spAutoFit/>
          </a:bodyPr>
          <a:lstStyle/>
          <a:p>
            <a:pPr algn="just">
              <a:buFont typeface="Wingdings" pitchFamily="2" charset="2"/>
              <a:buChar char="v"/>
            </a:pPr>
            <a:r>
              <a:rPr lang="en-US" dirty="0" smtClean="0">
                <a:solidFill>
                  <a:schemeClr val="accent6">
                    <a:lumMod val="75000"/>
                  </a:schemeClr>
                </a:solidFill>
                <a:latin typeface="Monotype Corsiva" pitchFamily="66" charset="0"/>
              </a:rPr>
              <a:t>The </a:t>
            </a:r>
            <a:r>
              <a:rPr lang="en-US" b="1" dirty="0" smtClean="0">
                <a:solidFill>
                  <a:schemeClr val="accent6">
                    <a:lumMod val="75000"/>
                  </a:schemeClr>
                </a:solidFill>
                <a:latin typeface="Monotype Corsiva" pitchFamily="66" charset="0"/>
              </a:rPr>
              <a:t>Pentium D</a:t>
            </a:r>
            <a:r>
              <a:rPr lang="en-US" baseline="30000" dirty="0" smtClean="0">
                <a:solidFill>
                  <a:schemeClr val="accent6">
                    <a:lumMod val="75000"/>
                  </a:schemeClr>
                </a:solidFill>
                <a:latin typeface="Monotype Corsiva" pitchFamily="66" charset="0"/>
              </a:rPr>
              <a:t> </a:t>
            </a:r>
            <a:r>
              <a:rPr lang="en-US" dirty="0" smtClean="0">
                <a:solidFill>
                  <a:schemeClr val="accent6">
                    <a:lumMod val="75000"/>
                  </a:schemeClr>
                </a:solidFill>
                <a:latin typeface="Monotype Corsiva" pitchFamily="66" charset="0"/>
              </a:rPr>
              <a:t>brand refers to two series of desktop </a:t>
            </a:r>
            <a:r>
              <a:rPr lang="en-US" dirty="0" smtClean="0">
                <a:solidFill>
                  <a:schemeClr val="accent6">
                    <a:lumMod val="75000"/>
                  </a:schemeClr>
                </a:solidFill>
                <a:latin typeface="Monotype Corsiva" pitchFamily="66" charset="0"/>
                <a:hlinkClick r:id="rId3" tooltip="Multi-core processor"/>
              </a:rPr>
              <a:t>dual-core</a:t>
            </a:r>
            <a:r>
              <a:rPr lang="en-US" dirty="0" smtClean="0">
                <a:solidFill>
                  <a:schemeClr val="accent6">
                    <a:lumMod val="75000"/>
                  </a:schemeClr>
                </a:solidFill>
                <a:latin typeface="Monotype Corsiva" pitchFamily="66" charset="0"/>
              </a:rPr>
              <a:t> </a:t>
            </a:r>
            <a:r>
              <a:rPr lang="en-US" dirty="0" smtClean="0">
                <a:solidFill>
                  <a:schemeClr val="accent6">
                    <a:lumMod val="75000"/>
                  </a:schemeClr>
                </a:solidFill>
                <a:latin typeface="Monotype Corsiva" pitchFamily="66" charset="0"/>
                <a:hlinkClick r:id="rId4" tooltip="64-bit"/>
              </a:rPr>
              <a:t>64-bit</a:t>
            </a:r>
            <a:r>
              <a:rPr lang="en-US" dirty="0" smtClean="0">
                <a:solidFill>
                  <a:schemeClr val="accent6">
                    <a:lumMod val="75000"/>
                  </a:schemeClr>
                </a:solidFill>
                <a:latin typeface="Monotype Corsiva" pitchFamily="66" charset="0"/>
              </a:rPr>
              <a:t> </a:t>
            </a:r>
            <a:r>
              <a:rPr lang="en-US" dirty="0" smtClean="0">
                <a:solidFill>
                  <a:schemeClr val="accent6">
                    <a:lumMod val="75000"/>
                  </a:schemeClr>
                </a:solidFill>
                <a:latin typeface="Monotype Corsiva" pitchFamily="66" charset="0"/>
                <a:hlinkClick r:id="rId5" tooltip="X86-64"/>
              </a:rPr>
              <a:t>x86-64</a:t>
            </a:r>
            <a:r>
              <a:rPr lang="en-US" dirty="0" smtClean="0">
                <a:solidFill>
                  <a:schemeClr val="accent6">
                    <a:lumMod val="75000"/>
                  </a:schemeClr>
                </a:solidFill>
                <a:latin typeface="Monotype Corsiva" pitchFamily="66" charset="0"/>
              </a:rPr>
              <a:t> </a:t>
            </a:r>
            <a:r>
              <a:rPr lang="en-US" dirty="0" smtClean="0">
                <a:solidFill>
                  <a:schemeClr val="accent6">
                    <a:lumMod val="75000"/>
                  </a:schemeClr>
                </a:solidFill>
                <a:latin typeface="Monotype Corsiva" pitchFamily="66" charset="0"/>
                <a:hlinkClick r:id="rId6" tooltip="Microprocessor"/>
              </a:rPr>
              <a:t>microprocessors</a:t>
            </a:r>
            <a:r>
              <a:rPr lang="en-US" dirty="0" smtClean="0">
                <a:solidFill>
                  <a:schemeClr val="accent6">
                    <a:lumMod val="75000"/>
                  </a:schemeClr>
                </a:solidFill>
                <a:latin typeface="Monotype Corsiva" pitchFamily="66" charset="0"/>
              </a:rPr>
              <a:t> with the </a:t>
            </a:r>
            <a:r>
              <a:rPr lang="en-US" dirty="0" smtClean="0">
                <a:solidFill>
                  <a:schemeClr val="accent6">
                    <a:lumMod val="75000"/>
                  </a:schemeClr>
                </a:solidFill>
                <a:latin typeface="Monotype Corsiva" pitchFamily="66" charset="0"/>
                <a:hlinkClick r:id="rId7" tooltip="NetBurst (microarchitecture)"/>
              </a:rPr>
              <a:t>NetBurst microarchitecture</a:t>
            </a:r>
            <a:r>
              <a:rPr lang="en-US" dirty="0" smtClean="0">
                <a:solidFill>
                  <a:schemeClr val="accent6">
                    <a:lumMod val="75000"/>
                  </a:schemeClr>
                </a:solidFill>
                <a:latin typeface="Monotype Corsiva" pitchFamily="66" charset="0"/>
              </a:rPr>
              <a:t>, which is the dual-core variant of </a:t>
            </a:r>
            <a:r>
              <a:rPr lang="en-US" dirty="0" smtClean="0">
                <a:solidFill>
                  <a:schemeClr val="accent6">
                    <a:lumMod val="75000"/>
                  </a:schemeClr>
                </a:solidFill>
                <a:latin typeface="Monotype Corsiva" pitchFamily="66" charset="0"/>
                <a:hlinkClick r:id="rId8" tooltip="Pentium 4"/>
              </a:rPr>
              <a:t>Pentium 4 "Prescott"</a:t>
            </a:r>
            <a:r>
              <a:rPr lang="en-US" dirty="0" smtClean="0">
                <a:solidFill>
                  <a:schemeClr val="accent6">
                    <a:lumMod val="75000"/>
                  </a:schemeClr>
                </a:solidFill>
                <a:latin typeface="Monotype Corsiva" pitchFamily="66" charset="0"/>
              </a:rPr>
              <a:t> manufactured by </a:t>
            </a:r>
            <a:r>
              <a:rPr lang="en-US" dirty="0" smtClean="0">
                <a:solidFill>
                  <a:schemeClr val="accent6">
                    <a:lumMod val="75000"/>
                  </a:schemeClr>
                </a:solidFill>
                <a:latin typeface="Monotype Corsiva" pitchFamily="66" charset="0"/>
                <a:hlinkClick r:id="rId9" tooltip="Intel Corporation"/>
              </a:rPr>
              <a:t>Intel</a:t>
            </a:r>
            <a:r>
              <a:rPr lang="en-US" dirty="0" smtClean="0">
                <a:solidFill>
                  <a:schemeClr val="accent6">
                    <a:lumMod val="75000"/>
                  </a:schemeClr>
                </a:solidFill>
                <a:latin typeface="Monotype Corsiva" pitchFamily="66" charset="0"/>
              </a:rPr>
              <a:t>.</a:t>
            </a:r>
          </a:p>
          <a:p>
            <a:pPr algn="just">
              <a:buFont typeface="Wingdings" pitchFamily="2" charset="2"/>
              <a:buChar char="v"/>
            </a:pPr>
            <a:r>
              <a:rPr lang="en-US" dirty="0" smtClean="0">
                <a:solidFill>
                  <a:schemeClr val="accent6">
                    <a:lumMod val="75000"/>
                  </a:schemeClr>
                </a:solidFill>
                <a:latin typeface="Monotype Corsiva" pitchFamily="66" charset="0"/>
              </a:rPr>
              <a:t> Each </a:t>
            </a:r>
            <a:r>
              <a:rPr lang="en-US" dirty="0" smtClean="0">
                <a:solidFill>
                  <a:schemeClr val="accent6">
                    <a:lumMod val="75000"/>
                  </a:schemeClr>
                </a:solidFill>
                <a:latin typeface="Monotype Corsiva" pitchFamily="66" charset="0"/>
                <a:hlinkClick r:id="rId10" tooltip="CPU"/>
              </a:rPr>
              <a:t>CPU</a:t>
            </a:r>
            <a:r>
              <a:rPr lang="en-US" dirty="0" smtClean="0">
                <a:solidFill>
                  <a:schemeClr val="accent6">
                    <a:lumMod val="75000"/>
                  </a:schemeClr>
                </a:solidFill>
                <a:latin typeface="Monotype Corsiva" pitchFamily="66" charset="0"/>
              </a:rPr>
              <a:t> comprised two </a:t>
            </a:r>
            <a:r>
              <a:rPr lang="en-US" dirty="0" smtClean="0">
                <a:solidFill>
                  <a:schemeClr val="accent6">
                    <a:lumMod val="75000"/>
                  </a:schemeClr>
                </a:solidFill>
                <a:latin typeface="Monotype Corsiva" pitchFamily="66" charset="0"/>
                <a:hlinkClick r:id="rId11" tooltip="Die (integrated circuit)"/>
              </a:rPr>
              <a:t>dies</a:t>
            </a:r>
            <a:r>
              <a:rPr lang="en-US" dirty="0" smtClean="0">
                <a:solidFill>
                  <a:schemeClr val="accent6">
                    <a:lumMod val="75000"/>
                  </a:schemeClr>
                </a:solidFill>
                <a:latin typeface="Monotype Corsiva" pitchFamily="66" charset="0"/>
              </a:rPr>
              <a:t>, each containing a single core, residing next to each other on a </a:t>
            </a:r>
            <a:r>
              <a:rPr lang="en-US" dirty="0" smtClean="0">
                <a:solidFill>
                  <a:schemeClr val="accent6">
                    <a:lumMod val="75000"/>
                  </a:schemeClr>
                </a:solidFill>
                <a:latin typeface="Monotype Corsiva" pitchFamily="66" charset="0"/>
                <a:hlinkClick r:id="rId12" tooltip="Pentium Dual Core"/>
              </a:rPr>
              <a:t>multi-chip module</a:t>
            </a:r>
            <a:r>
              <a:rPr lang="en-US" dirty="0" smtClean="0">
                <a:solidFill>
                  <a:schemeClr val="accent6">
                    <a:lumMod val="75000"/>
                  </a:schemeClr>
                </a:solidFill>
                <a:latin typeface="Monotype Corsiva" pitchFamily="66" charset="0"/>
              </a:rPr>
              <a:t> package.</a:t>
            </a:r>
          </a:p>
          <a:p>
            <a:pPr algn="just">
              <a:buFont typeface="Wingdings" pitchFamily="2" charset="2"/>
              <a:buChar char="v"/>
            </a:pPr>
            <a:r>
              <a:rPr lang="en-US" dirty="0" smtClean="0">
                <a:solidFill>
                  <a:schemeClr val="accent6">
                    <a:lumMod val="75000"/>
                  </a:schemeClr>
                </a:solidFill>
                <a:latin typeface="Monotype Corsiva" pitchFamily="66" charset="0"/>
              </a:rPr>
              <a:t> The brand's first processor, codenamed </a:t>
            </a:r>
            <a:r>
              <a:rPr lang="en-US" b="1" dirty="0" smtClean="0">
                <a:solidFill>
                  <a:schemeClr val="accent6">
                    <a:lumMod val="75000"/>
                  </a:schemeClr>
                </a:solidFill>
                <a:latin typeface="Monotype Corsiva" pitchFamily="66" charset="0"/>
              </a:rPr>
              <a:t>Smithfield</a:t>
            </a:r>
            <a:r>
              <a:rPr lang="en-US" dirty="0" smtClean="0">
                <a:solidFill>
                  <a:schemeClr val="accent6">
                    <a:lumMod val="75000"/>
                  </a:schemeClr>
                </a:solidFill>
                <a:latin typeface="Monotype Corsiva" pitchFamily="66" charset="0"/>
              </a:rPr>
              <a:t>, was released by </a:t>
            </a:r>
            <a:r>
              <a:rPr lang="en-US" dirty="0" smtClean="0">
                <a:solidFill>
                  <a:schemeClr val="accent6">
                    <a:lumMod val="75000"/>
                  </a:schemeClr>
                </a:solidFill>
                <a:latin typeface="Monotype Corsiva" pitchFamily="66" charset="0"/>
                <a:hlinkClick r:id="rId13"/>
              </a:rPr>
              <a:t>Intel</a:t>
            </a:r>
            <a:r>
              <a:rPr lang="en-US" dirty="0" smtClean="0">
                <a:solidFill>
                  <a:schemeClr val="accent6">
                    <a:lumMod val="75000"/>
                  </a:schemeClr>
                </a:solidFill>
                <a:latin typeface="Monotype Corsiva" pitchFamily="66" charset="0"/>
              </a:rPr>
              <a:t> on May 25, 2005. </a:t>
            </a:r>
          </a:p>
          <a:p>
            <a:pPr algn="just">
              <a:buFont typeface="Wingdings" pitchFamily="2" charset="2"/>
              <a:buChar char="v"/>
            </a:pPr>
            <a:r>
              <a:rPr lang="en-US" dirty="0" smtClean="0">
                <a:solidFill>
                  <a:schemeClr val="accent6">
                    <a:lumMod val="75000"/>
                  </a:schemeClr>
                </a:solidFill>
                <a:latin typeface="Monotype Corsiva" pitchFamily="66" charset="0"/>
              </a:rPr>
              <a:t>Nine months later, Intel introduced its successor, codenamed </a:t>
            </a:r>
            <a:r>
              <a:rPr lang="en-US" b="1" dirty="0" smtClean="0">
                <a:solidFill>
                  <a:schemeClr val="accent6">
                    <a:lumMod val="75000"/>
                  </a:schemeClr>
                </a:solidFill>
                <a:latin typeface="Monotype Corsiva" pitchFamily="66" charset="0"/>
              </a:rPr>
              <a:t>Presler</a:t>
            </a:r>
            <a:r>
              <a:rPr lang="en-US" dirty="0" smtClean="0">
                <a:solidFill>
                  <a:schemeClr val="accent6">
                    <a:lumMod val="75000"/>
                  </a:schemeClr>
                </a:solidFill>
                <a:latin typeface="Monotype Corsiva" pitchFamily="66" charset="0"/>
              </a:rPr>
              <a:t>,but without offering significant upgrades in design, still resulting in relatively high power consumption</a:t>
            </a:r>
            <a:endParaRPr lang="en-US" dirty="0">
              <a:solidFill>
                <a:schemeClr val="accent6">
                  <a:lumMod val="75000"/>
                </a:schemeClr>
              </a:solidFill>
              <a:latin typeface="Monotype Corsiva" pitchFamily="66"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5181600" y="1447800"/>
            <a:ext cx="6350000" cy="4724400"/>
          </a:xfrm>
        </p:spPr>
        <p:txBody>
          <a:bodyPr>
            <a:normAutofit fontScale="70000" lnSpcReduction="20000"/>
          </a:bodyPr>
          <a:lstStyle/>
          <a:p>
            <a:pPr algn="just"/>
            <a:r>
              <a:rPr lang="en-US" dirty="0" smtClean="0">
                <a:solidFill>
                  <a:srgbClr val="00B050"/>
                </a:solidFill>
                <a:latin typeface="Monotype Corsiva" pitchFamily="66" charset="0"/>
              </a:rPr>
              <a:t>The </a:t>
            </a:r>
            <a:r>
              <a:rPr lang="en-US" b="1" dirty="0" smtClean="0">
                <a:solidFill>
                  <a:srgbClr val="00B050"/>
                </a:solidFill>
                <a:latin typeface="Monotype Corsiva" pitchFamily="66" charset="0"/>
              </a:rPr>
              <a:t>Pentium M</a:t>
            </a:r>
            <a:r>
              <a:rPr lang="en-US" dirty="0" smtClean="0">
                <a:solidFill>
                  <a:srgbClr val="00B050"/>
                </a:solidFill>
                <a:latin typeface="Monotype Corsiva" pitchFamily="66" charset="0"/>
              </a:rPr>
              <a:t> is a family of mobile 32-bit single-core </a:t>
            </a:r>
            <a:r>
              <a:rPr lang="en-US" dirty="0" smtClean="0">
                <a:solidFill>
                  <a:srgbClr val="00B050"/>
                </a:solidFill>
                <a:latin typeface="Monotype Corsiva" pitchFamily="66" charset="0"/>
                <a:hlinkClick r:id="rId2" tooltip="X86"/>
              </a:rPr>
              <a:t>x86</a:t>
            </a:r>
            <a:r>
              <a:rPr lang="en-US" dirty="0" smtClean="0">
                <a:solidFill>
                  <a:srgbClr val="00B050"/>
                </a:solidFill>
                <a:latin typeface="Monotype Corsiva" pitchFamily="66" charset="0"/>
              </a:rPr>
              <a:t> </a:t>
            </a:r>
            <a:r>
              <a:rPr lang="en-US" dirty="0" smtClean="0">
                <a:solidFill>
                  <a:srgbClr val="00B050"/>
                </a:solidFill>
                <a:latin typeface="Monotype Corsiva" pitchFamily="66" charset="0"/>
                <a:hlinkClick r:id="rId3" tooltip="Microprocessor"/>
              </a:rPr>
              <a:t>microprocessors</a:t>
            </a:r>
            <a:r>
              <a:rPr lang="en-US" dirty="0" smtClean="0">
                <a:solidFill>
                  <a:srgbClr val="00B050"/>
                </a:solidFill>
                <a:latin typeface="Monotype Corsiva" pitchFamily="66" charset="0"/>
              </a:rPr>
              <a:t> (with the modified </a:t>
            </a:r>
            <a:r>
              <a:rPr lang="en-US" dirty="0" smtClean="0">
                <a:solidFill>
                  <a:srgbClr val="00B050"/>
                </a:solidFill>
                <a:latin typeface="Monotype Corsiva" pitchFamily="66" charset="0"/>
                <a:hlinkClick r:id="rId4" tooltip="Intel"/>
              </a:rPr>
              <a:t>Intel</a:t>
            </a:r>
            <a:r>
              <a:rPr lang="en-US" dirty="0" smtClean="0">
                <a:solidFill>
                  <a:srgbClr val="00B050"/>
                </a:solidFill>
                <a:latin typeface="Monotype Corsiva" pitchFamily="66" charset="0"/>
              </a:rPr>
              <a:t> </a:t>
            </a:r>
            <a:r>
              <a:rPr lang="en-US" dirty="0" smtClean="0">
                <a:solidFill>
                  <a:srgbClr val="00B050"/>
                </a:solidFill>
                <a:latin typeface="Monotype Corsiva" pitchFamily="66" charset="0"/>
                <a:hlinkClick r:id="rId5" tooltip="P6 (microarchitecture)"/>
              </a:rPr>
              <a:t>P6 microarchitecture</a:t>
            </a:r>
            <a:r>
              <a:rPr lang="en-US" dirty="0" smtClean="0">
                <a:solidFill>
                  <a:srgbClr val="00B050"/>
                </a:solidFill>
                <a:latin typeface="Monotype Corsiva" pitchFamily="66" charset="0"/>
              </a:rPr>
              <a:t>) introduced in March 2003 and forming a part of the Intel </a:t>
            </a:r>
            <a:r>
              <a:rPr lang="en-US" b="1" dirty="0" smtClean="0">
                <a:solidFill>
                  <a:srgbClr val="00B050"/>
                </a:solidFill>
                <a:latin typeface="Monotype Corsiva" pitchFamily="66" charset="0"/>
                <a:hlinkClick r:id="rId6" tooltip="Centrino"/>
              </a:rPr>
              <a:t>Carmel</a:t>
            </a:r>
            <a:r>
              <a:rPr lang="en-US" dirty="0" smtClean="0">
                <a:solidFill>
                  <a:srgbClr val="00B050"/>
                </a:solidFill>
                <a:latin typeface="Monotype Corsiva" pitchFamily="66" charset="0"/>
              </a:rPr>
              <a:t> notebook platform under the then new </a:t>
            </a:r>
            <a:r>
              <a:rPr lang="en-US" dirty="0" smtClean="0">
                <a:solidFill>
                  <a:srgbClr val="00B050"/>
                </a:solidFill>
                <a:latin typeface="Monotype Corsiva" pitchFamily="66" charset="0"/>
                <a:hlinkClick r:id="rId6" tooltip="Centrino"/>
              </a:rPr>
              <a:t>Centrino</a:t>
            </a:r>
            <a:r>
              <a:rPr lang="en-US" dirty="0" smtClean="0">
                <a:solidFill>
                  <a:srgbClr val="00B050"/>
                </a:solidFill>
                <a:latin typeface="Monotype Corsiva" pitchFamily="66" charset="0"/>
              </a:rPr>
              <a:t> brand. </a:t>
            </a:r>
          </a:p>
          <a:p>
            <a:pPr algn="just"/>
            <a:r>
              <a:rPr lang="en-US" dirty="0" smtClean="0">
                <a:solidFill>
                  <a:srgbClr val="00B050"/>
                </a:solidFill>
                <a:latin typeface="Monotype Corsiva" pitchFamily="66" charset="0"/>
              </a:rPr>
              <a:t>The </a:t>
            </a:r>
            <a:r>
              <a:rPr lang="en-US" i="1" dirty="0" smtClean="0">
                <a:solidFill>
                  <a:srgbClr val="00B050"/>
                </a:solidFill>
                <a:latin typeface="Monotype Corsiva" pitchFamily="66" charset="0"/>
              </a:rPr>
              <a:t>Pentium M</a:t>
            </a:r>
            <a:r>
              <a:rPr lang="en-US" dirty="0" smtClean="0">
                <a:solidFill>
                  <a:srgbClr val="00B050"/>
                </a:solidFill>
                <a:latin typeface="Monotype Corsiva" pitchFamily="66" charset="0"/>
              </a:rPr>
              <a:t> processors had a maximum </a:t>
            </a:r>
            <a:r>
              <a:rPr lang="en-US" dirty="0" smtClean="0">
                <a:solidFill>
                  <a:srgbClr val="00B050"/>
                </a:solidFill>
                <a:latin typeface="Monotype Corsiva" pitchFamily="66" charset="0"/>
                <a:hlinkClick r:id="rId7" tooltip="Thermal design power"/>
              </a:rPr>
              <a:t>thermal design power</a:t>
            </a:r>
            <a:r>
              <a:rPr lang="en-US" dirty="0" smtClean="0">
                <a:solidFill>
                  <a:srgbClr val="00B050"/>
                </a:solidFill>
                <a:latin typeface="Monotype Corsiva" pitchFamily="66" charset="0"/>
              </a:rPr>
              <a:t> (TDP) of 5–27 W depending on the model, and were intended for use in laptops (thus the "M" suffix standing for </a:t>
            </a:r>
            <a:r>
              <a:rPr lang="en-US" i="1" dirty="0" smtClean="0">
                <a:solidFill>
                  <a:srgbClr val="00B050"/>
                </a:solidFill>
                <a:latin typeface="Monotype Corsiva" pitchFamily="66" charset="0"/>
              </a:rPr>
              <a:t>mobile</a:t>
            </a:r>
            <a:r>
              <a:rPr lang="en-US" dirty="0" smtClean="0">
                <a:solidFill>
                  <a:srgbClr val="00B050"/>
                </a:solidFill>
                <a:latin typeface="Monotype Corsiva" pitchFamily="66" charset="0"/>
              </a:rPr>
              <a:t>).</a:t>
            </a:r>
          </a:p>
          <a:p>
            <a:pPr algn="just"/>
            <a:r>
              <a:rPr lang="en-US" dirty="0" smtClean="0">
                <a:solidFill>
                  <a:srgbClr val="00B050"/>
                </a:solidFill>
                <a:latin typeface="Monotype Corsiva" pitchFamily="66" charset="0"/>
              </a:rPr>
              <a:t> They evolved from the core of the last </a:t>
            </a:r>
            <a:r>
              <a:rPr lang="en-US" dirty="0" smtClean="0">
                <a:solidFill>
                  <a:srgbClr val="00B050"/>
                </a:solidFill>
                <a:latin typeface="Monotype Corsiva" pitchFamily="66" charset="0"/>
                <a:hlinkClick r:id="rId8" tooltip="Pentium III"/>
              </a:rPr>
              <a:t>Pentium III</a:t>
            </a:r>
            <a:r>
              <a:rPr lang="en-US" dirty="0" smtClean="0">
                <a:solidFill>
                  <a:srgbClr val="00B050"/>
                </a:solidFill>
                <a:latin typeface="Monotype Corsiva" pitchFamily="66" charset="0"/>
              </a:rPr>
              <a:t>–branded CPU by adding the </a:t>
            </a:r>
            <a:r>
              <a:rPr lang="en-US" dirty="0" smtClean="0">
                <a:solidFill>
                  <a:srgbClr val="00B050"/>
                </a:solidFill>
                <a:latin typeface="Monotype Corsiva" pitchFamily="66" charset="0"/>
                <a:hlinkClick r:id="rId9" tooltip="Front-side bus"/>
              </a:rPr>
              <a:t>front-side bus</a:t>
            </a:r>
            <a:r>
              <a:rPr lang="en-US" dirty="0" smtClean="0">
                <a:solidFill>
                  <a:srgbClr val="00B050"/>
                </a:solidFill>
                <a:latin typeface="Monotype Corsiva" pitchFamily="66" charset="0"/>
              </a:rPr>
              <a:t> (FSB) interface of </a:t>
            </a:r>
            <a:r>
              <a:rPr lang="en-US" dirty="0" smtClean="0">
                <a:solidFill>
                  <a:srgbClr val="00B050"/>
                </a:solidFill>
                <a:latin typeface="Monotype Corsiva" pitchFamily="66" charset="0"/>
                <a:hlinkClick r:id="rId10" tooltip="Pentium 4"/>
              </a:rPr>
              <a:t>Pentium 4</a:t>
            </a:r>
            <a:r>
              <a:rPr lang="en-US" dirty="0" smtClean="0">
                <a:solidFill>
                  <a:srgbClr val="00B050"/>
                </a:solidFill>
                <a:latin typeface="Monotype Corsiva" pitchFamily="66" charset="0"/>
              </a:rPr>
              <a:t>, an improved instruction decoding and issuing front end, improved </a:t>
            </a:r>
            <a:r>
              <a:rPr lang="en-US" dirty="0" smtClean="0">
                <a:solidFill>
                  <a:srgbClr val="00B050"/>
                </a:solidFill>
                <a:latin typeface="Monotype Corsiva" pitchFamily="66" charset="0"/>
                <a:hlinkClick r:id="rId11"/>
              </a:rPr>
              <a:t>branch prediction</a:t>
            </a:r>
            <a:r>
              <a:rPr lang="en-US" dirty="0" smtClean="0">
                <a:solidFill>
                  <a:srgbClr val="00B050"/>
                </a:solidFill>
                <a:latin typeface="Monotype Corsiva" pitchFamily="66" charset="0"/>
              </a:rPr>
              <a:t>, </a:t>
            </a:r>
            <a:r>
              <a:rPr lang="en-US" dirty="0" smtClean="0">
                <a:solidFill>
                  <a:srgbClr val="00B050"/>
                </a:solidFill>
                <a:latin typeface="Monotype Corsiva" pitchFamily="66" charset="0"/>
                <a:hlinkClick r:id="rId12" tooltip="SSE2"/>
              </a:rPr>
              <a:t>SSE2</a:t>
            </a:r>
            <a:r>
              <a:rPr lang="en-US" dirty="0" smtClean="0">
                <a:solidFill>
                  <a:srgbClr val="00B050"/>
                </a:solidFill>
                <a:latin typeface="Monotype Corsiva" pitchFamily="66" charset="0"/>
              </a:rPr>
              <a:t> support, and a much larger cache. </a:t>
            </a:r>
          </a:p>
          <a:p>
            <a:pPr algn="just"/>
            <a:r>
              <a:rPr lang="en-US" dirty="0" smtClean="0">
                <a:solidFill>
                  <a:srgbClr val="00B050"/>
                </a:solidFill>
                <a:latin typeface="Monotype Corsiva" pitchFamily="66" charset="0"/>
              </a:rPr>
              <a:t>The first Pentium M–branded </a:t>
            </a:r>
            <a:r>
              <a:rPr lang="en-US" dirty="0" smtClean="0">
                <a:solidFill>
                  <a:srgbClr val="00B050"/>
                </a:solidFill>
                <a:latin typeface="Monotype Corsiva" pitchFamily="66" charset="0"/>
                <a:hlinkClick r:id="rId13" tooltip="CPU"/>
              </a:rPr>
              <a:t>CPU</a:t>
            </a:r>
            <a:r>
              <a:rPr lang="en-US" dirty="0" smtClean="0">
                <a:solidFill>
                  <a:srgbClr val="00B050"/>
                </a:solidFill>
                <a:latin typeface="Monotype Corsiva" pitchFamily="66" charset="0"/>
              </a:rPr>
              <a:t>, code-named </a:t>
            </a:r>
            <a:r>
              <a:rPr lang="en-US" b="1" dirty="0" smtClean="0">
                <a:solidFill>
                  <a:srgbClr val="00B050"/>
                </a:solidFill>
                <a:latin typeface="Monotype Corsiva" pitchFamily="66" charset="0"/>
              </a:rPr>
              <a:t>Banias</a:t>
            </a:r>
            <a:r>
              <a:rPr lang="en-US" dirty="0" smtClean="0">
                <a:solidFill>
                  <a:srgbClr val="00B050"/>
                </a:solidFill>
                <a:latin typeface="Monotype Corsiva" pitchFamily="66" charset="0"/>
              </a:rPr>
              <a:t>, was followed by </a:t>
            </a:r>
            <a:r>
              <a:rPr lang="en-US" b="1" dirty="0" smtClean="0">
                <a:solidFill>
                  <a:srgbClr val="00B050"/>
                </a:solidFill>
                <a:latin typeface="Monotype Corsiva" pitchFamily="66" charset="0"/>
              </a:rPr>
              <a:t>Dothan</a:t>
            </a:r>
            <a:r>
              <a:rPr lang="en-US" dirty="0" smtClean="0">
                <a:solidFill>
                  <a:srgbClr val="00B050"/>
                </a:solidFill>
                <a:latin typeface="Monotype Corsiva" pitchFamily="66" charset="0"/>
              </a:rPr>
              <a:t>.</a:t>
            </a:r>
            <a:r>
              <a:rPr lang="en-US" baseline="30000" dirty="0" smtClean="0">
                <a:solidFill>
                  <a:srgbClr val="00B050"/>
                </a:solidFill>
                <a:latin typeface="Monotype Corsiva" pitchFamily="66" charset="0"/>
                <a:hlinkClick r:id="rId14"/>
              </a:rPr>
              <a:t>[3]</a:t>
            </a:r>
            <a:r>
              <a:rPr lang="en-US" dirty="0" smtClean="0">
                <a:solidFill>
                  <a:srgbClr val="00B050"/>
                </a:solidFill>
                <a:latin typeface="Monotype Corsiva" pitchFamily="66" charset="0"/>
              </a:rPr>
              <a:t> The Pentium M-branded processors were succeeded by the </a:t>
            </a:r>
            <a:r>
              <a:rPr lang="en-US" dirty="0" smtClean="0">
                <a:solidFill>
                  <a:srgbClr val="00B050"/>
                </a:solidFill>
                <a:latin typeface="Monotype Corsiva" pitchFamily="66" charset="0"/>
                <a:hlinkClick r:id="rId15" tooltip="Intel Core"/>
              </a:rPr>
              <a:t>Core</a:t>
            </a:r>
            <a:r>
              <a:rPr lang="en-US" dirty="0" smtClean="0">
                <a:solidFill>
                  <a:srgbClr val="00B050"/>
                </a:solidFill>
                <a:latin typeface="Monotype Corsiva" pitchFamily="66" charset="0"/>
              </a:rPr>
              <a:t>-branded </a:t>
            </a:r>
            <a:r>
              <a:rPr lang="en-US" dirty="0" smtClean="0">
                <a:solidFill>
                  <a:srgbClr val="00B050"/>
                </a:solidFill>
                <a:latin typeface="Monotype Corsiva" pitchFamily="66" charset="0"/>
                <a:hlinkClick r:id="rId16" tooltip="Dual-core"/>
              </a:rPr>
              <a:t>dual-core</a:t>
            </a:r>
            <a:r>
              <a:rPr lang="en-US" dirty="0" smtClean="0">
                <a:solidFill>
                  <a:srgbClr val="00B050"/>
                </a:solidFill>
                <a:latin typeface="Monotype Corsiva" pitchFamily="66" charset="0"/>
              </a:rPr>
              <a:t> mobile </a:t>
            </a:r>
            <a:r>
              <a:rPr lang="en-US" dirty="0" smtClean="0">
                <a:solidFill>
                  <a:srgbClr val="00B050"/>
                </a:solidFill>
                <a:latin typeface="Monotype Corsiva" pitchFamily="66" charset="0"/>
                <a:hlinkClick r:id="rId17" tooltip="Yonah (microprocessor)"/>
              </a:rPr>
              <a:t>Yonah</a:t>
            </a:r>
            <a:r>
              <a:rPr lang="en-US" dirty="0" smtClean="0">
                <a:solidFill>
                  <a:srgbClr val="00B050"/>
                </a:solidFill>
                <a:latin typeface="Monotype Corsiva" pitchFamily="66" charset="0"/>
              </a:rPr>
              <a:t> CPU with a modified microarchitecture.</a:t>
            </a:r>
            <a:endParaRPr lang="en-US" dirty="0">
              <a:solidFill>
                <a:srgbClr val="00B050"/>
              </a:solidFill>
              <a:latin typeface="Monotype Corsiva" pitchFamily="66" charset="0"/>
            </a:endParaRPr>
          </a:p>
        </p:txBody>
      </p:sp>
      <p:sp>
        <p:nvSpPr>
          <p:cNvPr id="2" name="Title 1"/>
          <p:cNvSpPr>
            <a:spLocks noGrp="1"/>
          </p:cNvSpPr>
          <p:nvPr>
            <p:ph type="title"/>
          </p:nvPr>
        </p:nvSpPr>
        <p:spPr>
          <a:xfrm>
            <a:off x="2590800" y="228600"/>
            <a:ext cx="3505200" cy="838200"/>
          </a:xfrm>
        </p:spPr>
        <p:txBody>
          <a:bodyPr/>
          <a:lstStyle/>
          <a:p>
            <a:r>
              <a:rPr lang="en-US" dirty="0" smtClean="0"/>
              <a:t>Pentium  m</a:t>
            </a:r>
            <a:endParaRPr lang="en-US" dirty="0"/>
          </a:p>
        </p:txBody>
      </p:sp>
      <p:sp>
        <p:nvSpPr>
          <p:cNvPr id="1026" name="AutoShape 2" descr="Intel PM780 CPU notebook Pentium M Processor 780 2M Cache, 2.26 GHz, 533  MHz PM 780 CPU PPGA478 support 915 chipset|cpu notebook|pentium m  processorspentium m - AliExpres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028" name="AutoShape 4" descr="Intel PM780 CPU notebook Pentium M Processor 780 2M Cache, 2.26 GHz, 533  MHz PM 780 CPU PPGA478 support 915 chipset|cpu notebook|pentium m  processorspentium m - AliExpres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030" name="AutoShape 6" descr="What is a Pentium 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032" name="AutoShape 8" descr="What is a Pentium 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9" name="Picture 8" descr="m.jpg"/>
          <p:cNvPicPr>
            <a:picLocks noChangeAspect="1"/>
          </p:cNvPicPr>
          <p:nvPr/>
        </p:nvPicPr>
        <p:blipFill>
          <a:blip r:embed="rId18"/>
          <a:stretch>
            <a:fillRect/>
          </a:stretch>
        </p:blipFill>
        <p:spPr>
          <a:xfrm>
            <a:off x="1143000" y="1981200"/>
            <a:ext cx="2590800" cy="31242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22A84B-D311-4FE8-B2A3-5D0BCD7457C8}"/>
              </a:ext>
            </a:extLst>
          </p:cNvPr>
          <p:cNvSpPr txBox="1">
            <a:spLocks/>
          </p:cNvSpPr>
          <p:nvPr/>
        </p:nvSpPr>
        <p:spPr>
          <a:xfrm>
            <a:off x="838200" y="338493"/>
            <a:ext cx="5410200" cy="652107"/>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accent2"/>
                </a:solidFill>
                <a:effectLst/>
                <a:uLnTx/>
                <a:uFillTx/>
                <a:latin typeface="Monotype Corsiva" pitchFamily="66" charset="0"/>
                <a:ea typeface="+mj-ea"/>
                <a:cs typeface="Times New Roman" pitchFamily="18" charset="0"/>
              </a:rPr>
              <a:t>1.Hard Drive Connectors</a:t>
            </a:r>
            <a:br>
              <a:rPr kumimoji="0" lang="en-US" sz="4000" b="0" i="0" u="none" strike="noStrike" kern="1200" cap="none" spc="0" normalizeH="0" baseline="0" noProof="0" dirty="0" smtClean="0">
                <a:ln>
                  <a:noFill/>
                </a:ln>
                <a:solidFill>
                  <a:schemeClr val="accent2"/>
                </a:solidFill>
                <a:effectLst/>
                <a:uLnTx/>
                <a:uFillTx/>
                <a:latin typeface="Monotype Corsiva" pitchFamily="66" charset="0"/>
                <a:ea typeface="+mj-ea"/>
                <a:cs typeface="Times New Roman" pitchFamily="18" charset="0"/>
              </a:rPr>
            </a:br>
            <a:endParaRPr kumimoji="0" lang="en-IN" sz="4000" b="0" i="0" u="none" strike="noStrike" kern="1200" cap="none" spc="0" normalizeH="0" baseline="0" noProof="0" dirty="0">
              <a:ln>
                <a:noFill/>
              </a:ln>
              <a:solidFill>
                <a:schemeClr val="accent2"/>
              </a:solidFill>
              <a:effectLst/>
              <a:uLnTx/>
              <a:uFillTx/>
              <a:latin typeface="Monotype Corsiva" pitchFamily="66" charset="0"/>
              <a:ea typeface="+mj-ea"/>
              <a:cs typeface="Times New Roman" pitchFamily="18" charset="0"/>
            </a:endParaRPr>
          </a:p>
        </p:txBody>
      </p:sp>
      <p:sp>
        <p:nvSpPr>
          <p:cNvPr id="3" name="Content Placeholder 2">
            <a:extLst>
              <a:ext uri="{FF2B5EF4-FFF2-40B4-BE49-F238E27FC236}">
                <a16:creationId xmlns="" xmlns:a16="http://schemas.microsoft.com/office/drawing/2014/main" id="{B7DB2ACD-60FD-4694-B3C8-38D35C4B8C43}"/>
              </a:ext>
            </a:extLst>
          </p:cNvPr>
          <p:cNvSpPr txBox="1">
            <a:spLocks/>
          </p:cNvSpPr>
          <p:nvPr/>
        </p:nvSpPr>
        <p:spPr>
          <a:xfrm>
            <a:off x="838200" y="1447800"/>
            <a:ext cx="9173817" cy="2286000"/>
          </a:xfrm>
          <a:prstGeom prst="rect">
            <a:avLst/>
          </a:prstGeom>
        </p:spPr>
        <p:txBody>
          <a:bodyPr>
            <a:normAutofit fontScale="92500" lnSpcReduction="10000"/>
          </a:bodyPr>
          <a:lstStyle/>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Generally, a motherboard has at least two hard drive connectors. </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Current motherboards use Serial Advanced Technology Attachment (SATA) hard drive connectors, which have L-shaped curves to ensure that cables are connected in the correct direction. </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The older Integrated Drive Electronics (IDE) connector uses two rows of 20 pins each. </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Some motherboards have connectors for both SATA and IDE drives. </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The computer's CD or DVD drive also connects to an IDE or SATA interface.</a:t>
            </a:r>
          </a:p>
          <a:p>
            <a:pPr marL="0" marR="0" lvl="0" indent="0" algn="just" defTabSz="914400" rtl="0" eaLnBrk="1" fontAlgn="auto" latinLnBrk="0" hangingPunct="1">
              <a:lnSpc>
                <a:spcPct val="100000"/>
              </a:lnSpc>
              <a:spcBef>
                <a:spcPts val="580"/>
              </a:spcBef>
              <a:spcAft>
                <a:spcPts val="0"/>
              </a:spcAft>
              <a:buClr>
                <a:schemeClr val="accent1"/>
              </a:buClr>
              <a:buSzPct val="85000"/>
              <a:buFont typeface="Wingdings 2"/>
              <a:buNone/>
              <a:tabLst/>
              <a:defRPr/>
            </a:pPr>
            <a:endParaRPr kumimoji="0" lang="en-IN"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u.jpg"/>
          <p:cNvPicPr>
            <a:picLocks noGrp="1" noChangeAspect="1"/>
          </p:cNvPicPr>
          <p:nvPr>
            <p:ph sz="half" idx="1"/>
          </p:nvPr>
        </p:nvPicPr>
        <p:blipFill>
          <a:blip r:embed="rId2"/>
          <a:stretch>
            <a:fillRect/>
          </a:stretch>
        </p:blipFill>
        <p:spPr>
          <a:xfrm>
            <a:off x="1066800" y="1828801"/>
            <a:ext cx="2438400" cy="2581275"/>
          </a:xfrm>
        </p:spPr>
      </p:pic>
      <p:sp>
        <p:nvSpPr>
          <p:cNvPr id="6" name="Content Placeholder 5"/>
          <p:cNvSpPr>
            <a:spLocks noGrp="1"/>
          </p:cNvSpPr>
          <p:nvPr>
            <p:ph sz="half" idx="2"/>
          </p:nvPr>
        </p:nvSpPr>
        <p:spPr>
          <a:xfrm>
            <a:off x="4953000" y="1600200"/>
            <a:ext cx="7035800" cy="3962400"/>
          </a:xfrm>
        </p:spPr>
        <p:txBody>
          <a:bodyPr>
            <a:normAutofit/>
          </a:bodyPr>
          <a:lstStyle/>
          <a:p>
            <a:pPr algn="just"/>
            <a:r>
              <a:rPr lang="en-US" sz="2000" dirty="0" smtClean="0">
                <a:latin typeface="Monotype Corsiva" pitchFamily="66" charset="0"/>
              </a:rPr>
              <a:t>The </a:t>
            </a:r>
            <a:r>
              <a:rPr lang="en-US" sz="2000" b="1" dirty="0" smtClean="0">
                <a:latin typeface="Monotype Corsiva" pitchFamily="66" charset="0"/>
              </a:rPr>
              <a:t>Pentium Dual-Core</a:t>
            </a:r>
            <a:r>
              <a:rPr lang="en-US" sz="2000" dirty="0" smtClean="0">
                <a:latin typeface="Monotype Corsiva" pitchFamily="66" charset="0"/>
              </a:rPr>
              <a:t> brand was used for mainstream </a:t>
            </a:r>
            <a:r>
              <a:rPr lang="en-US" sz="2000" dirty="0" smtClean="0">
                <a:latin typeface="Monotype Corsiva" pitchFamily="66" charset="0"/>
                <a:hlinkClick r:id="rId3" tooltip="X86"/>
              </a:rPr>
              <a:t>x86</a:t>
            </a:r>
            <a:r>
              <a:rPr lang="en-US" sz="2000" dirty="0" smtClean="0">
                <a:latin typeface="Monotype Corsiva" pitchFamily="66" charset="0"/>
              </a:rPr>
              <a:t>-architecture </a:t>
            </a:r>
            <a:r>
              <a:rPr lang="en-US" sz="2000" dirty="0" smtClean="0">
                <a:latin typeface="Monotype Corsiva" pitchFamily="66" charset="0"/>
                <a:hlinkClick r:id="rId4" tooltip="Microprocessor"/>
              </a:rPr>
              <a:t>microprocessors</a:t>
            </a:r>
            <a:r>
              <a:rPr lang="en-US" sz="2000" dirty="0" smtClean="0">
                <a:latin typeface="Monotype Corsiva" pitchFamily="66" charset="0"/>
              </a:rPr>
              <a:t> from </a:t>
            </a:r>
            <a:r>
              <a:rPr lang="en-US" sz="2000" dirty="0" smtClean="0">
                <a:latin typeface="Monotype Corsiva" pitchFamily="66" charset="0"/>
                <a:hlinkClick r:id="rId5" tooltip="Intel"/>
              </a:rPr>
              <a:t>Intel</a:t>
            </a:r>
            <a:r>
              <a:rPr lang="en-US" sz="2000" dirty="0" smtClean="0">
                <a:latin typeface="Monotype Corsiva" pitchFamily="66" charset="0"/>
              </a:rPr>
              <a:t> from 2006 to 2009 when it was renamed to </a:t>
            </a:r>
            <a:r>
              <a:rPr lang="en-US" sz="2000" dirty="0" smtClean="0">
                <a:latin typeface="Monotype Corsiva" pitchFamily="66" charset="0"/>
                <a:hlinkClick r:id="rId6" tooltip="Microarchitecture"/>
              </a:rPr>
              <a:t>Pentium</a:t>
            </a:r>
            <a:r>
              <a:rPr lang="en-US" sz="2000" dirty="0" smtClean="0">
                <a:latin typeface="Monotype Corsiva" pitchFamily="66" charset="0"/>
              </a:rPr>
              <a:t>.</a:t>
            </a:r>
          </a:p>
          <a:p>
            <a:pPr algn="just"/>
            <a:r>
              <a:rPr lang="en-US" sz="2000" dirty="0" smtClean="0">
                <a:latin typeface="Monotype Corsiva" pitchFamily="66" charset="0"/>
              </a:rPr>
              <a:t> The processors are based on either the 32-bit </a:t>
            </a:r>
            <a:r>
              <a:rPr lang="en-US" sz="2000" i="1" dirty="0" smtClean="0">
                <a:latin typeface="Monotype Corsiva" pitchFamily="66" charset="0"/>
                <a:hlinkClick r:id="rId7" tooltip="Yonah (microprocessor)"/>
              </a:rPr>
              <a:t>Yonah</a:t>
            </a:r>
            <a:r>
              <a:rPr lang="en-US" sz="2000" dirty="0" smtClean="0">
                <a:latin typeface="Monotype Corsiva" pitchFamily="66" charset="0"/>
              </a:rPr>
              <a:t> or (with quite different </a:t>
            </a:r>
            <a:r>
              <a:rPr lang="en-US" sz="2000" dirty="0" smtClean="0">
                <a:latin typeface="Monotype Corsiva" pitchFamily="66" charset="0"/>
                <a:hlinkClick r:id="rId8"/>
              </a:rPr>
              <a:t>microarchitectures</a:t>
            </a:r>
            <a:r>
              <a:rPr lang="en-US" sz="2000" dirty="0" smtClean="0">
                <a:latin typeface="Monotype Corsiva" pitchFamily="66" charset="0"/>
              </a:rPr>
              <a:t>) 64-bit </a:t>
            </a:r>
            <a:r>
              <a:rPr lang="en-US" sz="2000" i="1" dirty="0" smtClean="0">
                <a:latin typeface="Monotype Corsiva" pitchFamily="66" charset="0"/>
                <a:hlinkClick r:id="rId9" tooltip="Conroe (microprocessor)"/>
              </a:rPr>
              <a:t>Merom-2M</a:t>
            </a:r>
            <a:r>
              <a:rPr lang="en-US" sz="2000" dirty="0" smtClean="0">
                <a:latin typeface="Monotype Corsiva" pitchFamily="66" charset="0"/>
              </a:rPr>
              <a:t>, </a:t>
            </a:r>
            <a:r>
              <a:rPr lang="en-US" sz="2000" i="1" dirty="0" smtClean="0">
                <a:latin typeface="Monotype Corsiva" pitchFamily="66" charset="0"/>
                <a:hlinkClick r:id="rId10"/>
              </a:rPr>
              <a:t>Allendale</a:t>
            </a:r>
            <a:r>
              <a:rPr lang="en-US" sz="2000" dirty="0" smtClean="0">
                <a:latin typeface="Monotype Corsiva" pitchFamily="66" charset="0"/>
              </a:rPr>
              <a:t>, and </a:t>
            </a:r>
            <a:r>
              <a:rPr lang="en-US" sz="2000" i="1" dirty="0" smtClean="0">
                <a:latin typeface="Monotype Corsiva" pitchFamily="66" charset="0"/>
                <a:hlinkClick r:id="rId11"/>
              </a:rPr>
              <a:t>Wolfdale-3M</a:t>
            </a:r>
            <a:r>
              <a:rPr lang="en-US" sz="2000" dirty="0" smtClean="0">
                <a:latin typeface="Monotype Corsiva" pitchFamily="66" charset="0"/>
              </a:rPr>
              <a:t> core, targeted at mobile or desktop computers.</a:t>
            </a:r>
          </a:p>
          <a:p>
            <a:pPr algn="just"/>
            <a:r>
              <a:rPr lang="en-US" sz="2000" dirty="0" smtClean="0">
                <a:latin typeface="Monotype Corsiva" pitchFamily="66" charset="0"/>
              </a:rPr>
              <a:t>In terms of features, price and performance at a given clock frequency, Pentium Dual-Core processors were positioned above </a:t>
            </a:r>
            <a:r>
              <a:rPr lang="en-US" sz="2000" dirty="0" smtClean="0">
                <a:latin typeface="Monotype Corsiva" pitchFamily="66" charset="0"/>
                <a:hlinkClick r:id="rId12" tooltip="Intel Celeron"/>
              </a:rPr>
              <a:t>Celeron</a:t>
            </a:r>
            <a:r>
              <a:rPr lang="en-US" sz="2000" dirty="0" smtClean="0">
                <a:latin typeface="Monotype Corsiva" pitchFamily="66" charset="0"/>
              </a:rPr>
              <a:t> but below </a:t>
            </a:r>
            <a:r>
              <a:rPr lang="en-US" sz="2000" dirty="0" smtClean="0">
                <a:latin typeface="Monotype Corsiva" pitchFamily="66" charset="0"/>
                <a:hlinkClick r:id="rId13" tooltip="Intel Core"/>
              </a:rPr>
              <a:t>Core</a:t>
            </a:r>
            <a:r>
              <a:rPr lang="en-US" sz="2000" dirty="0" smtClean="0">
                <a:latin typeface="Monotype Corsiva" pitchFamily="66" charset="0"/>
              </a:rPr>
              <a:t> and </a:t>
            </a:r>
            <a:r>
              <a:rPr lang="en-US" sz="2000" dirty="0" smtClean="0">
                <a:latin typeface="Monotype Corsiva" pitchFamily="66" charset="0"/>
                <a:hlinkClick r:id="rId14" tooltip="Intel Core 2"/>
              </a:rPr>
              <a:t>Core 2</a:t>
            </a:r>
            <a:r>
              <a:rPr lang="en-US" sz="2000" dirty="0" smtClean="0">
                <a:latin typeface="Monotype Corsiva" pitchFamily="66" charset="0"/>
              </a:rPr>
              <a:t> microprocessors in Intel's product range. </a:t>
            </a:r>
          </a:p>
          <a:p>
            <a:pPr algn="just"/>
            <a:r>
              <a:rPr lang="en-US" sz="2000" dirty="0" smtClean="0">
                <a:latin typeface="Monotype Corsiva" pitchFamily="66" charset="0"/>
              </a:rPr>
              <a:t>The Pentium Dual-Core was also a very popular choice for overclocking, as it can deliver high performance (when overclocked) at a low price.</a:t>
            </a:r>
          </a:p>
          <a:p>
            <a:pPr algn="just"/>
            <a:endParaRPr lang="en-US" sz="2000" dirty="0">
              <a:latin typeface="Monotype Corsiva" pitchFamily="66" charset="0"/>
            </a:endParaRPr>
          </a:p>
        </p:txBody>
      </p:sp>
      <p:sp>
        <p:nvSpPr>
          <p:cNvPr id="2" name="Title 1"/>
          <p:cNvSpPr>
            <a:spLocks noGrp="1"/>
          </p:cNvSpPr>
          <p:nvPr>
            <p:ph type="title"/>
          </p:nvPr>
        </p:nvSpPr>
        <p:spPr>
          <a:xfrm>
            <a:off x="3505200" y="304800"/>
            <a:ext cx="5160264" cy="838200"/>
          </a:xfrm>
        </p:spPr>
        <p:txBody>
          <a:bodyPr>
            <a:normAutofit/>
          </a:bodyPr>
          <a:lstStyle/>
          <a:p>
            <a:r>
              <a:rPr lang="en-US" sz="3600" i="1" dirty="0" smtClean="0">
                <a:solidFill>
                  <a:schemeClr val="accent1"/>
                </a:solidFill>
                <a:latin typeface="Algerian" pitchFamily="82" charset="0"/>
              </a:rPr>
              <a:t>Pentium dual core</a:t>
            </a:r>
            <a:endParaRPr lang="en-US" sz="3600" i="1" dirty="0">
              <a:solidFill>
                <a:schemeClr val="accent1"/>
              </a:solidFill>
              <a:latin typeface="Algerian" pitchFamily="82"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838200" y="1676400"/>
            <a:ext cx="7924800" cy="4114800"/>
          </a:xfrm>
        </p:spPr>
        <p:txBody>
          <a:bodyPr>
            <a:normAutofit/>
          </a:bodyPr>
          <a:lstStyle/>
          <a:p>
            <a:pPr algn="just"/>
            <a:r>
              <a:rPr lang="en-US" sz="2200" b="1" dirty="0" smtClean="0">
                <a:latin typeface="Monotype Corsiva" pitchFamily="66" charset="0"/>
              </a:rPr>
              <a:t>Intel Core</a:t>
            </a:r>
            <a:r>
              <a:rPr lang="en-US" sz="2200" dirty="0" smtClean="0">
                <a:latin typeface="Monotype Corsiva" pitchFamily="66" charset="0"/>
              </a:rPr>
              <a:t> are streamlined midrange consumer, workstation and enthusiast computers </a:t>
            </a:r>
            <a:r>
              <a:rPr lang="en-US" sz="2200" dirty="0" smtClean="0">
                <a:latin typeface="Monotype Corsiva" pitchFamily="66" charset="0"/>
                <a:hlinkClick r:id="rId2" tooltip="Central processing unit"/>
              </a:rPr>
              <a:t>central processing units</a:t>
            </a:r>
            <a:r>
              <a:rPr lang="en-US" sz="2200" dirty="0" smtClean="0">
                <a:latin typeface="Monotype Corsiva" pitchFamily="66" charset="0"/>
              </a:rPr>
              <a:t> (CPU) marketed by </a:t>
            </a:r>
            <a:r>
              <a:rPr lang="en-US" sz="2200" dirty="0" smtClean="0">
                <a:latin typeface="Monotype Corsiva" pitchFamily="66" charset="0"/>
                <a:hlinkClick r:id="rId3" tooltip="Intel Corporation"/>
              </a:rPr>
              <a:t>Intel Corporation</a:t>
            </a:r>
            <a:r>
              <a:rPr lang="en-US" sz="2200" dirty="0" smtClean="0">
                <a:latin typeface="Monotype Corsiva" pitchFamily="66" charset="0"/>
              </a:rPr>
              <a:t>.</a:t>
            </a:r>
          </a:p>
          <a:p>
            <a:pPr algn="just"/>
            <a:r>
              <a:rPr lang="en-US" sz="2200" dirty="0" smtClean="0">
                <a:latin typeface="Monotype Corsiva" pitchFamily="66" charset="0"/>
              </a:rPr>
              <a:t> These processors displaced the existing mid- to high-end </a:t>
            </a:r>
            <a:r>
              <a:rPr lang="en-US" sz="2200" dirty="0" smtClean="0">
                <a:latin typeface="Monotype Corsiva" pitchFamily="66" charset="0"/>
                <a:hlinkClick r:id="rId4" tooltip="Pentium"/>
              </a:rPr>
              <a:t>Pentium</a:t>
            </a:r>
            <a:r>
              <a:rPr lang="en-US" sz="2200" dirty="0" smtClean="0">
                <a:latin typeface="Monotype Corsiva" pitchFamily="66" charset="0"/>
              </a:rPr>
              <a:t> processors at the time of their introduction, moving the Pentium to the entry level</a:t>
            </a:r>
          </a:p>
          <a:p>
            <a:pPr algn="just"/>
            <a:r>
              <a:rPr lang="en-US" sz="2200" dirty="0" smtClean="0">
                <a:latin typeface="Monotype Corsiva" pitchFamily="66" charset="0"/>
              </a:rPr>
              <a:t>Identical or more capable versions of Core processors are also sold as </a:t>
            </a:r>
            <a:r>
              <a:rPr lang="en-US" sz="2200" dirty="0" smtClean="0">
                <a:latin typeface="Monotype Corsiva" pitchFamily="66" charset="0"/>
                <a:hlinkClick r:id="rId5" tooltip="Xeon"/>
              </a:rPr>
              <a:t>Xeon</a:t>
            </a:r>
            <a:r>
              <a:rPr lang="en-US" sz="2200" dirty="0" smtClean="0">
                <a:latin typeface="Monotype Corsiva" pitchFamily="66" charset="0"/>
              </a:rPr>
              <a:t> processors for the server and workstation markets.</a:t>
            </a:r>
          </a:p>
          <a:p>
            <a:pPr algn="just"/>
            <a:r>
              <a:rPr lang="en-US" sz="2200" dirty="0" smtClean="0">
                <a:latin typeface="Monotype Corsiva" pitchFamily="66" charset="0"/>
              </a:rPr>
              <a:t>As of June 2017, the lineup of Core processors includes the </a:t>
            </a:r>
            <a:r>
              <a:rPr lang="en-US" sz="2200" dirty="0" smtClean="0">
                <a:latin typeface="Monotype Corsiva" pitchFamily="66" charset="0"/>
                <a:hlinkClick r:id="rId6" tooltip="List of Intel Core i3 microprocessors"/>
              </a:rPr>
              <a:t>Intel Core i3</a:t>
            </a:r>
            <a:r>
              <a:rPr lang="en-US" sz="2200" dirty="0" smtClean="0">
                <a:latin typeface="Monotype Corsiva" pitchFamily="66" charset="0"/>
              </a:rPr>
              <a:t>, </a:t>
            </a:r>
            <a:r>
              <a:rPr lang="en-US" sz="2200" dirty="0" smtClean="0">
                <a:latin typeface="Monotype Corsiva" pitchFamily="66" charset="0"/>
                <a:hlinkClick r:id="rId7" tooltip="List of Intel Core i5 processors"/>
              </a:rPr>
              <a:t>Intel Core i5</a:t>
            </a:r>
            <a:r>
              <a:rPr lang="en-US" sz="2200" dirty="0" smtClean="0">
                <a:latin typeface="Monotype Corsiva" pitchFamily="66" charset="0"/>
              </a:rPr>
              <a:t>, </a:t>
            </a:r>
            <a:r>
              <a:rPr lang="en-US" sz="2200" dirty="0" smtClean="0">
                <a:latin typeface="Monotype Corsiva" pitchFamily="66" charset="0"/>
                <a:hlinkClick r:id="rId8" tooltip="List of Intel Core i7 microprocessors"/>
              </a:rPr>
              <a:t>Intel Core i7</a:t>
            </a:r>
            <a:r>
              <a:rPr lang="en-US" sz="2200" dirty="0" smtClean="0">
                <a:latin typeface="Monotype Corsiva" pitchFamily="66" charset="0"/>
              </a:rPr>
              <a:t>, and </a:t>
            </a:r>
            <a:r>
              <a:rPr lang="en-US" sz="2200" dirty="0" smtClean="0">
                <a:latin typeface="Monotype Corsiva" pitchFamily="66" charset="0"/>
                <a:hlinkClick r:id="rId9" tooltip="List of Intel Core i9 processors"/>
              </a:rPr>
              <a:t>Intel Core i9</a:t>
            </a:r>
            <a:r>
              <a:rPr lang="en-US" sz="2200" dirty="0" smtClean="0">
                <a:latin typeface="Monotype Corsiva" pitchFamily="66" charset="0"/>
              </a:rPr>
              <a:t>, along with the X-series of Intel Core CPUs.</a:t>
            </a:r>
          </a:p>
          <a:p>
            <a:endParaRPr lang="en-US" dirty="0"/>
          </a:p>
        </p:txBody>
      </p:sp>
      <p:sp>
        <p:nvSpPr>
          <p:cNvPr id="2" name="Title 1"/>
          <p:cNvSpPr>
            <a:spLocks noGrp="1"/>
          </p:cNvSpPr>
          <p:nvPr>
            <p:ph type="title"/>
          </p:nvPr>
        </p:nvSpPr>
        <p:spPr>
          <a:xfrm>
            <a:off x="2895600" y="381000"/>
            <a:ext cx="5029200" cy="685800"/>
          </a:xfrm>
        </p:spPr>
        <p:txBody>
          <a:bodyPr>
            <a:normAutofit/>
          </a:bodyPr>
          <a:lstStyle/>
          <a:p>
            <a:pPr algn="ctr"/>
            <a:r>
              <a:rPr lang="en-US" sz="3200" dirty="0" smtClean="0">
                <a:solidFill>
                  <a:schemeClr val="accent1"/>
                </a:solidFill>
                <a:latin typeface="Algerian" pitchFamily="82" charset="0"/>
              </a:rPr>
              <a:t>Core processor</a:t>
            </a:r>
            <a:endParaRPr lang="en-US" sz="3200" dirty="0">
              <a:solidFill>
                <a:schemeClr val="accent1"/>
              </a:solidFill>
              <a:latin typeface="Algerian" pitchFamily="82" charset="0"/>
            </a:endParaRPr>
          </a:p>
        </p:txBody>
      </p:sp>
      <p:sp>
        <p:nvSpPr>
          <p:cNvPr id="81922" name="AutoShape 2" descr="Intel Core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6" name="Picture 5" descr="Intel_Core_2020_logo.svg.png"/>
          <p:cNvPicPr>
            <a:picLocks noChangeAspect="1"/>
          </p:cNvPicPr>
          <p:nvPr/>
        </p:nvPicPr>
        <p:blipFill>
          <a:blip r:embed="rId10"/>
          <a:stretch>
            <a:fillRect/>
          </a:stretch>
        </p:blipFill>
        <p:spPr>
          <a:xfrm>
            <a:off x="9753602" y="1447800"/>
            <a:ext cx="2095500" cy="20955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re-i3i5i7-and-i9-processors-3-638.jpg"/>
          <p:cNvPicPr>
            <a:picLocks noChangeAspect="1"/>
          </p:cNvPicPr>
          <p:nvPr/>
        </p:nvPicPr>
        <p:blipFill>
          <a:blip r:embed="rId2"/>
          <a:stretch>
            <a:fillRect/>
          </a:stretch>
        </p:blipFill>
        <p:spPr>
          <a:xfrm>
            <a:off x="2819400" y="1676400"/>
            <a:ext cx="6076950" cy="341947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re-i3i5i7-and-i9-processors-8-638.jpg"/>
          <p:cNvPicPr>
            <a:picLocks noChangeAspect="1"/>
          </p:cNvPicPr>
          <p:nvPr/>
        </p:nvPicPr>
        <p:blipFill>
          <a:blip r:embed="rId2"/>
          <a:stretch>
            <a:fillRect/>
          </a:stretch>
        </p:blipFill>
        <p:spPr>
          <a:xfrm>
            <a:off x="1676400" y="914400"/>
            <a:ext cx="6076950" cy="341947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re-i3i5i7-and-i9-processors-4-638.jpg"/>
          <p:cNvPicPr>
            <a:picLocks noChangeAspect="1"/>
          </p:cNvPicPr>
          <p:nvPr/>
        </p:nvPicPr>
        <p:blipFill>
          <a:blip r:embed="rId2"/>
          <a:stretch>
            <a:fillRect/>
          </a:stretch>
        </p:blipFill>
        <p:spPr>
          <a:xfrm>
            <a:off x="1066800" y="533400"/>
            <a:ext cx="6076950" cy="3419475"/>
          </a:xfrm>
          <a:prstGeom prst="rect">
            <a:avLst/>
          </a:prstGeom>
        </p:spPr>
      </p:pic>
      <p:pic>
        <p:nvPicPr>
          <p:cNvPr id="4" name="Picture 3" descr="core-i3i5i7-and-i9-processors-9-638.jpg"/>
          <p:cNvPicPr>
            <a:picLocks noChangeAspect="1"/>
          </p:cNvPicPr>
          <p:nvPr/>
        </p:nvPicPr>
        <p:blipFill>
          <a:blip r:embed="rId3"/>
          <a:stretch>
            <a:fillRect/>
          </a:stretch>
        </p:blipFill>
        <p:spPr>
          <a:xfrm>
            <a:off x="5334000" y="2819400"/>
            <a:ext cx="6076950" cy="341947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Intel_Core_i3_Logo_2020.png"/>
          <p:cNvPicPr>
            <a:picLocks noGrp="1" noChangeAspect="1"/>
          </p:cNvPicPr>
          <p:nvPr>
            <p:ph sz="half" idx="1"/>
          </p:nvPr>
        </p:nvPicPr>
        <p:blipFill>
          <a:blip r:embed="rId2"/>
          <a:stretch>
            <a:fillRect/>
          </a:stretch>
        </p:blipFill>
        <p:spPr>
          <a:xfrm>
            <a:off x="1219200" y="1752600"/>
            <a:ext cx="2590800" cy="2400300"/>
          </a:xfrm>
        </p:spPr>
      </p:pic>
      <p:sp>
        <p:nvSpPr>
          <p:cNvPr id="7" name="Content Placeholder 6"/>
          <p:cNvSpPr>
            <a:spLocks noGrp="1"/>
          </p:cNvSpPr>
          <p:nvPr>
            <p:ph sz="half" idx="2"/>
          </p:nvPr>
        </p:nvSpPr>
        <p:spPr>
          <a:xfrm>
            <a:off x="5029200" y="1295400"/>
            <a:ext cx="6680200" cy="5410200"/>
          </a:xfrm>
        </p:spPr>
        <p:txBody>
          <a:bodyPr>
            <a:noAutofit/>
          </a:bodyPr>
          <a:lstStyle/>
          <a:p>
            <a:pPr algn="just"/>
            <a:r>
              <a:rPr lang="en-US" sz="1600" dirty="0" smtClean="0">
                <a:solidFill>
                  <a:srgbClr val="00B050"/>
                </a:solidFill>
                <a:latin typeface="Monotype Corsiva" pitchFamily="66" charset="0"/>
              </a:rPr>
              <a:t>Developed and manufactured by </a:t>
            </a:r>
            <a:r>
              <a:rPr lang="en-US" sz="1600" dirty="0" smtClean="0">
                <a:solidFill>
                  <a:srgbClr val="00B050"/>
                </a:solidFill>
                <a:latin typeface="Monotype Corsiva" pitchFamily="66" charset="0"/>
                <a:hlinkClick r:id="rId3"/>
              </a:rPr>
              <a:t>Intel</a:t>
            </a:r>
            <a:r>
              <a:rPr lang="en-US" sz="1600" dirty="0" smtClean="0">
                <a:solidFill>
                  <a:srgbClr val="00B050"/>
                </a:solidFill>
                <a:latin typeface="Monotype Corsiva" pitchFamily="66" charset="0"/>
              </a:rPr>
              <a:t>, and first introduced and released in </a:t>
            </a:r>
            <a:r>
              <a:rPr lang="en-US" sz="1600" dirty="0" smtClean="0">
                <a:solidFill>
                  <a:srgbClr val="00B050"/>
                </a:solidFill>
                <a:latin typeface="Monotype Corsiva" pitchFamily="66" charset="0"/>
                <a:hlinkClick r:id="rId4"/>
              </a:rPr>
              <a:t>2010</a:t>
            </a:r>
            <a:r>
              <a:rPr lang="en-US" sz="1600" dirty="0" smtClean="0">
                <a:solidFill>
                  <a:srgbClr val="00B050"/>
                </a:solidFill>
                <a:latin typeface="Monotype Corsiva" pitchFamily="66" charset="0"/>
              </a:rPr>
              <a:t>, the </a:t>
            </a:r>
            <a:r>
              <a:rPr lang="en-US" sz="1600" b="1" dirty="0" smtClean="0">
                <a:solidFill>
                  <a:srgbClr val="00B050"/>
                </a:solidFill>
                <a:latin typeface="Monotype Corsiva" pitchFamily="66" charset="0"/>
              </a:rPr>
              <a:t>Core i3</a:t>
            </a:r>
            <a:r>
              <a:rPr lang="en-US" sz="1600" dirty="0" smtClean="0">
                <a:solidFill>
                  <a:srgbClr val="00B050"/>
                </a:solidFill>
                <a:latin typeface="Monotype Corsiva" pitchFamily="66" charset="0"/>
              </a:rPr>
              <a:t> is a dual-core computer processor, available for use in both desktop and laptop computers. It is one of three types of processors in the "i" series (also called the Intel Core family of processors).</a:t>
            </a:r>
          </a:p>
          <a:p>
            <a:pPr algn="just"/>
            <a:r>
              <a:rPr lang="en-US" sz="1600" dirty="0" smtClean="0">
                <a:solidFill>
                  <a:srgbClr val="00B050"/>
                </a:solidFill>
                <a:latin typeface="Monotype Corsiva" pitchFamily="66" charset="0"/>
              </a:rPr>
              <a:t>The Core i3 processor is available in multiple speeds, ranging from 1.30 GHz up to 3.50 GHz, and features either 3 MB or 4 MB of </a:t>
            </a:r>
            <a:r>
              <a:rPr lang="en-US" sz="1600" dirty="0" smtClean="0">
                <a:solidFill>
                  <a:srgbClr val="00B050"/>
                </a:solidFill>
                <a:latin typeface="Monotype Corsiva" pitchFamily="66" charset="0"/>
                <a:hlinkClick r:id="rId5"/>
              </a:rPr>
              <a:t>cache</a:t>
            </a:r>
            <a:r>
              <a:rPr lang="en-US" sz="1600" dirty="0" smtClean="0">
                <a:solidFill>
                  <a:srgbClr val="00B050"/>
                </a:solidFill>
                <a:latin typeface="Monotype Corsiva" pitchFamily="66" charset="0"/>
              </a:rPr>
              <a:t>. It utilizes either the LGA 1150 or LGA 1155 socket on a </a:t>
            </a:r>
            <a:r>
              <a:rPr lang="en-US" sz="1600" dirty="0" smtClean="0">
                <a:solidFill>
                  <a:srgbClr val="00B050"/>
                </a:solidFill>
                <a:latin typeface="Monotype Corsiva" pitchFamily="66" charset="0"/>
                <a:hlinkClick r:id="rId6"/>
              </a:rPr>
              <a:t>motherboard</a:t>
            </a:r>
            <a:r>
              <a:rPr lang="en-US" sz="1600" dirty="0" smtClean="0">
                <a:solidFill>
                  <a:srgbClr val="00B050"/>
                </a:solidFill>
                <a:latin typeface="Monotype Corsiva" pitchFamily="66" charset="0"/>
              </a:rPr>
              <a:t>. </a:t>
            </a:r>
          </a:p>
          <a:p>
            <a:pPr algn="just"/>
            <a:r>
              <a:rPr lang="en-US" sz="1600" dirty="0" smtClean="0">
                <a:solidFill>
                  <a:srgbClr val="00B050"/>
                </a:solidFill>
                <a:latin typeface="Monotype Corsiva" pitchFamily="66" charset="0"/>
              </a:rPr>
              <a:t>Core i3 processors are most often found as dual-core, having two cores. However, a select few high-end Core i3 processors are quad-core, featuring four cores.</a:t>
            </a:r>
          </a:p>
          <a:p>
            <a:pPr algn="just"/>
            <a:r>
              <a:rPr lang="en-US" sz="1600" dirty="0" smtClean="0">
                <a:solidFill>
                  <a:srgbClr val="00B050"/>
                </a:solidFill>
                <a:latin typeface="Monotype Corsiva" pitchFamily="66" charset="0"/>
              </a:rPr>
              <a:t>The most common type of </a:t>
            </a:r>
            <a:r>
              <a:rPr lang="en-US" sz="1600" dirty="0" smtClean="0">
                <a:solidFill>
                  <a:srgbClr val="00B050"/>
                </a:solidFill>
                <a:latin typeface="Monotype Corsiva" pitchFamily="66" charset="0"/>
                <a:hlinkClick r:id="rId7"/>
              </a:rPr>
              <a:t>RAM</a:t>
            </a:r>
            <a:r>
              <a:rPr lang="en-US" sz="1600" dirty="0" smtClean="0">
                <a:solidFill>
                  <a:srgbClr val="00B050"/>
                </a:solidFill>
                <a:latin typeface="Monotype Corsiva" pitchFamily="66" charset="0"/>
              </a:rPr>
              <a:t> used with a Core i3 processor is DDR3 1333 or DDR3 1600.</a:t>
            </a:r>
          </a:p>
          <a:p>
            <a:pPr algn="just"/>
            <a:r>
              <a:rPr lang="en-US" sz="1600" dirty="0" smtClean="0">
                <a:solidFill>
                  <a:srgbClr val="00B050"/>
                </a:solidFill>
                <a:latin typeface="Monotype Corsiva" pitchFamily="66" charset="0"/>
              </a:rPr>
              <a:t>Power usage varies for the Core i3 processors:</a:t>
            </a:r>
          </a:p>
          <a:p>
            <a:pPr algn="just"/>
            <a:r>
              <a:rPr lang="en-US" sz="1600" dirty="0" smtClean="0">
                <a:solidFill>
                  <a:srgbClr val="00B050"/>
                </a:solidFill>
                <a:latin typeface="Monotype Corsiva" pitchFamily="66" charset="0"/>
              </a:rPr>
              <a:t>Slower speeds (1.30 GHz to 1.80 GHz) use 11.5 W, 15 W or 25 W of power</a:t>
            </a:r>
          </a:p>
          <a:p>
            <a:pPr algn="just"/>
            <a:r>
              <a:rPr lang="en-US" sz="1600" dirty="0" smtClean="0">
                <a:solidFill>
                  <a:srgbClr val="00B050"/>
                </a:solidFill>
                <a:latin typeface="Monotype Corsiva" pitchFamily="66" charset="0"/>
              </a:rPr>
              <a:t>Medium speeds (2.00 GHz to 2.50 GHz) use 28 W, 35 W or 37 W of power</a:t>
            </a:r>
          </a:p>
          <a:p>
            <a:pPr algn="just"/>
            <a:r>
              <a:rPr lang="en-US" sz="1600" dirty="0" smtClean="0">
                <a:solidFill>
                  <a:srgbClr val="00B050"/>
                </a:solidFill>
                <a:latin typeface="Monotype Corsiva" pitchFamily="66" charset="0"/>
              </a:rPr>
              <a:t>Faster speeds (2.90 GHz to 3.50 GHz) use 35 W, 37 W or 54 W of power</a:t>
            </a:r>
          </a:p>
          <a:p>
            <a:pPr algn="just"/>
            <a:r>
              <a:rPr lang="en-US" sz="1600" dirty="0" smtClean="0">
                <a:solidFill>
                  <a:srgbClr val="00B050"/>
                </a:solidFill>
                <a:latin typeface="Monotype Corsiva" pitchFamily="66" charset="0"/>
              </a:rPr>
              <a:t>Core i3 processors are often used in laptop computers, due to their lower heat generation and conservative battery usage. Some laptops can be used for up to five or six hours on a single battery charge when running a Core i3 processor.</a:t>
            </a:r>
          </a:p>
          <a:p>
            <a:endParaRPr lang="en-US" sz="1600" dirty="0">
              <a:latin typeface="Monotype Corsiva" pitchFamily="66" charset="0"/>
            </a:endParaRPr>
          </a:p>
        </p:txBody>
      </p:sp>
      <p:sp>
        <p:nvSpPr>
          <p:cNvPr id="2" name="Title 1"/>
          <p:cNvSpPr>
            <a:spLocks noGrp="1"/>
          </p:cNvSpPr>
          <p:nvPr>
            <p:ph type="title"/>
          </p:nvPr>
        </p:nvSpPr>
        <p:spPr/>
        <p:txBody>
          <a:bodyPr>
            <a:noAutofit/>
          </a:bodyPr>
          <a:lstStyle/>
          <a:p>
            <a:pPr algn="ctr"/>
            <a:r>
              <a:rPr lang="en-US" sz="3200" cap="none" dirty="0" smtClean="0">
                <a:latin typeface="Monotype Corsiva" pitchFamily="66" charset="0"/>
              </a:rPr>
              <a:t>core i3</a:t>
            </a:r>
            <a:br>
              <a:rPr lang="en-US" sz="3200" cap="none" dirty="0" smtClean="0">
                <a:latin typeface="Monotype Corsiva" pitchFamily="66" charset="0"/>
              </a:rPr>
            </a:br>
            <a:endParaRPr lang="en-US" sz="3200" cap="none" dirty="0">
              <a:latin typeface="Monotype Corsiva" pitchFamily="66"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4343400" y="1371600"/>
            <a:ext cx="7264400" cy="5105400"/>
          </a:xfrm>
        </p:spPr>
        <p:txBody>
          <a:bodyPr>
            <a:noAutofit/>
          </a:bodyPr>
          <a:lstStyle/>
          <a:p>
            <a:pPr algn="just"/>
            <a:r>
              <a:rPr lang="en-US" sz="1400" dirty="0" smtClean="0">
                <a:solidFill>
                  <a:schemeClr val="accent6">
                    <a:lumMod val="75000"/>
                  </a:schemeClr>
                </a:solidFill>
                <a:latin typeface="Monotype Corsiva" pitchFamily="66" charset="0"/>
              </a:rPr>
              <a:t>Developed and manufactured by </a:t>
            </a:r>
            <a:r>
              <a:rPr lang="en-US" sz="1400" dirty="0" smtClean="0">
                <a:solidFill>
                  <a:schemeClr val="accent6">
                    <a:lumMod val="75000"/>
                  </a:schemeClr>
                </a:solidFill>
                <a:latin typeface="Monotype Corsiva" pitchFamily="66" charset="0"/>
                <a:hlinkClick r:id="rId2"/>
              </a:rPr>
              <a:t>Intel</a:t>
            </a:r>
            <a:r>
              <a:rPr lang="en-US" sz="1400" dirty="0" smtClean="0">
                <a:solidFill>
                  <a:schemeClr val="accent6">
                    <a:lumMod val="75000"/>
                  </a:schemeClr>
                </a:solidFill>
                <a:latin typeface="Monotype Corsiva" pitchFamily="66" charset="0"/>
              </a:rPr>
              <a:t>, the </a:t>
            </a:r>
            <a:r>
              <a:rPr lang="en-US" sz="1400" b="1" dirty="0" smtClean="0">
                <a:solidFill>
                  <a:schemeClr val="accent6">
                    <a:lumMod val="75000"/>
                  </a:schemeClr>
                </a:solidFill>
                <a:latin typeface="Monotype Corsiva" pitchFamily="66" charset="0"/>
              </a:rPr>
              <a:t>Core i5</a:t>
            </a:r>
            <a:r>
              <a:rPr lang="en-US" sz="1400" dirty="0" smtClean="0">
                <a:solidFill>
                  <a:schemeClr val="accent6">
                    <a:lumMod val="75000"/>
                  </a:schemeClr>
                </a:solidFill>
                <a:latin typeface="Monotype Corsiva" pitchFamily="66" charset="0"/>
              </a:rPr>
              <a:t> is a computer processor, available as dual-core or quad-core. It can be used in both desktop and laptop computers, and is one of four types of processors in the "i" (Intel Core family) series.</a:t>
            </a:r>
          </a:p>
          <a:p>
            <a:pPr algn="just"/>
            <a:r>
              <a:rPr lang="en-US" sz="1400" dirty="0" smtClean="0">
                <a:solidFill>
                  <a:schemeClr val="accent6">
                    <a:lumMod val="75000"/>
                  </a:schemeClr>
                </a:solidFill>
                <a:latin typeface="Monotype Corsiva" pitchFamily="66" charset="0"/>
              </a:rPr>
              <a:t> The first i5 processor was released in September </a:t>
            </a:r>
            <a:r>
              <a:rPr lang="en-US" sz="1400" dirty="0" smtClean="0">
                <a:solidFill>
                  <a:schemeClr val="accent6">
                    <a:lumMod val="75000"/>
                  </a:schemeClr>
                </a:solidFill>
                <a:latin typeface="Monotype Corsiva" pitchFamily="66" charset="0"/>
                <a:hlinkClick r:id="rId3"/>
              </a:rPr>
              <a:t>2009</a:t>
            </a:r>
            <a:r>
              <a:rPr lang="en-US" sz="1400" dirty="0" smtClean="0">
                <a:solidFill>
                  <a:schemeClr val="accent6">
                    <a:lumMod val="75000"/>
                  </a:schemeClr>
                </a:solidFill>
                <a:latin typeface="Monotype Corsiva" pitchFamily="66" charset="0"/>
              </a:rPr>
              <a:t> and new generations of the i5 continue to be released (2020).</a:t>
            </a:r>
          </a:p>
          <a:p>
            <a:pPr algn="just"/>
            <a:r>
              <a:rPr lang="en-US" sz="1400" dirty="0" smtClean="0">
                <a:solidFill>
                  <a:schemeClr val="accent6">
                    <a:lumMod val="75000"/>
                  </a:schemeClr>
                </a:solidFill>
                <a:latin typeface="Monotype Corsiva" pitchFamily="66" charset="0"/>
              </a:rPr>
              <a:t>The Core i5 processor is available in multiple speeds, ranging from 1.90 GHz up to 3.80 GHz, and it features 3 MB, 4 MB or 6 MB of </a:t>
            </a:r>
            <a:r>
              <a:rPr lang="en-US" sz="1400" dirty="0" smtClean="0">
                <a:solidFill>
                  <a:schemeClr val="accent6">
                    <a:lumMod val="75000"/>
                  </a:schemeClr>
                </a:solidFill>
                <a:latin typeface="Monotype Corsiva" pitchFamily="66" charset="0"/>
                <a:hlinkClick r:id="rId4"/>
              </a:rPr>
              <a:t>cache</a:t>
            </a:r>
            <a:r>
              <a:rPr lang="en-US" sz="1400" dirty="0" smtClean="0">
                <a:solidFill>
                  <a:schemeClr val="accent6">
                    <a:lumMod val="75000"/>
                  </a:schemeClr>
                </a:solidFill>
                <a:latin typeface="Monotype Corsiva" pitchFamily="66" charset="0"/>
              </a:rPr>
              <a:t>. It utilizes either the LGA 1150 or LGA 1155 socket on a </a:t>
            </a:r>
            <a:r>
              <a:rPr lang="en-US" sz="1400" dirty="0" smtClean="0">
                <a:solidFill>
                  <a:schemeClr val="accent6">
                    <a:lumMod val="75000"/>
                  </a:schemeClr>
                </a:solidFill>
                <a:latin typeface="Monotype Corsiva" pitchFamily="66" charset="0"/>
                <a:hlinkClick r:id="rId5"/>
              </a:rPr>
              <a:t>motherboard</a:t>
            </a:r>
            <a:r>
              <a:rPr lang="en-US" sz="1400" dirty="0" smtClean="0">
                <a:solidFill>
                  <a:schemeClr val="accent6">
                    <a:lumMod val="75000"/>
                  </a:schemeClr>
                </a:solidFill>
                <a:latin typeface="Monotype Corsiva" pitchFamily="66" charset="0"/>
              </a:rPr>
              <a:t>. Core i5 processors are most often found as quad-core, having four cores. However, a select few high-end Core i5 processors feature six cores.</a:t>
            </a:r>
          </a:p>
          <a:p>
            <a:pPr algn="just"/>
            <a:r>
              <a:rPr lang="en-US" sz="1400" dirty="0" smtClean="0">
                <a:solidFill>
                  <a:schemeClr val="accent6">
                    <a:lumMod val="75000"/>
                  </a:schemeClr>
                </a:solidFill>
                <a:latin typeface="Monotype Corsiva" pitchFamily="66" charset="0"/>
              </a:rPr>
              <a:t>The most common type of </a:t>
            </a:r>
            <a:r>
              <a:rPr lang="en-US" sz="1400" dirty="0" smtClean="0">
                <a:solidFill>
                  <a:schemeClr val="accent6">
                    <a:lumMod val="75000"/>
                  </a:schemeClr>
                </a:solidFill>
                <a:latin typeface="Monotype Corsiva" pitchFamily="66" charset="0"/>
                <a:hlinkClick r:id="rId6"/>
              </a:rPr>
              <a:t>RAM</a:t>
            </a:r>
            <a:r>
              <a:rPr lang="en-US" sz="1400" dirty="0" smtClean="0">
                <a:solidFill>
                  <a:schemeClr val="accent6">
                    <a:lumMod val="75000"/>
                  </a:schemeClr>
                </a:solidFill>
                <a:latin typeface="Monotype Corsiva" pitchFamily="66" charset="0"/>
              </a:rPr>
              <a:t> used with a Core i5 processor is DDR3 1333 or DDR3 1600. However, higher performance RAM can be used as well if it's supported by the motherboard.</a:t>
            </a:r>
          </a:p>
          <a:p>
            <a:pPr algn="just"/>
            <a:r>
              <a:rPr lang="en-US" sz="1400" dirty="0" smtClean="0">
                <a:solidFill>
                  <a:schemeClr val="accent6">
                    <a:lumMod val="75000"/>
                  </a:schemeClr>
                </a:solidFill>
                <a:latin typeface="Monotype Corsiva" pitchFamily="66" charset="0"/>
              </a:rPr>
              <a:t>Power usage varies for the Core i5 processors:</a:t>
            </a:r>
          </a:p>
          <a:p>
            <a:pPr algn="just"/>
            <a:r>
              <a:rPr lang="en-US" sz="1400" dirty="0" smtClean="0">
                <a:solidFill>
                  <a:schemeClr val="accent6">
                    <a:lumMod val="75000"/>
                  </a:schemeClr>
                </a:solidFill>
                <a:latin typeface="Monotype Corsiva" pitchFamily="66" charset="0"/>
              </a:rPr>
              <a:t>Slower speeds (1.90 GHz to 2.30 GHz) use 11.5 W of power</a:t>
            </a:r>
          </a:p>
          <a:p>
            <a:pPr algn="just"/>
            <a:r>
              <a:rPr lang="en-US" sz="1400" dirty="0" smtClean="0">
                <a:solidFill>
                  <a:schemeClr val="accent6">
                    <a:lumMod val="75000"/>
                  </a:schemeClr>
                </a:solidFill>
                <a:latin typeface="Monotype Corsiva" pitchFamily="66" charset="0"/>
              </a:rPr>
              <a:t>Medium speeds (2.60 GHz to 3.10 GHz) use 15 W, 25 W, 28 W or 37 W of power</a:t>
            </a:r>
          </a:p>
          <a:p>
            <a:pPr algn="just"/>
            <a:r>
              <a:rPr lang="en-US" sz="1400" dirty="0" smtClean="0">
                <a:solidFill>
                  <a:schemeClr val="accent6">
                    <a:lumMod val="75000"/>
                  </a:schemeClr>
                </a:solidFill>
                <a:latin typeface="Monotype Corsiva" pitchFamily="66" charset="0"/>
              </a:rPr>
              <a:t>Faster speeds (3.20 GHz to 3.80 GHz) use 35 W, 37 W, 45 W, 47 W, 65 W or 84 W of power</a:t>
            </a:r>
          </a:p>
          <a:p>
            <a:pPr algn="just"/>
            <a:r>
              <a:rPr lang="en-US" sz="1400" dirty="0" smtClean="0">
                <a:solidFill>
                  <a:schemeClr val="accent6">
                    <a:lumMod val="75000"/>
                  </a:schemeClr>
                </a:solidFill>
                <a:latin typeface="Monotype Corsiva" pitchFamily="66" charset="0"/>
              </a:rPr>
              <a:t>Core i5 processors are commonly found in desktop computers for most everyday use and some higher performance needs. </a:t>
            </a:r>
          </a:p>
          <a:p>
            <a:pPr algn="just"/>
            <a:r>
              <a:rPr lang="en-US" sz="1400" dirty="0" smtClean="0">
                <a:solidFill>
                  <a:schemeClr val="accent6">
                    <a:lumMod val="75000"/>
                  </a:schemeClr>
                </a:solidFill>
                <a:latin typeface="Monotype Corsiva" pitchFamily="66" charset="0"/>
              </a:rPr>
              <a:t>Some laptop computers feature Core i5 processors as well, to provide improved performance for heavier usage needs. At the lower speeds, battery usage is pretty conservative and can reach up to five hours or usage on a single charge. However, at higher speeds, battery usage is higher and may result in up to three hours or so of usage per charge.</a:t>
            </a:r>
          </a:p>
          <a:p>
            <a:pPr algn="just"/>
            <a:endParaRPr lang="en-US" sz="1400" dirty="0">
              <a:solidFill>
                <a:schemeClr val="accent6">
                  <a:lumMod val="75000"/>
                </a:schemeClr>
              </a:solidFill>
            </a:endParaRPr>
          </a:p>
        </p:txBody>
      </p:sp>
      <p:sp>
        <p:nvSpPr>
          <p:cNvPr id="2" name="Title 1"/>
          <p:cNvSpPr>
            <a:spLocks noGrp="1"/>
          </p:cNvSpPr>
          <p:nvPr>
            <p:ph type="title"/>
          </p:nvPr>
        </p:nvSpPr>
        <p:spPr>
          <a:xfrm>
            <a:off x="4114800" y="304800"/>
            <a:ext cx="2057400" cy="609600"/>
          </a:xfrm>
        </p:spPr>
        <p:txBody>
          <a:bodyPr>
            <a:normAutofit fontScale="90000"/>
          </a:bodyPr>
          <a:lstStyle/>
          <a:p>
            <a:r>
              <a:rPr lang="en-US" cap="none" dirty="0" smtClean="0">
                <a:latin typeface="Monotype Corsiva" pitchFamily="66" charset="0"/>
              </a:rPr>
              <a:t>Core  i5</a:t>
            </a:r>
            <a:endParaRPr lang="en-US" cap="none" dirty="0">
              <a:latin typeface="Monotype Corsiva" pitchFamily="66" charset="0"/>
            </a:endParaRPr>
          </a:p>
        </p:txBody>
      </p:sp>
      <p:pic>
        <p:nvPicPr>
          <p:cNvPr id="5" name="Picture 4" descr="core-i5.jpg"/>
          <p:cNvPicPr>
            <a:picLocks noChangeAspect="1"/>
          </p:cNvPicPr>
          <p:nvPr/>
        </p:nvPicPr>
        <p:blipFill>
          <a:blip r:embed="rId7"/>
          <a:stretch>
            <a:fillRect/>
          </a:stretch>
        </p:blipFill>
        <p:spPr>
          <a:xfrm>
            <a:off x="685802" y="1828800"/>
            <a:ext cx="2857500" cy="306705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0" y="304800"/>
            <a:ext cx="2721864" cy="685800"/>
          </a:xfrm>
        </p:spPr>
        <p:txBody>
          <a:bodyPr>
            <a:normAutofit fontScale="90000"/>
          </a:bodyPr>
          <a:lstStyle/>
          <a:p>
            <a:r>
              <a:rPr lang="en-US" cap="none" dirty="0" smtClean="0">
                <a:solidFill>
                  <a:srgbClr val="FF0000"/>
                </a:solidFill>
                <a:latin typeface="Monotype Corsiva" pitchFamily="66" charset="0"/>
              </a:rPr>
              <a:t>core i7</a:t>
            </a:r>
            <a:endParaRPr lang="en-US" cap="none" dirty="0">
              <a:solidFill>
                <a:srgbClr val="FF0000"/>
              </a:solidFill>
              <a:latin typeface="Monotype Corsiva" pitchFamily="66" charset="0"/>
            </a:endParaRPr>
          </a:p>
        </p:txBody>
      </p:sp>
      <p:pic>
        <p:nvPicPr>
          <p:cNvPr id="5" name="Picture 4" descr="250px-core_i7_logo_(2015).png"/>
          <p:cNvPicPr>
            <a:picLocks noChangeAspect="1"/>
          </p:cNvPicPr>
          <p:nvPr/>
        </p:nvPicPr>
        <p:blipFill>
          <a:blip r:embed="rId2"/>
          <a:stretch>
            <a:fillRect/>
          </a:stretch>
        </p:blipFill>
        <p:spPr>
          <a:xfrm>
            <a:off x="7010400" y="1447800"/>
            <a:ext cx="3174603" cy="3429000"/>
          </a:xfrm>
          <a:prstGeom prst="rect">
            <a:avLst/>
          </a:prstGeom>
        </p:spPr>
      </p:pic>
      <p:pic>
        <p:nvPicPr>
          <p:cNvPr id="7" name="Picture 6" descr="core-i3i5i7-and-i9-processors-18-638.jpg"/>
          <p:cNvPicPr>
            <a:picLocks noChangeAspect="1"/>
          </p:cNvPicPr>
          <p:nvPr/>
        </p:nvPicPr>
        <p:blipFill>
          <a:blip r:embed="rId3"/>
          <a:stretch>
            <a:fillRect/>
          </a:stretch>
        </p:blipFill>
        <p:spPr>
          <a:xfrm>
            <a:off x="990600" y="1447800"/>
            <a:ext cx="6076950" cy="341947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197600" y="1600200"/>
            <a:ext cx="5791200" cy="2971800"/>
          </a:xfrm>
        </p:spPr>
        <p:txBody>
          <a:bodyPr>
            <a:normAutofit/>
          </a:bodyPr>
          <a:lstStyle/>
          <a:p>
            <a:pPr algn="just"/>
            <a:r>
              <a:rPr lang="en-US" sz="1900" b="1" dirty="0" smtClean="0">
                <a:latin typeface="Monotype Corsiva" pitchFamily="66" charset="0"/>
              </a:rPr>
              <a:t>Intel Core i9</a:t>
            </a:r>
            <a:r>
              <a:rPr lang="en-US" sz="1900" dirty="0" smtClean="0">
                <a:latin typeface="Monotype Corsiva" pitchFamily="66" charset="0"/>
              </a:rPr>
              <a:t> is a line of </a:t>
            </a:r>
            <a:r>
              <a:rPr lang="en-US" sz="1900" dirty="0" smtClean="0">
                <a:latin typeface="Monotype Corsiva" pitchFamily="66" charset="0"/>
                <a:hlinkClick r:id="rId2"/>
              </a:rPr>
              <a:t>Intel</a:t>
            </a:r>
            <a:r>
              <a:rPr lang="en-US" sz="1900" dirty="0" smtClean="0">
                <a:latin typeface="Monotype Corsiva" pitchFamily="66" charset="0"/>
              </a:rPr>
              <a:t> </a:t>
            </a:r>
            <a:r>
              <a:rPr lang="en-US" sz="1900" dirty="0" smtClean="0">
                <a:latin typeface="Monotype Corsiva" pitchFamily="66" charset="0"/>
                <a:hlinkClick r:id="rId3"/>
              </a:rPr>
              <a:t>CPUs</a:t>
            </a:r>
            <a:r>
              <a:rPr lang="en-US" sz="1900" dirty="0" smtClean="0">
                <a:latin typeface="Monotype Corsiva" pitchFamily="66" charset="0"/>
              </a:rPr>
              <a:t> introduced in May </a:t>
            </a:r>
            <a:r>
              <a:rPr lang="en-US" sz="1900" dirty="0" smtClean="0">
                <a:latin typeface="Monotype Corsiva" pitchFamily="66" charset="0"/>
                <a:hlinkClick r:id="rId4"/>
              </a:rPr>
              <a:t>2017</a:t>
            </a:r>
            <a:r>
              <a:rPr lang="en-US" sz="1900" dirty="0" smtClean="0">
                <a:latin typeface="Monotype Corsiva" pitchFamily="66" charset="0"/>
              </a:rPr>
              <a:t>. Core i9 CPUs feature as few as six and as many as eighteen </a:t>
            </a:r>
            <a:r>
              <a:rPr lang="en-US" sz="1900" dirty="0" smtClean="0">
                <a:latin typeface="Monotype Corsiva" pitchFamily="66" charset="0"/>
                <a:hlinkClick r:id="rId5"/>
              </a:rPr>
              <a:t>cores</a:t>
            </a:r>
            <a:r>
              <a:rPr lang="en-US" sz="1900" dirty="0" smtClean="0">
                <a:latin typeface="Monotype Corsiva" pitchFamily="66" charset="0"/>
              </a:rPr>
              <a:t>, with two </a:t>
            </a:r>
            <a:r>
              <a:rPr lang="en-US" sz="1900" dirty="0" smtClean="0">
                <a:latin typeface="Monotype Corsiva" pitchFamily="66" charset="0"/>
                <a:hlinkClick r:id="rId6"/>
              </a:rPr>
              <a:t>threads</a:t>
            </a:r>
            <a:r>
              <a:rPr lang="en-US" sz="1900" dirty="0" smtClean="0">
                <a:latin typeface="Monotype Corsiva" pitchFamily="66" charset="0"/>
              </a:rPr>
              <a:t> per core when </a:t>
            </a:r>
            <a:r>
              <a:rPr lang="en-US" sz="1900" dirty="0" smtClean="0">
                <a:latin typeface="Monotype Corsiva" pitchFamily="66" charset="0"/>
                <a:hlinkClick r:id="rId7"/>
              </a:rPr>
              <a:t>hyperthreading</a:t>
            </a:r>
            <a:r>
              <a:rPr lang="en-US" sz="1900" dirty="0" smtClean="0">
                <a:latin typeface="Monotype Corsiva" pitchFamily="66" charset="0"/>
              </a:rPr>
              <a:t> is enabled. </a:t>
            </a:r>
          </a:p>
          <a:p>
            <a:pPr algn="just"/>
            <a:r>
              <a:rPr lang="en-US" sz="1900" dirty="0" smtClean="0">
                <a:latin typeface="Monotype Corsiva" pitchFamily="66" charset="0"/>
              </a:rPr>
              <a:t>Its </a:t>
            </a:r>
            <a:r>
              <a:rPr lang="en-US" sz="1900" dirty="0" smtClean="0">
                <a:latin typeface="Monotype Corsiva" pitchFamily="66" charset="0"/>
                <a:hlinkClick r:id="rId8"/>
              </a:rPr>
              <a:t>frequencies</a:t>
            </a:r>
            <a:r>
              <a:rPr lang="en-US" sz="1900" dirty="0" smtClean="0">
                <a:latin typeface="Monotype Corsiva" pitchFamily="66" charset="0"/>
              </a:rPr>
              <a:t> range from 2.9 to 3.6 </a:t>
            </a:r>
            <a:r>
              <a:rPr lang="en-US" sz="1900" dirty="0" smtClean="0">
                <a:latin typeface="Monotype Corsiva" pitchFamily="66" charset="0"/>
                <a:hlinkClick r:id="rId9"/>
              </a:rPr>
              <a:t>GHz</a:t>
            </a:r>
            <a:r>
              <a:rPr lang="en-US" sz="1900" dirty="0" smtClean="0">
                <a:latin typeface="Monotype Corsiva" pitchFamily="66" charset="0"/>
              </a:rPr>
              <a:t>, and up to 5.0 GHz when using </a:t>
            </a:r>
            <a:r>
              <a:rPr lang="en-US" sz="1900" dirty="0" smtClean="0">
                <a:latin typeface="Monotype Corsiva" pitchFamily="66" charset="0"/>
                <a:hlinkClick r:id="rId10"/>
              </a:rPr>
              <a:t>Intel Turbo Boost</a:t>
            </a:r>
            <a:r>
              <a:rPr lang="en-US" sz="1900" dirty="0" smtClean="0">
                <a:latin typeface="Monotype Corsiva" pitchFamily="66" charset="0"/>
              </a:rPr>
              <a:t>.</a:t>
            </a:r>
          </a:p>
          <a:p>
            <a:pPr algn="just"/>
            <a:r>
              <a:rPr lang="en-US" sz="1900" dirty="0" smtClean="0">
                <a:latin typeface="Monotype Corsiva" pitchFamily="66" charset="0"/>
              </a:rPr>
              <a:t>All Core i9 CPUs interface with a new Intel </a:t>
            </a:r>
            <a:r>
              <a:rPr lang="en-US" sz="1900" dirty="0" smtClean="0">
                <a:latin typeface="Monotype Corsiva" pitchFamily="66" charset="0"/>
                <a:hlinkClick r:id="rId11"/>
              </a:rPr>
              <a:t>socket</a:t>
            </a:r>
            <a:r>
              <a:rPr lang="en-US" sz="1900" dirty="0" smtClean="0">
                <a:latin typeface="Monotype Corsiva" pitchFamily="66" charset="0"/>
              </a:rPr>
              <a:t> type, LGA 2066. Therefore, they are not compatible with previous-generation </a:t>
            </a:r>
            <a:r>
              <a:rPr lang="en-US" sz="1900" dirty="0" smtClean="0">
                <a:latin typeface="Monotype Corsiva" pitchFamily="66" charset="0"/>
                <a:hlinkClick r:id="rId12"/>
              </a:rPr>
              <a:t>motherboards</a:t>
            </a:r>
            <a:r>
              <a:rPr lang="en-US" sz="1900" dirty="0" smtClean="0">
                <a:latin typeface="Monotype Corsiva" pitchFamily="66" charset="0"/>
              </a:rPr>
              <a:t>.</a:t>
            </a:r>
          </a:p>
          <a:p>
            <a:endParaRPr lang="en-US" dirty="0"/>
          </a:p>
        </p:txBody>
      </p:sp>
      <p:sp>
        <p:nvSpPr>
          <p:cNvPr id="2" name="Title 1"/>
          <p:cNvSpPr>
            <a:spLocks noGrp="1"/>
          </p:cNvSpPr>
          <p:nvPr>
            <p:ph type="title"/>
          </p:nvPr>
        </p:nvSpPr>
        <p:spPr>
          <a:xfrm>
            <a:off x="4572000" y="304800"/>
            <a:ext cx="1828800" cy="502919"/>
          </a:xfrm>
        </p:spPr>
        <p:txBody>
          <a:bodyPr>
            <a:normAutofit fontScale="90000"/>
          </a:bodyPr>
          <a:lstStyle/>
          <a:p>
            <a:pPr algn="just"/>
            <a:r>
              <a:rPr lang="en-US" i="1" cap="none" dirty="0" smtClean="0">
                <a:solidFill>
                  <a:srgbClr val="FF0000"/>
                </a:solidFill>
                <a:latin typeface="Monotype Corsiva" pitchFamily="66" charset="0"/>
              </a:rPr>
              <a:t>Core i9</a:t>
            </a:r>
            <a:endParaRPr lang="en-US" i="1" cap="none" dirty="0">
              <a:solidFill>
                <a:srgbClr val="FF0000"/>
              </a:solidFill>
              <a:latin typeface="Monotype Corsiva" pitchFamily="66" charset="0"/>
            </a:endParaRPr>
          </a:p>
        </p:txBody>
      </p:sp>
      <p:pic>
        <p:nvPicPr>
          <p:cNvPr id="5" name="Picture 4" descr="download (4).jpg"/>
          <p:cNvPicPr>
            <a:picLocks noChangeAspect="1"/>
          </p:cNvPicPr>
          <p:nvPr/>
        </p:nvPicPr>
        <p:blipFill>
          <a:blip r:embed="rId13"/>
          <a:stretch>
            <a:fillRect/>
          </a:stretch>
        </p:blipFill>
        <p:spPr>
          <a:xfrm>
            <a:off x="1447800" y="1524000"/>
            <a:ext cx="3810000" cy="29718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re-i3i5i7-and-i9-processors-12-638.jpg"/>
          <p:cNvPicPr>
            <a:picLocks noChangeAspect="1"/>
          </p:cNvPicPr>
          <p:nvPr/>
        </p:nvPicPr>
        <p:blipFill>
          <a:blip r:embed="rId2"/>
          <a:stretch>
            <a:fillRect/>
          </a:stretch>
        </p:blipFill>
        <p:spPr>
          <a:xfrm>
            <a:off x="5715000" y="3124200"/>
            <a:ext cx="6076950" cy="3419475"/>
          </a:xfrm>
          <a:prstGeom prst="rect">
            <a:avLst/>
          </a:prstGeom>
        </p:spPr>
      </p:pic>
      <p:pic>
        <p:nvPicPr>
          <p:cNvPr id="7" name="Picture 6" descr="core-i3i5i7-and-i9-processors-11-638.jpg"/>
          <p:cNvPicPr>
            <a:picLocks noChangeAspect="1"/>
          </p:cNvPicPr>
          <p:nvPr/>
        </p:nvPicPr>
        <p:blipFill>
          <a:blip r:embed="rId3"/>
          <a:stretch>
            <a:fillRect/>
          </a:stretch>
        </p:blipFill>
        <p:spPr>
          <a:xfrm>
            <a:off x="533400" y="304800"/>
            <a:ext cx="6076950" cy="34194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28F78C-1C78-4A0C-9BF4-0605999005C5}"/>
              </a:ext>
            </a:extLst>
          </p:cNvPr>
          <p:cNvSpPr txBox="1">
            <a:spLocks/>
          </p:cNvSpPr>
          <p:nvPr/>
        </p:nvSpPr>
        <p:spPr>
          <a:xfrm>
            <a:off x="2895600" y="764373"/>
            <a:ext cx="3124200" cy="835827"/>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accent2"/>
                </a:solidFill>
                <a:effectLst/>
                <a:uLnTx/>
                <a:uFillTx/>
                <a:latin typeface="Monotype Corsiva" pitchFamily="66" charset="0"/>
                <a:ea typeface="+mj-ea"/>
                <a:cs typeface="Times New Roman" pitchFamily="18" charset="0"/>
              </a:rPr>
              <a:t>1.1 SATA</a:t>
            </a:r>
            <a:endParaRPr kumimoji="0" lang="en-IN" sz="4000" b="0" i="0" u="none" strike="noStrike" kern="1200" cap="none" spc="0" normalizeH="0" baseline="0" noProof="0" dirty="0">
              <a:ln>
                <a:noFill/>
              </a:ln>
              <a:solidFill>
                <a:schemeClr val="accent2"/>
              </a:solidFill>
              <a:effectLst/>
              <a:uLnTx/>
              <a:uFillTx/>
              <a:latin typeface="Monotype Corsiva" pitchFamily="66" charset="0"/>
              <a:ea typeface="+mj-ea"/>
              <a:cs typeface="Times New Roman" pitchFamily="18" charset="0"/>
            </a:endParaRPr>
          </a:p>
        </p:txBody>
      </p:sp>
      <p:sp>
        <p:nvSpPr>
          <p:cNvPr id="3" name="Content Placeholder 2">
            <a:extLst>
              <a:ext uri="{FF2B5EF4-FFF2-40B4-BE49-F238E27FC236}">
                <a16:creationId xmlns="" xmlns:a16="http://schemas.microsoft.com/office/drawing/2014/main" id="{CA555CF4-C85C-4FA4-93B4-769E83D6D793}"/>
              </a:ext>
            </a:extLst>
          </p:cNvPr>
          <p:cNvSpPr txBox="1">
            <a:spLocks/>
          </p:cNvSpPr>
          <p:nvPr/>
        </p:nvSpPr>
        <p:spPr>
          <a:xfrm>
            <a:off x="685800" y="2057400"/>
            <a:ext cx="9677400" cy="4161285"/>
          </a:xfrm>
          <a:prstGeom prst="rect">
            <a:avLst/>
          </a:prstGeom>
        </p:spPr>
        <p:txBody>
          <a:bodyPr>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The </a:t>
            </a: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SATA</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technology itself is a connecter </a:t>
            </a: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interface</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primarily </a:t>
            </a: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used</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for computer bus </a:t>
            </a: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connections</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in storage </a:t>
            </a: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applications</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In this </a:t>
            </a: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application</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the </a:t>
            </a: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cables</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are </a:t>
            </a: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used</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to </a:t>
            </a: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connect</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 mass storage device (e.g. hard disk drives, optical drives, solid-state memory drives) to a host bus </a:t>
            </a: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adapter</a:t>
            </a: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such as a motherboard.</a:t>
            </a:r>
            <a:endParaRPr kumimoji="0" lang="en-IN"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4" name="Picture 3">
            <a:extLst>
              <a:ext uri="{FF2B5EF4-FFF2-40B4-BE49-F238E27FC236}">
                <a16:creationId xmlns="" xmlns:a16="http://schemas.microsoft.com/office/drawing/2014/main" id="{6D1EDF0E-A0EC-4793-B780-D7100F523356}"/>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495800" y="4038600"/>
            <a:ext cx="2743200" cy="166687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4267200" y="1600200"/>
            <a:ext cx="7721600" cy="4724400"/>
          </a:xfrm>
        </p:spPr>
        <p:txBody>
          <a:bodyPr>
            <a:normAutofit/>
          </a:bodyPr>
          <a:lstStyle/>
          <a:p>
            <a:pPr algn="ctr">
              <a:buNone/>
            </a:pPr>
            <a:r>
              <a:rPr lang="en-US" sz="2400" dirty="0" smtClean="0">
                <a:solidFill>
                  <a:schemeClr val="accent1"/>
                </a:solidFill>
                <a:latin typeface="Algerian" pitchFamily="82" charset="0"/>
              </a:rPr>
              <a:t>What is </a:t>
            </a:r>
            <a:r>
              <a:rPr lang="en-US" sz="2400" dirty="0" err="1" smtClean="0">
                <a:solidFill>
                  <a:schemeClr val="accent1"/>
                </a:solidFill>
                <a:latin typeface="Algerian" pitchFamily="82" charset="0"/>
              </a:rPr>
              <a:t>amd</a:t>
            </a:r>
            <a:r>
              <a:rPr lang="en-US" sz="2400" dirty="0" smtClean="0">
                <a:solidFill>
                  <a:schemeClr val="accent1"/>
                </a:solidFill>
                <a:latin typeface="Algerian" pitchFamily="82" charset="0"/>
              </a:rPr>
              <a:t>?</a:t>
            </a:r>
            <a:endParaRPr lang="en-US" sz="2400" dirty="0" smtClean="0">
              <a:solidFill>
                <a:schemeClr val="accent1"/>
              </a:solidFill>
              <a:latin typeface="Algerian" pitchFamily="82" charset="0"/>
            </a:endParaRPr>
          </a:p>
          <a:p>
            <a:r>
              <a:rPr lang="en-US" sz="2400" b="1" dirty="0" smtClean="0">
                <a:solidFill>
                  <a:srgbClr val="7030A0"/>
                </a:solidFill>
                <a:latin typeface="Monotype Corsiva" pitchFamily="66" charset="0"/>
              </a:rPr>
              <a:t>Advanced Micro Devices, Inc.</a:t>
            </a:r>
            <a:r>
              <a:rPr lang="en-US" sz="2400" dirty="0" smtClean="0">
                <a:solidFill>
                  <a:srgbClr val="7030A0"/>
                </a:solidFill>
                <a:latin typeface="Monotype Corsiva" pitchFamily="66" charset="0"/>
              </a:rPr>
              <a:t> (</a:t>
            </a:r>
            <a:r>
              <a:rPr lang="en-US" sz="2400" b="1" dirty="0" smtClean="0">
                <a:solidFill>
                  <a:srgbClr val="7030A0"/>
                </a:solidFill>
                <a:latin typeface="Monotype Corsiva" pitchFamily="66" charset="0"/>
              </a:rPr>
              <a:t>AMD</a:t>
            </a:r>
            <a:r>
              <a:rPr lang="en-US" sz="2400" dirty="0" smtClean="0">
                <a:solidFill>
                  <a:srgbClr val="7030A0"/>
                </a:solidFill>
                <a:latin typeface="Monotype Corsiva" pitchFamily="66" charset="0"/>
              </a:rPr>
              <a:t>) is an American </a:t>
            </a:r>
            <a:r>
              <a:rPr lang="en-US" sz="2400" dirty="0" smtClean="0">
                <a:solidFill>
                  <a:srgbClr val="7030A0"/>
                </a:solidFill>
                <a:latin typeface="Monotype Corsiva" pitchFamily="66" charset="0"/>
                <a:hlinkClick r:id="rId4" tooltip="Multinational company"/>
              </a:rPr>
              <a:t>multinational</a:t>
            </a:r>
            <a:r>
              <a:rPr lang="en-US" sz="2400" dirty="0" smtClean="0">
                <a:solidFill>
                  <a:srgbClr val="7030A0"/>
                </a:solidFill>
                <a:latin typeface="Monotype Corsiva" pitchFamily="66" charset="0"/>
              </a:rPr>
              <a:t> </a:t>
            </a:r>
            <a:r>
              <a:rPr lang="en-US" sz="2400" dirty="0" smtClean="0">
                <a:solidFill>
                  <a:srgbClr val="7030A0"/>
                </a:solidFill>
                <a:latin typeface="Monotype Corsiva" pitchFamily="66" charset="0"/>
                <a:hlinkClick r:id="rId5" tooltip="Semiconductor industry"/>
              </a:rPr>
              <a:t>semiconductor company</a:t>
            </a:r>
            <a:r>
              <a:rPr lang="en-US" sz="2400" dirty="0" smtClean="0">
                <a:solidFill>
                  <a:srgbClr val="7030A0"/>
                </a:solidFill>
                <a:latin typeface="Monotype Corsiva" pitchFamily="66" charset="0"/>
              </a:rPr>
              <a:t> based in </a:t>
            </a:r>
            <a:r>
              <a:rPr lang="en-US" sz="2400" dirty="0" smtClean="0">
                <a:solidFill>
                  <a:srgbClr val="7030A0"/>
                </a:solidFill>
                <a:latin typeface="Monotype Corsiva" pitchFamily="66" charset="0"/>
                <a:hlinkClick r:id="rId6" tooltip="Santa Clara, California"/>
              </a:rPr>
              <a:t>Santa Clara</a:t>
            </a:r>
            <a:r>
              <a:rPr lang="en-US" sz="2400" dirty="0" smtClean="0">
                <a:solidFill>
                  <a:srgbClr val="7030A0"/>
                </a:solidFill>
                <a:latin typeface="Monotype Corsiva" pitchFamily="66" charset="0"/>
              </a:rPr>
              <a:t>, </a:t>
            </a:r>
            <a:r>
              <a:rPr lang="en-US" sz="2400" dirty="0" smtClean="0">
                <a:solidFill>
                  <a:srgbClr val="7030A0"/>
                </a:solidFill>
                <a:latin typeface="Monotype Corsiva" pitchFamily="66" charset="0"/>
                <a:hlinkClick r:id="rId7" tooltip="California"/>
              </a:rPr>
              <a:t>California</a:t>
            </a:r>
            <a:r>
              <a:rPr lang="en-US" sz="2400" dirty="0" smtClean="0">
                <a:solidFill>
                  <a:srgbClr val="7030A0"/>
                </a:solidFill>
                <a:latin typeface="Monotype Corsiva" pitchFamily="66" charset="0"/>
              </a:rPr>
              <a:t>, that develops </a:t>
            </a:r>
            <a:r>
              <a:rPr lang="en-US" sz="2400" dirty="0" smtClean="0">
                <a:solidFill>
                  <a:srgbClr val="7030A0"/>
                </a:solidFill>
                <a:latin typeface="Monotype Corsiva" pitchFamily="66" charset="0"/>
                <a:hlinkClick r:id="rId8" tooltip="Computer processor"/>
              </a:rPr>
              <a:t>computer processors</a:t>
            </a:r>
            <a:r>
              <a:rPr lang="en-US" sz="2400" dirty="0" smtClean="0">
                <a:solidFill>
                  <a:srgbClr val="7030A0"/>
                </a:solidFill>
                <a:latin typeface="Monotype Corsiva" pitchFamily="66" charset="0"/>
              </a:rPr>
              <a:t> and related technologies for business and </a:t>
            </a:r>
            <a:r>
              <a:rPr lang="en-US" sz="2400" dirty="0" smtClean="0">
                <a:solidFill>
                  <a:srgbClr val="7030A0"/>
                </a:solidFill>
                <a:latin typeface="Monotype Corsiva" pitchFamily="66" charset="0"/>
                <a:hlinkClick r:id="rId9" tooltip="Consumer markets"/>
              </a:rPr>
              <a:t>consumer markets</a:t>
            </a:r>
            <a:r>
              <a:rPr lang="en-US" sz="2400" dirty="0" smtClean="0">
                <a:solidFill>
                  <a:srgbClr val="7030A0"/>
                </a:solidFill>
                <a:latin typeface="Monotype Corsiva" pitchFamily="66" charset="0"/>
              </a:rPr>
              <a:t>. </a:t>
            </a:r>
          </a:p>
          <a:p>
            <a:r>
              <a:rPr lang="en-US" sz="2400" dirty="0" smtClean="0">
                <a:solidFill>
                  <a:srgbClr val="7030A0"/>
                </a:solidFill>
                <a:latin typeface="Monotype Corsiva" pitchFamily="66" charset="0"/>
              </a:rPr>
              <a:t>While it initially manufactured its own processors, the company later outsourced its manufacturing, a practice known as going </a:t>
            </a:r>
            <a:r>
              <a:rPr lang="en-US" sz="2400" dirty="0" smtClean="0">
                <a:solidFill>
                  <a:srgbClr val="7030A0"/>
                </a:solidFill>
                <a:latin typeface="Monotype Corsiva" pitchFamily="66" charset="0"/>
                <a:hlinkClick r:id="rId10" tooltip="Fabless manufacturing"/>
              </a:rPr>
              <a:t>fabless</a:t>
            </a:r>
            <a:r>
              <a:rPr lang="en-US" sz="2400" dirty="0" smtClean="0">
                <a:solidFill>
                  <a:srgbClr val="7030A0"/>
                </a:solidFill>
                <a:latin typeface="Monotype Corsiva" pitchFamily="66" charset="0"/>
              </a:rPr>
              <a:t>, after </a:t>
            </a:r>
            <a:r>
              <a:rPr lang="en-US" sz="2400" dirty="0" smtClean="0">
                <a:solidFill>
                  <a:srgbClr val="7030A0"/>
                </a:solidFill>
                <a:latin typeface="Monotype Corsiva" pitchFamily="66" charset="0"/>
                <a:hlinkClick r:id="rId11" tooltip="GlobalFoundries"/>
              </a:rPr>
              <a:t>GlobalFoundries</a:t>
            </a:r>
            <a:r>
              <a:rPr lang="en-US" sz="2400" dirty="0" smtClean="0">
                <a:solidFill>
                  <a:srgbClr val="7030A0"/>
                </a:solidFill>
                <a:latin typeface="Monotype Corsiva" pitchFamily="66" charset="0"/>
              </a:rPr>
              <a:t> was spun off in 2009. </a:t>
            </a:r>
          </a:p>
          <a:p>
            <a:r>
              <a:rPr lang="en-US" sz="2400" dirty="0" smtClean="0">
                <a:solidFill>
                  <a:srgbClr val="7030A0"/>
                </a:solidFill>
                <a:latin typeface="Monotype Corsiva" pitchFamily="66" charset="0"/>
              </a:rPr>
              <a:t>AMD's main products include </a:t>
            </a:r>
            <a:r>
              <a:rPr lang="en-US" sz="2400" dirty="0" smtClean="0">
                <a:solidFill>
                  <a:srgbClr val="7030A0"/>
                </a:solidFill>
                <a:latin typeface="Monotype Corsiva" pitchFamily="66" charset="0"/>
                <a:hlinkClick r:id="rId12" tooltip="Microprocessor"/>
              </a:rPr>
              <a:t>microprocessors</a:t>
            </a:r>
            <a:r>
              <a:rPr lang="en-US" sz="2400" dirty="0" smtClean="0">
                <a:solidFill>
                  <a:srgbClr val="7030A0"/>
                </a:solidFill>
                <a:latin typeface="Monotype Corsiva" pitchFamily="66" charset="0"/>
              </a:rPr>
              <a:t>, </a:t>
            </a:r>
            <a:r>
              <a:rPr lang="en-US" sz="2400" dirty="0" smtClean="0">
                <a:solidFill>
                  <a:srgbClr val="7030A0"/>
                </a:solidFill>
                <a:latin typeface="Monotype Corsiva" pitchFamily="66" charset="0"/>
                <a:hlinkClick r:id="rId13" tooltip="Motherboard"/>
              </a:rPr>
              <a:t>motherboard</a:t>
            </a:r>
            <a:r>
              <a:rPr lang="en-US" sz="2400" dirty="0" smtClean="0">
                <a:solidFill>
                  <a:srgbClr val="7030A0"/>
                </a:solidFill>
                <a:latin typeface="Monotype Corsiva" pitchFamily="66" charset="0"/>
              </a:rPr>
              <a:t> </a:t>
            </a:r>
            <a:r>
              <a:rPr lang="en-US" sz="2400" dirty="0" smtClean="0">
                <a:solidFill>
                  <a:srgbClr val="7030A0"/>
                </a:solidFill>
                <a:latin typeface="Monotype Corsiva" pitchFamily="66" charset="0"/>
                <a:hlinkClick r:id="rId14" tooltip="Chipset"/>
              </a:rPr>
              <a:t>chipsets</a:t>
            </a:r>
            <a:r>
              <a:rPr lang="en-US" sz="2400" dirty="0" smtClean="0">
                <a:solidFill>
                  <a:srgbClr val="7030A0"/>
                </a:solidFill>
                <a:latin typeface="Monotype Corsiva" pitchFamily="66" charset="0"/>
              </a:rPr>
              <a:t>, </a:t>
            </a:r>
            <a:r>
              <a:rPr lang="en-US" sz="2400" dirty="0" smtClean="0">
                <a:solidFill>
                  <a:srgbClr val="7030A0"/>
                </a:solidFill>
                <a:latin typeface="Monotype Corsiva" pitchFamily="66" charset="0"/>
                <a:hlinkClick r:id="rId15" tooltip="Embedded processor"/>
              </a:rPr>
              <a:t>embedded processors</a:t>
            </a:r>
            <a:r>
              <a:rPr lang="en-US" sz="2400" dirty="0" smtClean="0">
                <a:solidFill>
                  <a:srgbClr val="7030A0"/>
                </a:solidFill>
                <a:latin typeface="Monotype Corsiva" pitchFamily="66" charset="0"/>
              </a:rPr>
              <a:t> and </a:t>
            </a:r>
            <a:r>
              <a:rPr lang="en-US" sz="2400" dirty="0" smtClean="0">
                <a:solidFill>
                  <a:srgbClr val="7030A0"/>
                </a:solidFill>
                <a:latin typeface="Monotype Corsiva" pitchFamily="66" charset="0"/>
                <a:hlinkClick r:id="rId16" tooltip="Graphics processing unit"/>
              </a:rPr>
              <a:t>graphics processors</a:t>
            </a:r>
            <a:r>
              <a:rPr lang="en-US" sz="2400" dirty="0" smtClean="0">
                <a:solidFill>
                  <a:srgbClr val="7030A0"/>
                </a:solidFill>
                <a:latin typeface="Monotype Corsiva" pitchFamily="66" charset="0"/>
              </a:rPr>
              <a:t> for </a:t>
            </a:r>
            <a:r>
              <a:rPr lang="en-US" sz="2400" dirty="0" smtClean="0">
                <a:solidFill>
                  <a:srgbClr val="7030A0"/>
                </a:solidFill>
                <a:latin typeface="Monotype Corsiva" pitchFamily="66" charset="0"/>
                <a:hlinkClick r:id="rId17" tooltip="Server (computing)"/>
              </a:rPr>
              <a:t>servers</a:t>
            </a:r>
            <a:r>
              <a:rPr lang="en-US" sz="2400" dirty="0" smtClean="0">
                <a:solidFill>
                  <a:srgbClr val="7030A0"/>
                </a:solidFill>
                <a:latin typeface="Monotype Corsiva" pitchFamily="66" charset="0"/>
              </a:rPr>
              <a:t>, </a:t>
            </a:r>
            <a:r>
              <a:rPr lang="en-US" sz="2400" dirty="0" smtClean="0">
                <a:solidFill>
                  <a:srgbClr val="7030A0"/>
                </a:solidFill>
                <a:latin typeface="Monotype Corsiva" pitchFamily="66" charset="0"/>
                <a:hlinkClick r:id="rId18" tooltip="Workstation"/>
              </a:rPr>
              <a:t>workstations</a:t>
            </a:r>
            <a:r>
              <a:rPr lang="en-US" sz="2400" dirty="0" smtClean="0">
                <a:solidFill>
                  <a:srgbClr val="7030A0"/>
                </a:solidFill>
                <a:latin typeface="Monotype Corsiva" pitchFamily="66" charset="0"/>
              </a:rPr>
              <a:t>, personal computers and </a:t>
            </a:r>
            <a:r>
              <a:rPr lang="en-US" sz="2400" dirty="0" smtClean="0">
                <a:solidFill>
                  <a:srgbClr val="7030A0"/>
                </a:solidFill>
                <a:latin typeface="Monotype Corsiva" pitchFamily="66" charset="0"/>
                <a:hlinkClick r:id="rId19"/>
              </a:rPr>
              <a:t>embedded system</a:t>
            </a:r>
            <a:r>
              <a:rPr lang="en-US" sz="2400" dirty="0" smtClean="0">
                <a:solidFill>
                  <a:srgbClr val="7030A0"/>
                </a:solidFill>
                <a:latin typeface="Monotype Corsiva" pitchFamily="66" charset="0"/>
              </a:rPr>
              <a:t> applications.</a:t>
            </a:r>
          </a:p>
          <a:p>
            <a:pPr>
              <a:buNone/>
            </a:pPr>
            <a:endParaRPr lang="en-US" dirty="0" smtClean="0">
              <a:solidFill>
                <a:schemeClr val="accent6">
                  <a:lumMod val="75000"/>
                </a:schemeClr>
              </a:solidFill>
              <a:latin typeface="Algerian" pitchFamily="82" charset="0"/>
            </a:endParaRPr>
          </a:p>
          <a:p>
            <a:pPr algn="ctr">
              <a:buNone/>
            </a:pPr>
            <a:endParaRPr lang="en-US" dirty="0">
              <a:solidFill>
                <a:schemeClr val="accent6">
                  <a:lumMod val="75000"/>
                </a:schemeClr>
              </a:solidFill>
              <a:latin typeface="Algerian" pitchFamily="82" charset="0"/>
            </a:endParaRPr>
          </a:p>
        </p:txBody>
      </p:sp>
      <p:sp>
        <p:nvSpPr>
          <p:cNvPr id="2" name="Title 1"/>
          <p:cNvSpPr>
            <a:spLocks noGrp="1"/>
          </p:cNvSpPr>
          <p:nvPr>
            <p:ph type="title"/>
          </p:nvPr>
        </p:nvSpPr>
        <p:spPr>
          <a:xfrm>
            <a:off x="2895600" y="457200"/>
            <a:ext cx="4800600" cy="685800"/>
          </a:xfrm>
        </p:spPr>
        <p:txBody>
          <a:bodyPr>
            <a:normAutofit/>
          </a:bodyPr>
          <a:lstStyle/>
          <a:p>
            <a:r>
              <a:rPr lang="en-US" sz="2800" dirty="0" smtClean="0">
                <a:solidFill>
                  <a:schemeClr val="accent1"/>
                </a:solidFill>
                <a:latin typeface="Algerian" pitchFamily="82" charset="0"/>
              </a:rPr>
              <a:t>Amd – ryzen and athlon</a:t>
            </a:r>
            <a:endParaRPr lang="en-US" sz="2800" dirty="0">
              <a:solidFill>
                <a:schemeClr val="accent1"/>
              </a:solidFill>
              <a:latin typeface="Algerian" pitchFamily="82" charset="0"/>
            </a:endParaRPr>
          </a:p>
        </p:txBody>
      </p:sp>
      <p:pic>
        <p:nvPicPr>
          <p:cNvPr id="6" name="Picture 5" descr="download (5).jpg"/>
          <p:cNvPicPr>
            <a:picLocks noChangeAspect="1"/>
          </p:cNvPicPr>
          <p:nvPr/>
        </p:nvPicPr>
        <p:blipFill>
          <a:blip r:embed="rId20"/>
          <a:stretch>
            <a:fillRect/>
          </a:stretch>
        </p:blipFill>
        <p:spPr>
          <a:xfrm>
            <a:off x="838203" y="2286000"/>
            <a:ext cx="3076575" cy="2362200"/>
          </a:xfrm>
          <a:prstGeom prst="rect">
            <a:avLst/>
          </a:prstGeom>
        </p:spPr>
      </p:pic>
    </p:spTree>
    <p:controls>
      <p:control spid="1027" name="DefaultOcx" r:id="rId2" imgW="257040" imgH="304920"/>
    </p:controls>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86000" y="1447800"/>
            <a:ext cx="6553200" cy="4724400"/>
          </a:xfrm>
        </p:spPr>
        <p:txBody>
          <a:bodyPr>
            <a:normAutofit fontScale="85000" lnSpcReduction="20000"/>
          </a:bodyPr>
          <a:lstStyle/>
          <a:p>
            <a:pPr algn="just"/>
            <a:r>
              <a:rPr lang="en-US" b="1" dirty="0" smtClean="0">
                <a:latin typeface="Monotype Corsiva" pitchFamily="66" charset="0"/>
              </a:rPr>
              <a:t>Ryzen</a:t>
            </a:r>
            <a:r>
              <a:rPr lang="en-US" dirty="0" smtClean="0">
                <a:latin typeface="Monotype Corsiva" pitchFamily="66" charset="0"/>
              </a:rPr>
              <a:t>  is a brand of </a:t>
            </a:r>
            <a:r>
              <a:rPr lang="en-US" dirty="0" smtClean="0">
                <a:latin typeface="Monotype Corsiva" pitchFamily="66" charset="0"/>
                <a:hlinkClick r:id="rId2" tooltip="X86-64"/>
              </a:rPr>
              <a:t>x86-64</a:t>
            </a:r>
            <a:r>
              <a:rPr lang="en-US" dirty="0" smtClean="0">
                <a:latin typeface="Monotype Corsiva" pitchFamily="66" charset="0"/>
              </a:rPr>
              <a:t> </a:t>
            </a:r>
            <a:r>
              <a:rPr lang="en-US" dirty="0" smtClean="0">
                <a:latin typeface="Monotype Corsiva" pitchFamily="66" charset="0"/>
                <a:hlinkClick r:id="rId3" tooltip="Microprocessor"/>
              </a:rPr>
              <a:t>microprocessors</a:t>
            </a:r>
            <a:r>
              <a:rPr lang="en-US" dirty="0" smtClean="0">
                <a:latin typeface="Monotype Corsiva" pitchFamily="66" charset="0"/>
              </a:rPr>
              <a:t> designed and marketed by </a:t>
            </a:r>
            <a:r>
              <a:rPr lang="en-US" dirty="0" smtClean="0">
                <a:latin typeface="Monotype Corsiva" pitchFamily="66" charset="0"/>
                <a:hlinkClick r:id="rId4" tooltip="Advanced Micro Devices"/>
              </a:rPr>
              <a:t>Advanced Micro Devices</a:t>
            </a:r>
            <a:r>
              <a:rPr lang="en-US" dirty="0" smtClean="0">
                <a:latin typeface="Monotype Corsiva" pitchFamily="66" charset="0"/>
              </a:rPr>
              <a:t> (AMD) for desktop, mobile, server, and embedded platforms based on the </a:t>
            </a:r>
            <a:r>
              <a:rPr lang="en-US" dirty="0" smtClean="0">
                <a:latin typeface="Monotype Corsiva" pitchFamily="66" charset="0"/>
                <a:hlinkClick r:id="rId5" tooltip="Zen (microarchitecture)"/>
              </a:rPr>
              <a:t>Zen</a:t>
            </a:r>
            <a:r>
              <a:rPr lang="en-US" dirty="0" smtClean="0">
                <a:latin typeface="Monotype Corsiva" pitchFamily="66" charset="0"/>
              </a:rPr>
              <a:t> </a:t>
            </a:r>
            <a:r>
              <a:rPr lang="en-US" dirty="0" smtClean="0">
                <a:latin typeface="Monotype Corsiva" pitchFamily="66" charset="0"/>
                <a:hlinkClick r:id="rId6" tooltip="Microarchitecture"/>
              </a:rPr>
              <a:t>microarchitecture</a:t>
            </a:r>
            <a:r>
              <a:rPr lang="en-US" dirty="0" smtClean="0">
                <a:latin typeface="Monotype Corsiva" pitchFamily="66" charset="0"/>
              </a:rPr>
              <a:t>. </a:t>
            </a:r>
          </a:p>
          <a:p>
            <a:pPr algn="just"/>
            <a:r>
              <a:rPr lang="en-US" dirty="0" smtClean="0">
                <a:latin typeface="Monotype Corsiva" pitchFamily="66" charset="0"/>
              </a:rPr>
              <a:t>It consists of </a:t>
            </a:r>
            <a:r>
              <a:rPr lang="en-US" dirty="0" smtClean="0">
                <a:latin typeface="Monotype Corsiva" pitchFamily="66" charset="0"/>
                <a:hlinkClick r:id="rId7"/>
              </a:rPr>
              <a:t>central processing units</a:t>
            </a:r>
            <a:r>
              <a:rPr lang="en-US" dirty="0" smtClean="0">
                <a:latin typeface="Monotype Corsiva" pitchFamily="66" charset="0"/>
              </a:rPr>
              <a:t> (CPUs) marketed for mainstream, enthusiast, server, and workstation segments and </a:t>
            </a:r>
            <a:r>
              <a:rPr lang="en-US" dirty="0" smtClean="0">
                <a:latin typeface="Monotype Corsiva" pitchFamily="66" charset="0"/>
                <a:hlinkClick r:id="rId8" tooltip="AMD Accelerated Processing Unit"/>
              </a:rPr>
              <a:t>accelerated processing units</a:t>
            </a:r>
            <a:r>
              <a:rPr lang="en-US" dirty="0" smtClean="0">
                <a:latin typeface="Monotype Corsiva" pitchFamily="66" charset="0"/>
              </a:rPr>
              <a:t> (APUs) marketed for mainstream and entry-level segments and </a:t>
            </a:r>
            <a:r>
              <a:rPr lang="en-US" dirty="0" smtClean="0">
                <a:latin typeface="Monotype Corsiva" pitchFamily="66" charset="0"/>
                <a:hlinkClick r:id="rId9" tooltip="Embedded systems"/>
              </a:rPr>
              <a:t>embedded systems</a:t>
            </a:r>
            <a:r>
              <a:rPr lang="en-US" dirty="0" smtClean="0">
                <a:latin typeface="Monotype Corsiva" pitchFamily="66" charset="0"/>
              </a:rPr>
              <a:t> applications.</a:t>
            </a:r>
          </a:p>
          <a:p>
            <a:pPr algn="just"/>
            <a:r>
              <a:rPr lang="en-US" dirty="0" smtClean="0">
                <a:latin typeface="Monotype Corsiva" pitchFamily="66" charset="0"/>
              </a:rPr>
              <a:t>AMD officially announced a new series of processors, named "Ryzen", during its New Horizon summit on December 13, 2016 and introduced Ryzen 1000 series processors in February 2017, featuring up to 8 cores and 16 threads, which launched on March 2, 2017.</a:t>
            </a:r>
          </a:p>
          <a:p>
            <a:endParaRPr lang="en-US" dirty="0"/>
          </a:p>
        </p:txBody>
      </p:sp>
      <p:sp>
        <p:nvSpPr>
          <p:cNvPr id="2" name="Title 1"/>
          <p:cNvSpPr>
            <a:spLocks noGrp="1"/>
          </p:cNvSpPr>
          <p:nvPr>
            <p:ph type="title"/>
          </p:nvPr>
        </p:nvSpPr>
        <p:spPr>
          <a:xfrm>
            <a:off x="3657600" y="228600"/>
            <a:ext cx="3864864" cy="838200"/>
          </a:xfrm>
        </p:spPr>
        <p:txBody>
          <a:bodyPr/>
          <a:lstStyle/>
          <a:p>
            <a:r>
              <a:rPr lang="en-US" dirty="0" smtClean="0">
                <a:solidFill>
                  <a:srgbClr val="00B050"/>
                </a:solidFill>
                <a:latin typeface="Monotype Corsiva" pitchFamily="66" charset="0"/>
              </a:rPr>
              <a:t>What is ryzen?</a:t>
            </a:r>
            <a:endParaRPr lang="en-US" dirty="0">
              <a:solidFill>
                <a:srgbClr val="00B050"/>
              </a:solidFill>
              <a:latin typeface="Monotype Corsiva" pitchFamily="66"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819400" y="1600200"/>
            <a:ext cx="5334000" cy="2590800"/>
          </a:xfrm>
        </p:spPr>
        <p:txBody>
          <a:bodyPr/>
          <a:lstStyle/>
          <a:p>
            <a:r>
              <a:rPr lang="en-US" sz="2400" b="1" dirty="0" smtClean="0">
                <a:latin typeface="Monotype Corsiva" pitchFamily="66" charset="0"/>
                <a:hlinkClick r:id="rId2"/>
              </a:rPr>
              <a:t>Ryzen 3</a:t>
            </a:r>
            <a:r>
              <a:rPr lang="en-US" sz="2400" b="1" dirty="0" smtClean="0">
                <a:latin typeface="Monotype Corsiva" pitchFamily="66" charset="0"/>
              </a:rPr>
              <a:t> </a:t>
            </a:r>
            <a:r>
              <a:rPr lang="en-US" sz="2400" b="1" dirty="0" smtClean="0">
                <a:latin typeface="Monotype Corsiva" pitchFamily="66" charset="0"/>
              </a:rPr>
              <a:t>-</a:t>
            </a:r>
            <a:r>
              <a:rPr lang="en-US" sz="2400" dirty="0" smtClean="0">
                <a:latin typeface="Monotype Corsiva" pitchFamily="66" charset="0"/>
              </a:rPr>
              <a:t>Up </a:t>
            </a:r>
            <a:r>
              <a:rPr lang="en-US" sz="2400" dirty="0" smtClean="0">
                <a:latin typeface="Monotype Corsiva" pitchFamily="66" charset="0"/>
              </a:rPr>
              <a:t>to 4-core processors.</a:t>
            </a:r>
          </a:p>
          <a:p>
            <a:r>
              <a:rPr lang="en-US" sz="2400" b="1" dirty="0" smtClean="0">
                <a:latin typeface="Monotype Corsiva" pitchFamily="66" charset="0"/>
                <a:hlinkClick r:id="rId2"/>
              </a:rPr>
              <a:t>Ryzen 5</a:t>
            </a:r>
            <a:r>
              <a:rPr lang="en-US" sz="2400" b="1" dirty="0" smtClean="0">
                <a:latin typeface="Monotype Corsiva" pitchFamily="66" charset="0"/>
              </a:rPr>
              <a:t> </a:t>
            </a:r>
            <a:r>
              <a:rPr lang="en-US" sz="2400" b="1" dirty="0" smtClean="0">
                <a:latin typeface="Monotype Corsiva" pitchFamily="66" charset="0"/>
              </a:rPr>
              <a:t>-</a:t>
            </a:r>
            <a:r>
              <a:rPr lang="en-US" sz="2400" dirty="0" smtClean="0">
                <a:latin typeface="Monotype Corsiva" pitchFamily="66" charset="0"/>
              </a:rPr>
              <a:t>Up </a:t>
            </a:r>
            <a:r>
              <a:rPr lang="en-US" sz="2400" dirty="0" smtClean="0">
                <a:latin typeface="Monotype Corsiva" pitchFamily="66" charset="0"/>
              </a:rPr>
              <a:t>to 6-core processors.</a:t>
            </a:r>
          </a:p>
          <a:p>
            <a:r>
              <a:rPr lang="en-US" sz="2400" b="1" dirty="0" smtClean="0">
                <a:latin typeface="Monotype Corsiva" pitchFamily="66" charset="0"/>
                <a:hlinkClick r:id="rId2"/>
              </a:rPr>
              <a:t>Ryzen 7</a:t>
            </a:r>
            <a:r>
              <a:rPr lang="en-US" sz="2400" b="1" dirty="0" smtClean="0">
                <a:latin typeface="Monotype Corsiva" pitchFamily="66" charset="0"/>
              </a:rPr>
              <a:t> </a:t>
            </a:r>
            <a:r>
              <a:rPr lang="en-US" sz="2400" b="1" dirty="0" smtClean="0">
                <a:latin typeface="Monotype Corsiva" pitchFamily="66" charset="0"/>
              </a:rPr>
              <a:t>-</a:t>
            </a:r>
            <a:r>
              <a:rPr lang="en-US" sz="2400" dirty="0" smtClean="0">
                <a:latin typeface="Monotype Corsiva" pitchFamily="66" charset="0"/>
              </a:rPr>
              <a:t>Up </a:t>
            </a:r>
            <a:r>
              <a:rPr lang="en-US" sz="2400" dirty="0" smtClean="0">
                <a:latin typeface="Monotype Corsiva" pitchFamily="66" charset="0"/>
              </a:rPr>
              <a:t>to 8-core processors.</a:t>
            </a:r>
          </a:p>
          <a:p>
            <a:r>
              <a:rPr lang="en-US" sz="2400" b="1" dirty="0" smtClean="0">
                <a:latin typeface="Monotype Corsiva" pitchFamily="66" charset="0"/>
                <a:hlinkClick r:id="rId2"/>
              </a:rPr>
              <a:t>Ryzen 9</a:t>
            </a:r>
            <a:r>
              <a:rPr lang="en-US" sz="2400" b="1" dirty="0" smtClean="0">
                <a:latin typeface="Monotype Corsiva" pitchFamily="66" charset="0"/>
              </a:rPr>
              <a:t> </a:t>
            </a:r>
            <a:r>
              <a:rPr lang="en-US" sz="2400" b="1" dirty="0" smtClean="0">
                <a:latin typeface="Monotype Corsiva" pitchFamily="66" charset="0"/>
              </a:rPr>
              <a:t>-</a:t>
            </a:r>
            <a:r>
              <a:rPr lang="en-US" sz="2400" dirty="0" smtClean="0">
                <a:latin typeface="Monotype Corsiva" pitchFamily="66" charset="0"/>
              </a:rPr>
              <a:t>Up </a:t>
            </a:r>
            <a:r>
              <a:rPr lang="en-US" sz="2400" dirty="0" smtClean="0">
                <a:latin typeface="Monotype Corsiva" pitchFamily="66" charset="0"/>
              </a:rPr>
              <a:t>to 16-core processors.</a:t>
            </a:r>
          </a:p>
          <a:p>
            <a:r>
              <a:rPr lang="en-US" sz="2400" b="1" dirty="0" smtClean="0">
                <a:latin typeface="Monotype Corsiva" pitchFamily="66" charset="0"/>
                <a:hlinkClick r:id="rId2"/>
              </a:rPr>
              <a:t>Threadripper</a:t>
            </a:r>
            <a:r>
              <a:rPr lang="en-US" sz="2400" b="1" dirty="0" smtClean="0">
                <a:latin typeface="Monotype Corsiva" pitchFamily="66" charset="0"/>
              </a:rPr>
              <a:t> </a:t>
            </a:r>
            <a:r>
              <a:rPr lang="en-US" sz="2400" b="1" dirty="0" smtClean="0">
                <a:latin typeface="Monotype Corsiva" pitchFamily="66" charset="0"/>
              </a:rPr>
              <a:t>-</a:t>
            </a:r>
            <a:r>
              <a:rPr lang="en-US" sz="2400" dirty="0" smtClean="0">
                <a:latin typeface="Monotype Corsiva" pitchFamily="66" charset="0"/>
              </a:rPr>
              <a:t>Up </a:t>
            </a:r>
            <a:r>
              <a:rPr lang="en-US" sz="2400" dirty="0" smtClean="0">
                <a:latin typeface="Monotype Corsiva" pitchFamily="66" charset="0"/>
              </a:rPr>
              <a:t>to 64-core processors.</a:t>
            </a:r>
          </a:p>
          <a:p>
            <a:endParaRPr lang="en-US" dirty="0"/>
          </a:p>
        </p:txBody>
      </p:sp>
      <p:sp>
        <p:nvSpPr>
          <p:cNvPr id="2" name="Title 1"/>
          <p:cNvSpPr>
            <a:spLocks noGrp="1"/>
          </p:cNvSpPr>
          <p:nvPr>
            <p:ph type="title"/>
          </p:nvPr>
        </p:nvSpPr>
        <p:spPr>
          <a:xfrm>
            <a:off x="1905000" y="381000"/>
            <a:ext cx="7446264" cy="688848"/>
          </a:xfrm>
        </p:spPr>
        <p:txBody>
          <a:bodyPr>
            <a:normAutofit fontScale="90000"/>
          </a:bodyPr>
          <a:lstStyle/>
          <a:p>
            <a:r>
              <a:rPr lang="en-US" i="1" u="sng" dirty="0" smtClean="0">
                <a:solidFill>
                  <a:srgbClr val="C00000"/>
                </a:solidFill>
                <a:latin typeface="Monotype Corsiva" pitchFamily="66" charset="0"/>
              </a:rPr>
              <a:t>Different amd ryzen processor</a:t>
            </a:r>
            <a:endParaRPr lang="en-US" i="1" u="sng" dirty="0">
              <a:solidFill>
                <a:srgbClr val="C00000"/>
              </a:solidFill>
              <a:latin typeface="Monotype Corsiva" pitchFamily="66"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066800"/>
            <a:ext cx="6985000" cy="4724400"/>
          </a:xfrm>
        </p:spPr>
        <p:txBody>
          <a:bodyPr>
            <a:normAutofit fontScale="85000" lnSpcReduction="20000"/>
          </a:bodyPr>
          <a:lstStyle/>
          <a:p>
            <a:r>
              <a:rPr lang="en-US" dirty="0" smtClean="0">
                <a:latin typeface="Monotype Corsiva" pitchFamily="66" charset="0"/>
              </a:rPr>
              <a:t>Ryzen 3 processors feature a mix of dual-core and quad-core processors. However,  multi-threading on the dual-core processors, so the operating system always sees 4 cores no matter which Ryzen 3 processor is present in your laptop. </a:t>
            </a:r>
          </a:p>
          <a:p>
            <a:r>
              <a:rPr lang="en-US" dirty="0" smtClean="0">
                <a:latin typeface="Monotype Corsiva" pitchFamily="66" charset="0"/>
              </a:rPr>
              <a:t>Depending on which Ryzen 3 processor your laptop has, it will have either Vega 3 or Vega 6 Integrated Graphics.</a:t>
            </a:r>
          </a:p>
          <a:p>
            <a:r>
              <a:rPr lang="en-US" dirty="0" smtClean="0">
                <a:latin typeface="Monotype Corsiva" pitchFamily="66" charset="0"/>
              </a:rPr>
              <a:t>All the Ryzen 3 processors are ‘U’ series processors which means you will find them in ultra-thin laptops which have high battery life and are perfect for folks on the move.</a:t>
            </a:r>
          </a:p>
          <a:p>
            <a:r>
              <a:rPr lang="en-US" dirty="0" smtClean="0">
                <a:latin typeface="Monotype Corsiva" pitchFamily="66" charset="0"/>
              </a:rPr>
              <a:t> Ideal for: Multitasking, streaming 4K movies, gaming and more.</a:t>
            </a:r>
          </a:p>
          <a:p>
            <a:pPr>
              <a:buNone/>
            </a:pPr>
            <a:endParaRPr lang="en-US" dirty="0" smtClean="0">
              <a:latin typeface="Monotype Corsiva" pitchFamily="66" charset="0"/>
            </a:endParaRPr>
          </a:p>
          <a:p>
            <a:pPr>
              <a:buNone/>
            </a:pPr>
            <a:r>
              <a:rPr lang="en-US" dirty="0" smtClean="0">
                <a:latin typeface="Monotype Corsiva" pitchFamily="66" charset="0"/>
              </a:rPr>
              <a:t>               </a:t>
            </a:r>
            <a:r>
              <a:rPr lang="en-US" u="sng" dirty="0" smtClean="0">
                <a:latin typeface="Monotype Corsiva" pitchFamily="66" charset="0"/>
              </a:rPr>
              <a:t>Laptops featuring Ryzen 3 Mobile processor:</a:t>
            </a:r>
            <a:endParaRPr lang="en-US" dirty="0" smtClean="0">
              <a:latin typeface="Monotype Corsiva" pitchFamily="66" charset="0"/>
            </a:endParaRPr>
          </a:p>
          <a:p>
            <a:r>
              <a:rPr lang="en-US" dirty="0" smtClean="0">
                <a:latin typeface="Monotype Corsiva" pitchFamily="66" charset="0"/>
              </a:rPr>
              <a:t> HP 14-dk0001ns, HP 15-db1002ng, HP 15-db1013ns</a:t>
            </a:r>
          </a:p>
          <a:p>
            <a:endParaRPr lang="en-US" dirty="0">
              <a:solidFill>
                <a:srgbClr val="C7096D"/>
              </a:solidFill>
              <a:latin typeface="Monotype Corsiva" pitchFamily="66" charset="0"/>
            </a:endParaRPr>
          </a:p>
        </p:txBody>
      </p:sp>
      <p:sp>
        <p:nvSpPr>
          <p:cNvPr id="2" name="Title 1"/>
          <p:cNvSpPr>
            <a:spLocks noGrp="1"/>
          </p:cNvSpPr>
          <p:nvPr>
            <p:ph type="title"/>
          </p:nvPr>
        </p:nvSpPr>
        <p:spPr>
          <a:xfrm>
            <a:off x="3352800" y="381000"/>
            <a:ext cx="1981200" cy="609600"/>
          </a:xfrm>
        </p:spPr>
        <p:txBody>
          <a:bodyPr>
            <a:normAutofit fontScale="90000"/>
          </a:bodyPr>
          <a:lstStyle/>
          <a:p>
            <a:r>
              <a:rPr lang="en-US" dirty="0" smtClean="0">
                <a:solidFill>
                  <a:schemeClr val="accent1"/>
                </a:solidFill>
                <a:latin typeface="Monotype Corsiva" pitchFamily="66" charset="0"/>
              </a:rPr>
              <a:t>Ryzen 3</a:t>
            </a:r>
            <a:endParaRPr lang="en-US" dirty="0">
              <a:solidFill>
                <a:schemeClr val="accent1"/>
              </a:solidFill>
              <a:latin typeface="Monotype Corsiva" pitchFamily="66" charset="0"/>
            </a:endParaRPr>
          </a:p>
        </p:txBody>
      </p:sp>
      <p:sp>
        <p:nvSpPr>
          <p:cNvPr id="65538" name="AutoShape 2" descr="Ryzen 3 - AMD - WikiChi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65540" name="AutoShape 4" descr="Ryzen 3 - AMD - WikiChi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65542" name="AutoShape 6" descr="Ryzen 3 - AMD - WikiChi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65544" name="AutoShape 8" descr="Ryzen 3 - AMD - WikiChi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65546" name="AutoShape 10" descr="Ryzen 3 - AMD - WikiChi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10" name="Picture 9" descr="download (6).jpg"/>
          <p:cNvPicPr>
            <a:picLocks noChangeAspect="1"/>
          </p:cNvPicPr>
          <p:nvPr/>
        </p:nvPicPr>
        <p:blipFill>
          <a:blip r:embed="rId2"/>
          <a:stretch>
            <a:fillRect/>
          </a:stretch>
        </p:blipFill>
        <p:spPr>
          <a:xfrm>
            <a:off x="8153401" y="1905000"/>
            <a:ext cx="2428875" cy="220980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ownload (7).jpg"/>
          <p:cNvPicPr>
            <a:picLocks noGrp="1" noChangeAspect="1"/>
          </p:cNvPicPr>
          <p:nvPr>
            <p:ph sz="half" idx="1"/>
          </p:nvPr>
        </p:nvPicPr>
        <p:blipFill>
          <a:blip r:embed="rId2"/>
          <a:stretch>
            <a:fillRect/>
          </a:stretch>
        </p:blipFill>
        <p:spPr>
          <a:xfrm>
            <a:off x="762000" y="1905000"/>
            <a:ext cx="2667000" cy="2438400"/>
          </a:xfrm>
        </p:spPr>
      </p:pic>
      <p:sp>
        <p:nvSpPr>
          <p:cNvPr id="2" name="Title 1"/>
          <p:cNvSpPr>
            <a:spLocks noGrp="1"/>
          </p:cNvSpPr>
          <p:nvPr>
            <p:ph type="title"/>
          </p:nvPr>
        </p:nvSpPr>
        <p:spPr>
          <a:xfrm>
            <a:off x="4038600" y="228600"/>
            <a:ext cx="2493264" cy="838200"/>
          </a:xfrm>
        </p:spPr>
        <p:txBody>
          <a:bodyPr/>
          <a:lstStyle/>
          <a:p>
            <a:r>
              <a:rPr lang="en-US" dirty="0" smtClean="0">
                <a:solidFill>
                  <a:srgbClr val="C7096D"/>
                </a:solidFill>
                <a:latin typeface="Monotype Corsiva" pitchFamily="66" charset="0"/>
              </a:rPr>
              <a:t>Ryzen 5</a:t>
            </a:r>
            <a:endParaRPr lang="en-US" dirty="0">
              <a:solidFill>
                <a:srgbClr val="C7096D"/>
              </a:solidFill>
              <a:latin typeface="Monotype Corsiva" pitchFamily="66" charset="0"/>
            </a:endParaRPr>
          </a:p>
        </p:txBody>
      </p:sp>
      <p:sp>
        <p:nvSpPr>
          <p:cNvPr id="6" name="Rectangle 5"/>
          <p:cNvSpPr/>
          <p:nvPr/>
        </p:nvSpPr>
        <p:spPr>
          <a:xfrm>
            <a:off x="4114800" y="1676400"/>
            <a:ext cx="7086600" cy="3785652"/>
          </a:xfrm>
          <a:prstGeom prst="rect">
            <a:avLst/>
          </a:prstGeom>
        </p:spPr>
        <p:txBody>
          <a:bodyPr wrap="square">
            <a:spAutoFit/>
          </a:bodyPr>
          <a:lstStyle/>
          <a:p>
            <a:pPr>
              <a:buFont typeface="Arial" pitchFamily="34" charset="0"/>
              <a:buChar char="•"/>
            </a:pPr>
            <a:r>
              <a:rPr lang="en-US" sz="2000" b="1" dirty="0" smtClean="0">
                <a:latin typeface="Monotype Corsiva" pitchFamily="66" charset="0"/>
              </a:rPr>
              <a:t>Ryzen 5</a:t>
            </a:r>
            <a:r>
              <a:rPr lang="en-US" sz="2000" dirty="0" smtClean="0">
                <a:latin typeface="Monotype Corsiva" pitchFamily="66" charset="0"/>
              </a:rPr>
              <a:t> (pronounced </a:t>
            </a:r>
            <a:r>
              <a:rPr lang="en-US" sz="2000" i="1" dirty="0" smtClean="0">
                <a:latin typeface="Monotype Corsiva" pitchFamily="66" charset="0"/>
              </a:rPr>
              <a:t>Rye-Zen Five</a:t>
            </a:r>
            <a:r>
              <a:rPr lang="en-US" sz="2000" dirty="0" smtClean="0">
                <a:latin typeface="Monotype Corsiva" pitchFamily="66" charset="0"/>
              </a:rPr>
              <a:t>) is a family of mid-range performance </a:t>
            </a:r>
            <a:r>
              <a:rPr lang="en-US" sz="2000" dirty="0" smtClean="0">
                <a:latin typeface="Monotype Corsiva" pitchFamily="66" charset="0"/>
                <a:hlinkClick r:id="rId3" tooltip="64-bit architecture"/>
              </a:rPr>
              <a:t>64-bit</a:t>
            </a:r>
            <a:r>
              <a:rPr lang="en-US" sz="2000" dirty="0" smtClean="0">
                <a:latin typeface="Monotype Corsiva" pitchFamily="66" charset="0"/>
              </a:rPr>
              <a:t> </a:t>
            </a:r>
            <a:r>
              <a:rPr lang="en-US" sz="2000" dirty="0" smtClean="0">
                <a:latin typeface="Monotype Corsiva" pitchFamily="66" charset="0"/>
                <a:hlinkClick r:id="rId4" tooltip="quad-core"/>
              </a:rPr>
              <a:t>quad</a:t>
            </a:r>
            <a:r>
              <a:rPr lang="en-US" sz="2000" dirty="0" smtClean="0">
                <a:latin typeface="Monotype Corsiva" pitchFamily="66" charset="0"/>
              </a:rPr>
              <a:t> and </a:t>
            </a:r>
            <a:r>
              <a:rPr lang="en-US" sz="2000" dirty="0" smtClean="0">
                <a:latin typeface="Monotype Corsiva" pitchFamily="66" charset="0"/>
                <a:hlinkClick r:id="rId5" tooltip="hexa-core"/>
              </a:rPr>
              <a:t>hexa-cores</a:t>
            </a:r>
            <a:r>
              <a:rPr lang="en-US" sz="2000" dirty="0" smtClean="0">
                <a:latin typeface="Monotype Corsiva" pitchFamily="66" charset="0"/>
              </a:rPr>
              <a:t> </a:t>
            </a:r>
            <a:r>
              <a:rPr lang="en-US" sz="2000" dirty="0" smtClean="0">
                <a:latin typeface="Monotype Corsiva" pitchFamily="66" charset="0"/>
                <a:hlinkClick r:id="rId6" tooltip="x86"/>
              </a:rPr>
              <a:t>x86</a:t>
            </a:r>
            <a:r>
              <a:rPr lang="en-US" sz="2000" dirty="0" smtClean="0">
                <a:latin typeface="Monotype Corsiva" pitchFamily="66" charset="0"/>
              </a:rPr>
              <a:t> microprocessors introduced by </a:t>
            </a:r>
            <a:r>
              <a:rPr lang="en-US" sz="2000" dirty="0" smtClean="0">
                <a:latin typeface="Monotype Corsiva" pitchFamily="66" charset="0"/>
                <a:hlinkClick r:id="rId7" tooltip="AMD"/>
              </a:rPr>
              <a:t>AMD</a:t>
            </a:r>
            <a:r>
              <a:rPr lang="en-US" sz="2000" dirty="0" smtClean="0">
                <a:latin typeface="Monotype Corsiva" pitchFamily="66" charset="0"/>
              </a:rPr>
              <a:t> in March of </a:t>
            </a:r>
            <a:r>
              <a:rPr lang="en-US" sz="2000" dirty="0" smtClean="0">
                <a:latin typeface="Monotype Corsiva" pitchFamily="66" charset="0"/>
                <a:hlinkClick r:id="rId8" tooltip="2017"/>
              </a:rPr>
              <a:t>2017</a:t>
            </a:r>
            <a:r>
              <a:rPr lang="en-US" sz="2000" dirty="0" smtClean="0">
                <a:latin typeface="Monotype Corsiva" pitchFamily="66" charset="0"/>
              </a:rPr>
              <a:t>. </a:t>
            </a:r>
          </a:p>
          <a:p>
            <a:pPr>
              <a:buFont typeface="Arial" pitchFamily="34" charset="0"/>
              <a:buChar char="•"/>
            </a:pPr>
            <a:r>
              <a:rPr lang="en-US" sz="2000" dirty="0" smtClean="0">
                <a:latin typeface="Monotype Corsiva" pitchFamily="66" charset="0"/>
              </a:rPr>
              <a:t>Ryzen 5 is based on the </a:t>
            </a:r>
            <a:r>
              <a:rPr lang="en-US" sz="2000" dirty="0" smtClean="0">
                <a:latin typeface="Monotype Corsiva" pitchFamily="66" charset="0"/>
                <a:hlinkClick r:id="rId9" tooltip="amd/microarchitectures/zen"/>
              </a:rPr>
              <a:t>Zen</a:t>
            </a:r>
            <a:r>
              <a:rPr lang="en-US" sz="2000" dirty="0" smtClean="0">
                <a:latin typeface="Monotype Corsiva" pitchFamily="66" charset="0"/>
              </a:rPr>
              <a:t> microarchitecture and is manufactured on </a:t>
            </a:r>
            <a:r>
              <a:rPr lang="en-US" sz="2000" dirty="0" smtClean="0">
                <a:latin typeface="Monotype Corsiva" pitchFamily="66" charset="0"/>
                <a:hlinkClick r:id="rId10" tooltip="globalfoundries (page does not exist)"/>
              </a:rPr>
              <a:t>GF's</a:t>
            </a:r>
            <a:r>
              <a:rPr lang="en-US" sz="2000" dirty="0" smtClean="0">
                <a:latin typeface="Monotype Corsiva" pitchFamily="66" charset="0"/>
              </a:rPr>
              <a:t> </a:t>
            </a:r>
            <a:r>
              <a:rPr lang="en-US" sz="2000" dirty="0" smtClean="0">
                <a:latin typeface="Monotype Corsiva" pitchFamily="66" charset="0"/>
                <a:hlinkClick r:id="rId11" tooltip="14 nm process"/>
              </a:rPr>
              <a:t>14 nm process</a:t>
            </a:r>
            <a:r>
              <a:rPr lang="en-US" sz="2000" dirty="0" smtClean="0">
                <a:latin typeface="Monotype Corsiva" pitchFamily="66" charset="0"/>
              </a:rPr>
              <a:t>. Ryzen 5 is marketed toward the mid-range performance market.</a:t>
            </a:r>
          </a:p>
          <a:p>
            <a:pPr>
              <a:buFont typeface="Arial" pitchFamily="34" charset="0"/>
              <a:buChar char="•"/>
            </a:pPr>
            <a:r>
              <a:rPr lang="en-US" sz="2000" dirty="0" smtClean="0">
                <a:latin typeface="Monotype Corsiva" pitchFamily="66" charset="0"/>
              </a:rPr>
              <a:t> The Ryzen 5 is positioned against Intel's mid-range mainstream </a:t>
            </a:r>
            <a:r>
              <a:rPr lang="en-US" sz="2000" dirty="0" smtClean="0">
                <a:latin typeface="Monotype Corsiva" pitchFamily="66" charset="0"/>
                <a:hlinkClick r:id="rId12" tooltip="intel/core i5"/>
              </a:rPr>
              <a:t>Core i5</a:t>
            </a:r>
            <a:r>
              <a:rPr lang="en-US" sz="2000" dirty="0" smtClean="0">
                <a:latin typeface="Monotype Corsiva" pitchFamily="66" charset="0"/>
              </a:rPr>
              <a:t> processors, offering competitive performance at lower prices.</a:t>
            </a:r>
          </a:p>
          <a:p>
            <a:pPr>
              <a:buFont typeface="Arial" pitchFamily="34" charset="0"/>
              <a:buChar char="•"/>
            </a:pPr>
            <a:r>
              <a:rPr lang="en-US" sz="2000" dirty="0" smtClean="0">
                <a:latin typeface="Monotype Corsiva" pitchFamily="66" charset="0"/>
              </a:rPr>
              <a:t>Introduced in April 2017, the Ryzen 5 family is aimed at mid-range performance desktop and sport either </a:t>
            </a:r>
            <a:r>
              <a:rPr lang="en-US" sz="2000" dirty="0" smtClean="0">
                <a:latin typeface="Monotype Corsiva" pitchFamily="66" charset="0"/>
                <a:hlinkClick r:id="rId13" tooltip="4 cores"/>
              </a:rPr>
              <a:t>4</a:t>
            </a:r>
            <a:r>
              <a:rPr lang="en-US" sz="2000" dirty="0" smtClean="0">
                <a:latin typeface="Monotype Corsiva" pitchFamily="66" charset="0"/>
              </a:rPr>
              <a:t> or </a:t>
            </a:r>
            <a:r>
              <a:rPr lang="en-US" sz="2000" dirty="0" smtClean="0">
                <a:latin typeface="Monotype Corsiva" pitchFamily="66" charset="0"/>
                <a:hlinkClick r:id="rId14" tooltip="6 cores"/>
              </a:rPr>
              <a:t>6</a:t>
            </a:r>
            <a:r>
              <a:rPr lang="en-US" sz="2000" dirty="0" smtClean="0">
                <a:latin typeface="Monotype Corsiva" pitchFamily="66" charset="0"/>
              </a:rPr>
              <a:t> cores. </a:t>
            </a:r>
          </a:p>
          <a:p>
            <a:pPr>
              <a:buFont typeface="Arial" pitchFamily="34" charset="0"/>
              <a:buChar char="•"/>
            </a:pPr>
            <a:r>
              <a:rPr lang="en-US" sz="2000" dirty="0" smtClean="0">
                <a:latin typeface="Monotype Corsiva" pitchFamily="66" charset="0"/>
              </a:rPr>
              <a:t>The Ryzen 5 is situated under the </a:t>
            </a:r>
            <a:r>
              <a:rPr lang="en-US" sz="2000" dirty="0" smtClean="0">
                <a:latin typeface="Monotype Corsiva" pitchFamily="66" charset="0"/>
                <a:hlinkClick r:id="rId15" tooltip="amd/ryzen 7"/>
              </a:rPr>
              <a:t>Ryzen 7</a:t>
            </a:r>
            <a:r>
              <a:rPr lang="en-US" sz="2000" dirty="0" smtClean="0">
                <a:latin typeface="Monotype Corsiva" pitchFamily="66" charset="0"/>
              </a:rPr>
              <a:t> family, offering all of the features but fewer cores.</a:t>
            </a:r>
            <a:endParaRPr lang="en-US" sz="2000" dirty="0">
              <a:latin typeface="Monotype Corsiva" pitchFamily="66"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5105400" y="1600200"/>
            <a:ext cx="6883400" cy="4343400"/>
          </a:xfrm>
        </p:spPr>
        <p:txBody>
          <a:bodyPr>
            <a:normAutofit/>
          </a:bodyPr>
          <a:lstStyle/>
          <a:p>
            <a:pPr algn="just"/>
            <a:r>
              <a:rPr lang="en-US" sz="2000" b="1" dirty="0" smtClean="0">
                <a:solidFill>
                  <a:srgbClr val="C00000"/>
                </a:solidFill>
                <a:latin typeface="Monotype Corsiva" pitchFamily="66" charset="0"/>
              </a:rPr>
              <a:t>Ryzen 7</a:t>
            </a:r>
            <a:r>
              <a:rPr lang="en-US" sz="2000" dirty="0" smtClean="0">
                <a:solidFill>
                  <a:srgbClr val="C00000"/>
                </a:solidFill>
                <a:latin typeface="Monotype Corsiva" pitchFamily="66" charset="0"/>
              </a:rPr>
              <a:t> (pronounced </a:t>
            </a:r>
            <a:r>
              <a:rPr lang="en-US" sz="2000" i="1" dirty="0" smtClean="0">
                <a:solidFill>
                  <a:srgbClr val="C00000"/>
                </a:solidFill>
                <a:latin typeface="Monotype Corsiva" pitchFamily="66" charset="0"/>
              </a:rPr>
              <a:t>Rye-Zen Seven</a:t>
            </a:r>
            <a:r>
              <a:rPr lang="en-US" sz="2000" dirty="0" smtClean="0">
                <a:solidFill>
                  <a:srgbClr val="C00000"/>
                </a:solidFill>
                <a:latin typeface="Monotype Corsiva" pitchFamily="66" charset="0"/>
              </a:rPr>
              <a:t>) is a family of high-performance </a:t>
            </a:r>
            <a:r>
              <a:rPr lang="en-US" sz="2000" dirty="0" smtClean="0">
                <a:solidFill>
                  <a:srgbClr val="C00000"/>
                </a:solidFill>
                <a:latin typeface="Monotype Corsiva" pitchFamily="66" charset="0"/>
                <a:hlinkClick r:id="rId2" tooltip="64-bit architecture"/>
              </a:rPr>
              <a:t>64-bit</a:t>
            </a:r>
            <a:r>
              <a:rPr lang="en-US" sz="2000" dirty="0" smtClean="0">
                <a:solidFill>
                  <a:srgbClr val="C00000"/>
                </a:solidFill>
                <a:latin typeface="Monotype Corsiva" pitchFamily="66" charset="0"/>
              </a:rPr>
              <a:t> </a:t>
            </a:r>
            <a:r>
              <a:rPr lang="en-US" sz="2000" dirty="0" smtClean="0">
                <a:solidFill>
                  <a:srgbClr val="C00000"/>
                </a:solidFill>
                <a:latin typeface="Monotype Corsiva" pitchFamily="66" charset="0"/>
                <a:hlinkClick r:id="rId3" tooltip="octa-core"/>
              </a:rPr>
              <a:t>octa-core</a:t>
            </a:r>
            <a:r>
              <a:rPr lang="en-US" sz="2000" dirty="0" smtClean="0">
                <a:solidFill>
                  <a:srgbClr val="C00000"/>
                </a:solidFill>
                <a:latin typeface="Monotype Corsiva" pitchFamily="66" charset="0"/>
              </a:rPr>
              <a:t> </a:t>
            </a:r>
            <a:r>
              <a:rPr lang="en-US" sz="2000" dirty="0" smtClean="0">
                <a:solidFill>
                  <a:srgbClr val="C00000"/>
                </a:solidFill>
                <a:latin typeface="Monotype Corsiva" pitchFamily="66" charset="0"/>
                <a:hlinkClick r:id="rId4" tooltip="x86"/>
              </a:rPr>
              <a:t>x86</a:t>
            </a:r>
            <a:r>
              <a:rPr lang="en-US" sz="2000" dirty="0" smtClean="0">
                <a:solidFill>
                  <a:srgbClr val="C00000"/>
                </a:solidFill>
                <a:latin typeface="Monotype Corsiva" pitchFamily="66" charset="0"/>
              </a:rPr>
              <a:t> microprocessors introduced by </a:t>
            </a:r>
            <a:r>
              <a:rPr lang="en-US" sz="2000" dirty="0" smtClean="0">
                <a:solidFill>
                  <a:srgbClr val="C00000"/>
                </a:solidFill>
                <a:latin typeface="Monotype Corsiva" pitchFamily="66" charset="0"/>
                <a:hlinkClick r:id="rId5" tooltip="AMD"/>
              </a:rPr>
              <a:t>AMD</a:t>
            </a:r>
            <a:r>
              <a:rPr lang="en-US" sz="2000" dirty="0" smtClean="0">
                <a:solidFill>
                  <a:srgbClr val="C00000"/>
                </a:solidFill>
                <a:latin typeface="Monotype Corsiva" pitchFamily="66" charset="0"/>
              </a:rPr>
              <a:t> in </a:t>
            </a:r>
            <a:r>
              <a:rPr lang="en-US" sz="2000" dirty="0" smtClean="0">
                <a:solidFill>
                  <a:srgbClr val="C00000"/>
                </a:solidFill>
                <a:latin typeface="Monotype Corsiva" pitchFamily="66" charset="0"/>
                <a:hlinkClick r:id="rId6" tooltip="2017"/>
              </a:rPr>
              <a:t>2017</a:t>
            </a:r>
            <a:r>
              <a:rPr lang="en-US" sz="2000" dirty="0" smtClean="0">
                <a:solidFill>
                  <a:srgbClr val="C00000"/>
                </a:solidFill>
                <a:latin typeface="Monotype Corsiva" pitchFamily="66" charset="0"/>
              </a:rPr>
              <a:t> as a successor to the </a:t>
            </a:r>
            <a:r>
              <a:rPr lang="en-US" sz="2000" dirty="0" smtClean="0">
                <a:solidFill>
                  <a:srgbClr val="C00000"/>
                </a:solidFill>
                <a:latin typeface="Monotype Corsiva" pitchFamily="66" charset="0"/>
                <a:hlinkClick r:id="rId7" tooltip="amd/fx (page does not exist)"/>
              </a:rPr>
              <a:t>FX</a:t>
            </a:r>
            <a:r>
              <a:rPr lang="en-US" sz="2000" dirty="0" smtClean="0">
                <a:solidFill>
                  <a:srgbClr val="C00000"/>
                </a:solidFill>
                <a:latin typeface="Monotype Corsiva" pitchFamily="66" charset="0"/>
              </a:rPr>
              <a:t> family. </a:t>
            </a:r>
          </a:p>
          <a:p>
            <a:pPr algn="just"/>
            <a:r>
              <a:rPr lang="en-US" sz="2000" dirty="0" smtClean="0">
                <a:solidFill>
                  <a:srgbClr val="C00000"/>
                </a:solidFill>
                <a:latin typeface="Monotype Corsiva" pitchFamily="66" charset="0"/>
              </a:rPr>
              <a:t>Ryzen 7 is based on the </a:t>
            </a:r>
            <a:r>
              <a:rPr lang="en-US" sz="2000" dirty="0" smtClean="0">
                <a:solidFill>
                  <a:srgbClr val="C00000"/>
                </a:solidFill>
                <a:latin typeface="Monotype Corsiva" pitchFamily="66" charset="0"/>
                <a:hlinkClick r:id="rId8" tooltip="amd/microarchitectures/zen"/>
              </a:rPr>
              <a:t>Zen</a:t>
            </a:r>
            <a:r>
              <a:rPr lang="en-US" sz="2000" dirty="0" smtClean="0">
                <a:solidFill>
                  <a:srgbClr val="C00000"/>
                </a:solidFill>
                <a:latin typeface="Monotype Corsiva" pitchFamily="66" charset="0"/>
              </a:rPr>
              <a:t> microarchitecture and is manufactured on </a:t>
            </a:r>
            <a:r>
              <a:rPr lang="en-US" sz="2000" dirty="0" smtClean="0">
                <a:solidFill>
                  <a:srgbClr val="C00000"/>
                </a:solidFill>
                <a:latin typeface="Monotype Corsiva" pitchFamily="66" charset="0"/>
                <a:hlinkClick r:id="rId9" tooltip="globalfoundries (page does not exist)"/>
              </a:rPr>
              <a:t>GF's</a:t>
            </a:r>
            <a:r>
              <a:rPr lang="en-US" sz="2000" dirty="0" smtClean="0">
                <a:solidFill>
                  <a:srgbClr val="C00000"/>
                </a:solidFill>
                <a:latin typeface="Monotype Corsiva" pitchFamily="66" charset="0"/>
              </a:rPr>
              <a:t> </a:t>
            </a:r>
            <a:r>
              <a:rPr lang="en-US" sz="2000" dirty="0" smtClean="0">
                <a:solidFill>
                  <a:srgbClr val="C00000"/>
                </a:solidFill>
                <a:latin typeface="Monotype Corsiva" pitchFamily="66" charset="0"/>
                <a:hlinkClick r:id="rId10" tooltip="14 nm process"/>
              </a:rPr>
              <a:t>14 nm process</a:t>
            </a:r>
            <a:r>
              <a:rPr lang="en-US" sz="2000" dirty="0" smtClean="0">
                <a:solidFill>
                  <a:srgbClr val="C00000"/>
                </a:solidFill>
                <a:latin typeface="Monotype Corsiva" pitchFamily="66" charset="0"/>
              </a:rPr>
              <a:t>. </a:t>
            </a:r>
          </a:p>
          <a:p>
            <a:pPr algn="just"/>
            <a:r>
              <a:rPr lang="en-US" sz="2000" dirty="0" smtClean="0">
                <a:solidFill>
                  <a:srgbClr val="C00000"/>
                </a:solidFill>
                <a:latin typeface="Monotype Corsiva" pitchFamily="66" charset="0"/>
              </a:rPr>
              <a:t>Ryzen 7 is marketed toward the high-end enthusiasts desktop market offering the highest level of performance. </a:t>
            </a:r>
          </a:p>
          <a:p>
            <a:pPr algn="just"/>
            <a:r>
              <a:rPr lang="en-US" sz="2000" dirty="0" smtClean="0">
                <a:solidFill>
                  <a:srgbClr val="C00000"/>
                </a:solidFill>
                <a:latin typeface="Monotype Corsiva" pitchFamily="66" charset="0"/>
              </a:rPr>
              <a:t>The Ryzen 7 is positioned against Intel's high-end </a:t>
            </a:r>
            <a:r>
              <a:rPr lang="en-US" sz="2000" dirty="0" smtClean="0">
                <a:solidFill>
                  <a:srgbClr val="C00000"/>
                </a:solidFill>
                <a:latin typeface="Monotype Corsiva" pitchFamily="66" charset="0"/>
                <a:hlinkClick r:id="rId11" tooltip="intel/core i7"/>
              </a:rPr>
              <a:t>Core i7</a:t>
            </a:r>
            <a:r>
              <a:rPr lang="en-US" sz="2000" dirty="0" smtClean="0">
                <a:solidFill>
                  <a:srgbClr val="C00000"/>
                </a:solidFill>
                <a:latin typeface="Monotype Corsiva" pitchFamily="66" charset="0"/>
              </a:rPr>
              <a:t> processors, offering competitive performance at lower prices.</a:t>
            </a:r>
          </a:p>
          <a:p>
            <a:pPr algn="just"/>
            <a:r>
              <a:rPr lang="en-US" sz="2000" dirty="0" smtClean="0">
                <a:solidFill>
                  <a:srgbClr val="C00000"/>
                </a:solidFill>
                <a:latin typeface="Monotype Corsiva" pitchFamily="66" charset="0"/>
              </a:rPr>
              <a:t>Introduced by AMD in February of </a:t>
            </a:r>
            <a:r>
              <a:rPr lang="en-US" sz="2000" dirty="0" smtClean="0">
                <a:solidFill>
                  <a:srgbClr val="C00000"/>
                </a:solidFill>
                <a:latin typeface="Monotype Corsiva" pitchFamily="66" charset="0"/>
                <a:hlinkClick r:id="rId6" tooltip="2017"/>
              </a:rPr>
              <a:t>2017</a:t>
            </a:r>
            <a:r>
              <a:rPr lang="en-US" sz="2000" dirty="0" smtClean="0">
                <a:solidFill>
                  <a:srgbClr val="C00000"/>
                </a:solidFill>
                <a:latin typeface="Monotype Corsiva" pitchFamily="66" charset="0"/>
              </a:rPr>
              <a:t>, the Ryzen 7 is the first family of performance processors based on the </a:t>
            </a:r>
            <a:r>
              <a:rPr lang="en-US" sz="2000" dirty="0" smtClean="0">
                <a:solidFill>
                  <a:srgbClr val="C00000"/>
                </a:solidFill>
                <a:latin typeface="Monotype Corsiva" pitchFamily="66" charset="0"/>
                <a:hlinkClick r:id="rId8" tooltip="amd/microarchitectures/zen"/>
              </a:rPr>
              <a:t>Zen</a:t>
            </a:r>
            <a:r>
              <a:rPr lang="en-US" sz="2000" dirty="0" smtClean="0">
                <a:solidFill>
                  <a:srgbClr val="C00000"/>
                </a:solidFill>
                <a:latin typeface="Monotype Corsiva" pitchFamily="66" charset="0"/>
              </a:rPr>
              <a:t> microarchitecture, a successor to </a:t>
            </a:r>
            <a:r>
              <a:rPr lang="en-US" sz="2000" dirty="0" smtClean="0">
                <a:solidFill>
                  <a:srgbClr val="C00000"/>
                </a:solidFill>
                <a:latin typeface="Monotype Corsiva" pitchFamily="66" charset="0"/>
                <a:hlinkClick r:id="rId12" tooltip="amd/microarchitectures/excavator"/>
              </a:rPr>
              <a:t>Excavator</a:t>
            </a:r>
            <a:r>
              <a:rPr lang="en-US" sz="2000" dirty="0" smtClean="0">
                <a:solidFill>
                  <a:srgbClr val="C00000"/>
                </a:solidFill>
                <a:latin typeface="Monotype Corsiva" pitchFamily="66" charset="0"/>
              </a:rPr>
              <a:t>. </a:t>
            </a:r>
          </a:p>
          <a:p>
            <a:pPr algn="just">
              <a:buNone/>
            </a:pPr>
            <a:endParaRPr lang="en-US" sz="2000" dirty="0">
              <a:solidFill>
                <a:srgbClr val="C00000"/>
              </a:solidFill>
              <a:latin typeface="Monotype Corsiva" pitchFamily="66" charset="0"/>
            </a:endParaRPr>
          </a:p>
        </p:txBody>
      </p:sp>
      <p:sp>
        <p:nvSpPr>
          <p:cNvPr id="2" name="Title 1"/>
          <p:cNvSpPr>
            <a:spLocks noGrp="1"/>
          </p:cNvSpPr>
          <p:nvPr>
            <p:ph type="title"/>
          </p:nvPr>
        </p:nvSpPr>
        <p:spPr>
          <a:xfrm>
            <a:off x="4572000" y="381000"/>
            <a:ext cx="1883664" cy="685800"/>
          </a:xfrm>
        </p:spPr>
        <p:txBody>
          <a:bodyPr>
            <a:normAutofit fontScale="90000"/>
          </a:bodyPr>
          <a:lstStyle/>
          <a:p>
            <a:pPr algn="r"/>
            <a:r>
              <a:rPr lang="en-US" dirty="0" smtClean="0">
                <a:solidFill>
                  <a:srgbClr val="C7096D"/>
                </a:solidFill>
                <a:latin typeface="Monotype Corsiva" pitchFamily="66" charset="0"/>
              </a:rPr>
              <a:t>Ryzen 7</a:t>
            </a:r>
            <a:endParaRPr lang="en-US" dirty="0">
              <a:solidFill>
                <a:srgbClr val="C7096D"/>
              </a:solidFill>
              <a:latin typeface="Monotype Corsiva" pitchFamily="66" charset="0"/>
            </a:endParaRPr>
          </a:p>
        </p:txBody>
      </p:sp>
      <p:pic>
        <p:nvPicPr>
          <p:cNvPr id="12" name="Picture 11" descr="676px-amd_ryzen_7_logo.png"/>
          <p:cNvPicPr>
            <a:picLocks noChangeAspect="1"/>
          </p:cNvPicPr>
          <p:nvPr/>
        </p:nvPicPr>
        <p:blipFill>
          <a:blip r:embed="rId13"/>
          <a:stretch>
            <a:fillRect/>
          </a:stretch>
        </p:blipFill>
        <p:spPr>
          <a:xfrm>
            <a:off x="1600203" y="1828801"/>
            <a:ext cx="2665855" cy="236220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5181600" y="1600200"/>
            <a:ext cx="6807200" cy="4724400"/>
          </a:xfrm>
        </p:spPr>
        <p:txBody>
          <a:bodyPr>
            <a:normAutofit/>
          </a:bodyPr>
          <a:lstStyle/>
          <a:p>
            <a:pPr algn="just"/>
            <a:r>
              <a:rPr lang="en-US" sz="2400" b="1" dirty="0" smtClean="0">
                <a:solidFill>
                  <a:schemeClr val="accent1">
                    <a:lumMod val="75000"/>
                  </a:schemeClr>
                </a:solidFill>
                <a:latin typeface="Monotype Corsiva" pitchFamily="66" charset="0"/>
              </a:rPr>
              <a:t>Ryzen 9</a:t>
            </a:r>
            <a:r>
              <a:rPr lang="en-US" sz="2400" dirty="0" smtClean="0">
                <a:solidFill>
                  <a:schemeClr val="accent1">
                    <a:lumMod val="75000"/>
                  </a:schemeClr>
                </a:solidFill>
                <a:latin typeface="Monotype Corsiva" pitchFamily="66" charset="0"/>
              </a:rPr>
              <a:t>  is a family of high-performance </a:t>
            </a:r>
            <a:r>
              <a:rPr lang="en-US" sz="2400" dirty="0" smtClean="0">
                <a:solidFill>
                  <a:schemeClr val="accent1">
                    <a:lumMod val="75000"/>
                  </a:schemeClr>
                </a:solidFill>
                <a:latin typeface="Monotype Corsiva" pitchFamily="66" charset="0"/>
                <a:hlinkClick r:id="rId2" tooltip="64-bit architecture"/>
              </a:rPr>
              <a:t>64-bit</a:t>
            </a:r>
            <a:r>
              <a:rPr lang="en-US" sz="2400" dirty="0" smtClean="0">
                <a:solidFill>
                  <a:schemeClr val="accent1">
                    <a:lumMod val="75000"/>
                  </a:schemeClr>
                </a:solidFill>
                <a:latin typeface="Monotype Corsiva" pitchFamily="66" charset="0"/>
              </a:rPr>
              <a:t> </a:t>
            </a:r>
            <a:r>
              <a:rPr lang="en-US" sz="2400" dirty="0" smtClean="0">
                <a:solidFill>
                  <a:schemeClr val="accent1">
                    <a:lumMod val="75000"/>
                  </a:schemeClr>
                </a:solidFill>
                <a:latin typeface="Monotype Corsiva" pitchFamily="66" charset="0"/>
                <a:hlinkClick r:id="rId3" tooltip="dodeca-core"/>
              </a:rPr>
              <a:t>dodeca-core</a:t>
            </a:r>
            <a:r>
              <a:rPr lang="en-US" sz="2400" dirty="0" smtClean="0">
                <a:solidFill>
                  <a:schemeClr val="accent1">
                    <a:lumMod val="75000"/>
                  </a:schemeClr>
                </a:solidFill>
                <a:latin typeface="Monotype Corsiva" pitchFamily="66" charset="0"/>
              </a:rPr>
              <a:t> </a:t>
            </a:r>
            <a:r>
              <a:rPr lang="en-US" sz="2400" dirty="0" smtClean="0">
                <a:solidFill>
                  <a:schemeClr val="accent1">
                    <a:lumMod val="75000"/>
                  </a:schemeClr>
                </a:solidFill>
                <a:latin typeface="Monotype Corsiva" pitchFamily="66" charset="0"/>
                <a:hlinkClick r:id="rId4" tooltip="x86"/>
              </a:rPr>
              <a:t>x86</a:t>
            </a:r>
            <a:r>
              <a:rPr lang="en-US" sz="2400" dirty="0" smtClean="0">
                <a:solidFill>
                  <a:schemeClr val="accent1">
                    <a:lumMod val="75000"/>
                  </a:schemeClr>
                </a:solidFill>
                <a:latin typeface="Monotype Corsiva" pitchFamily="66" charset="0"/>
              </a:rPr>
              <a:t> and hexadec microprocessors introduced by </a:t>
            </a:r>
            <a:r>
              <a:rPr lang="en-US" sz="2400" dirty="0" smtClean="0">
                <a:solidFill>
                  <a:schemeClr val="accent1">
                    <a:lumMod val="75000"/>
                  </a:schemeClr>
                </a:solidFill>
                <a:latin typeface="Monotype Corsiva" pitchFamily="66" charset="0"/>
                <a:hlinkClick r:id="rId5" tooltip="AMD"/>
              </a:rPr>
              <a:t>AMD</a:t>
            </a:r>
            <a:r>
              <a:rPr lang="en-US" sz="2400" dirty="0" smtClean="0">
                <a:solidFill>
                  <a:schemeClr val="accent1">
                    <a:lumMod val="75000"/>
                  </a:schemeClr>
                </a:solidFill>
                <a:latin typeface="Monotype Corsiva" pitchFamily="66" charset="0"/>
              </a:rPr>
              <a:t> in </a:t>
            </a:r>
            <a:r>
              <a:rPr lang="en-US" sz="2400" dirty="0" smtClean="0">
                <a:solidFill>
                  <a:schemeClr val="accent1">
                    <a:lumMod val="75000"/>
                  </a:schemeClr>
                </a:solidFill>
                <a:latin typeface="Monotype Corsiva" pitchFamily="66" charset="0"/>
                <a:hlinkClick r:id="rId6" tooltip="2019"/>
              </a:rPr>
              <a:t>2019</a:t>
            </a:r>
            <a:r>
              <a:rPr lang="en-US" sz="2400" dirty="0" smtClean="0">
                <a:solidFill>
                  <a:schemeClr val="accent1">
                    <a:lumMod val="75000"/>
                  </a:schemeClr>
                </a:solidFill>
                <a:latin typeface="Monotype Corsiva" pitchFamily="66" charset="0"/>
              </a:rPr>
              <a:t>. </a:t>
            </a:r>
          </a:p>
          <a:p>
            <a:pPr algn="just"/>
            <a:r>
              <a:rPr lang="en-US" sz="2400" dirty="0" smtClean="0">
                <a:solidFill>
                  <a:schemeClr val="accent1">
                    <a:lumMod val="75000"/>
                  </a:schemeClr>
                </a:solidFill>
                <a:latin typeface="Monotype Corsiva" pitchFamily="66" charset="0"/>
              </a:rPr>
              <a:t>Ryzen 9 is based on the </a:t>
            </a:r>
            <a:r>
              <a:rPr lang="en-US" sz="2400" dirty="0" smtClean="0">
                <a:solidFill>
                  <a:schemeClr val="accent1">
                    <a:lumMod val="75000"/>
                  </a:schemeClr>
                </a:solidFill>
                <a:latin typeface="Monotype Corsiva" pitchFamily="66" charset="0"/>
                <a:hlinkClick r:id="rId7" tooltip="amd/microarchitectures/zen 2"/>
              </a:rPr>
              <a:t>Zen 2</a:t>
            </a:r>
            <a:r>
              <a:rPr lang="en-US" sz="2400" dirty="0" smtClean="0">
                <a:solidFill>
                  <a:schemeClr val="accent1">
                    <a:lumMod val="75000"/>
                  </a:schemeClr>
                </a:solidFill>
                <a:latin typeface="Monotype Corsiva" pitchFamily="66" charset="0"/>
              </a:rPr>
              <a:t> microarchitecture and is manufactured on </a:t>
            </a:r>
            <a:r>
              <a:rPr lang="en-US" sz="2400" dirty="0" smtClean="0">
                <a:solidFill>
                  <a:schemeClr val="accent1">
                    <a:lumMod val="75000"/>
                  </a:schemeClr>
                </a:solidFill>
                <a:latin typeface="Monotype Corsiva" pitchFamily="66" charset="0"/>
                <a:hlinkClick r:id="rId8" tooltip="TSMC"/>
              </a:rPr>
              <a:t>TSMC</a:t>
            </a:r>
            <a:r>
              <a:rPr lang="en-US" sz="2400" dirty="0" smtClean="0">
                <a:solidFill>
                  <a:schemeClr val="accent1">
                    <a:lumMod val="75000"/>
                  </a:schemeClr>
                </a:solidFill>
                <a:latin typeface="Monotype Corsiva" pitchFamily="66" charset="0"/>
              </a:rPr>
              <a:t>'s </a:t>
            </a:r>
            <a:r>
              <a:rPr lang="en-US" sz="2400" dirty="0" smtClean="0">
                <a:solidFill>
                  <a:schemeClr val="accent1">
                    <a:lumMod val="75000"/>
                  </a:schemeClr>
                </a:solidFill>
                <a:latin typeface="Monotype Corsiva" pitchFamily="66" charset="0"/>
                <a:hlinkClick r:id="rId9" tooltip="7 nm process"/>
              </a:rPr>
              <a:t>7 nm process</a:t>
            </a:r>
            <a:r>
              <a:rPr lang="en-US" sz="2400" dirty="0" smtClean="0">
                <a:solidFill>
                  <a:schemeClr val="accent1">
                    <a:lumMod val="75000"/>
                  </a:schemeClr>
                </a:solidFill>
                <a:latin typeface="Monotype Corsiva" pitchFamily="66" charset="0"/>
              </a:rPr>
              <a:t>.</a:t>
            </a:r>
          </a:p>
          <a:p>
            <a:pPr algn="just"/>
            <a:r>
              <a:rPr lang="en-US" sz="2400" dirty="0" smtClean="0">
                <a:solidFill>
                  <a:schemeClr val="accent1">
                    <a:lumMod val="75000"/>
                  </a:schemeClr>
                </a:solidFill>
                <a:latin typeface="Monotype Corsiva" pitchFamily="66" charset="0"/>
              </a:rPr>
              <a:t> Ryzen 9 is marketed toward the high-end enthusiasts desktop market offering the highest level of performance.</a:t>
            </a:r>
          </a:p>
          <a:p>
            <a:pPr algn="just"/>
            <a:r>
              <a:rPr lang="en-US" sz="2400" dirty="0" smtClean="0">
                <a:solidFill>
                  <a:schemeClr val="accent1">
                    <a:lumMod val="75000"/>
                  </a:schemeClr>
                </a:solidFill>
                <a:latin typeface="Monotype Corsiva" pitchFamily="66" charset="0"/>
              </a:rPr>
              <a:t> The Ryzen 9 is positioned against Intel's high-end </a:t>
            </a:r>
            <a:r>
              <a:rPr lang="en-US" sz="2400" dirty="0" smtClean="0">
                <a:solidFill>
                  <a:schemeClr val="accent1">
                    <a:lumMod val="75000"/>
                  </a:schemeClr>
                </a:solidFill>
                <a:latin typeface="Monotype Corsiva" pitchFamily="66" charset="0"/>
                <a:hlinkClick r:id="rId10" tooltip="intel/core i9"/>
              </a:rPr>
              <a:t>Core i9</a:t>
            </a:r>
            <a:r>
              <a:rPr lang="en-US" sz="2400" dirty="0" smtClean="0">
                <a:solidFill>
                  <a:schemeClr val="accent1">
                    <a:lumMod val="75000"/>
                  </a:schemeClr>
                </a:solidFill>
                <a:latin typeface="Monotype Corsiva" pitchFamily="66" charset="0"/>
              </a:rPr>
              <a:t> processors, offering competitive and greater performance at lower or similar prices.</a:t>
            </a:r>
            <a:endParaRPr lang="en-US" sz="2400" dirty="0">
              <a:solidFill>
                <a:schemeClr val="accent1">
                  <a:lumMod val="75000"/>
                </a:schemeClr>
              </a:solidFill>
              <a:latin typeface="Monotype Corsiva" pitchFamily="66" charset="0"/>
            </a:endParaRPr>
          </a:p>
        </p:txBody>
      </p:sp>
      <p:sp>
        <p:nvSpPr>
          <p:cNvPr id="2" name="Title 1"/>
          <p:cNvSpPr>
            <a:spLocks noGrp="1"/>
          </p:cNvSpPr>
          <p:nvPr>
            <p:ph type="title"/>
          </p:nvPr>
        </p:nvSpPr>
        <p:spPr>
          <a:xfrm>
            <a:off x="4191000" y="304800"/>
            <a:ext cx="2286000" cy="762000"/>
          </a:xfrm>
        </p:spPr>
        <p:txBody>
          <a:bodyPr>
            <a:normAutofit/>
          </a:bodyPr>
          <a:lstStyle/>
          <a:p>
            <a:r>
              <a:rPr lang="en-US" i="1" dirty="0" smtClean="0">
                <a:solidFill>
                  <a:srgbClr val="C7096D"/>
                </a:solidFill>
                <a:latin typeface="Monotype Corsiva" pitchFamily="66" charset="0"/>
              </a:rPr>
              <a:t>Ryzen 9</a:t>
            </a:r>
            <a:endParaRPr lang="en-US" i="1" dirty="0">
              <a:solidFill>
                <a:srgbClr val="C7096D"/>
              </a:solidFill>
              <a:latin typeface="Monotype Corsiva" pitchFamily="66" charset="0"/>
            </a:endParaRPr>
          </a:p>
        </p:txBody>
      </p:sp>
      <p:pic>
        <p:nvPicPr>
          <p:cNvPr id="5" name="Picture 4" descr="250px-amd_ryzen_9_logo.png"/>
          <p:cNvPicPr>
            <a:picLocks noChangeAspect="1"/>
          </p:cNvPicPr>
          <p:nvPr/>
        </p:nvPicPr>
        <p:blipFill>
          <a:blip r:embed="rId11"/>
          <a:stretch>
            <a:fillRect/>
          </a:stretch>
        </p:blipFill>
        <p:spPr>
          <a:xfrm>
            <a:off x="1752600" y="1981200"/>
            <a:ext cx="2590800" cy="251460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4876800" y="1600200"/>
            <a:ext cx="7112000" cy="4419600"/>
          </a:xfrm>
        </p:spPr>
        <p:txBody>
          <a:bodyPr>
            <a:normAutofit/>
          </a:bodyPr>
          <a:lstStyle/>
          <a:p>
            <a:pPr algn="just"/>
            <a:r>
              <a:rPr lang="en-US" sz="1800" b="1" dirty="0" smtClean="0">
                <a:solidFill>
                  <a:srgbClr val="002060"/>
                </a:solidFill>
                <a:latin typeface="Monotype Corsiva" pitchFamily="66" charset="0"/>
              </a:rPr>
              <a:t>Ryzen Threadripper</a:t>
            </a:r>
            <a:r>
              <a:rPr lang="en-US" sz="1800" dirty="0" smtClean="0">
                <a:solidFill>
                  <a:srgbClr val="002060"/>
                </a:solidFill>
                <a:latin typeface="Monotype Corsiva" pitchFamily="66" charset="0"/>
              </a:rPr>
              <a:t>  is a family of </a:t>
            </a:r>
            <a:r>
              <a:rPr lang="en-US" sz="1800" dirty="0" smtClean="0">
                <a:solidFill>
                  <a:srgbClr val="002060"/>
                </a:solidFill>
                <a:latin typeface="Monotype Corsiva" pitchFamily="66" charset="0"/>
                <a:hlinkClick r:id="rId2" tooltip="64-bit architecture"/>
              </a:rPr>
              <a:t>64-bit</a:t>
            </a:r>
            <a:r>
              <a:rPr lang="en-US" sz="1800" dirty="0" smtClean="0">
                <a:solidFill>
                  <a:srgbClr val="002060"/>
                </a:solidFill>
                <a:latin typeface="Monotype Corsiva" pitchFamily="66" charset="0"/>
              </a:rPr>
              <a:t> </a:t>
            </a:r>
            <a:r>
              <a:rPr lang="en-US" sz="1800" dirty="0" smtClean="0">
                <a:solidFill>
                  <a:srgbClr val="002060"/>
                </a:solidFill>
                <a:latin typeface="Monotype Corsiva" pitchFamily="66" charset="0"/>
                <a:hlinkClick r:id="rId3" tooltip="x86"/>
              </a:rPr>
              <a:t>x86</a:t>
            </a:r>
            <a:r>
              <a:rPr lang="en-US" sz="1800" dirty="0" smtClean="0">
                <a:solidFill>
                  <a:srgbClr val="002060"/>
                </a:solidFill>
                <a:latin typeface="Monotype Corsiva" pitchFamily="66" charset="0"/>
              </a:rPr>
              <a:t> enthusiasts/high-performance desktop microprocessors.</a:t>
            </a:r>
          </a:p>
          <a:p>
            <a:pPr algn="just"/>
            <a:r>
              <a:rPr lang="en-US" sz="1800" dirty="0" smtClean="0">
                <a:solidFill>
                  <a:srgbClr val="002060"/>
                </a:solidFill>
                <a:latin typeface="Monotype Corsiva" pitchFamily="66" charset="0"/>
              </a:rPr>
              <a:t> Ryzen Threadripper is geared toward prosumers that rely on heavily threaded applications and multitasking.</a:t>
            </a:r>
          </a:p>
          <a:p>
            <a:pPr algn="just"/>
            <a:r>
              <a:rPr lang="en-US" sz="1800" dirty="0" smtClean="0">
                <a:solidFill>
                  <a:srgbClr val="002060"/>
                </a:solidFill>
                <a:latin typeface="Monotype Corsiva" pitchFamily="66" charset="0"/>
              </a:rPr>
              <a:t>Ryzen Threadripper is a family of high core count </a:t>
            </a:r>
            <a:r>
              <a:rPr lang="en-US" sz="1800" dirty="0" smtClean="0">
                <a:solidFill>
                  <a:srgbClr val="002060"/>
                </a:solidFill>
                <a:latin typeface="Monotype Corsiva" pitchFamily="66" charset="0"/>
                <a:hlinkClick r:id="rId3" tooltip="x86"/>
              </a:rPr>
              <a:t>x86</a:t>
            </a:r>
            <a:r>
              <a:rPr lang="en-US" sz="1800" dirty="0" smtClean="0">
                <a:solidFill>
                  <a:srgbClr val="002060"/>
                </a:solidFill>
                <a:latin typeface="Monotype Corsiva" pitchFamily="66" charset="0"/>
              </a:rPr>
              <a:t> microprocessors. </a:t>
            </a:r>
          </a:p>
          <a:p>
            <a:pPr algn="just"/>
            <a:r>
              <a:rPr lang="en-US" sz="1800" dirty="0" smtClean="0">
                <a:solidFill>
                  <a:srgbClr val="002060"/>
                </a:solidFill>
                <a:latin typeface="Monotype Corsiva" pitchFamily="66" charset="0"/>
              </a:rPr>
              <a:t>Threadripper is geared toward mainstream users who rely on heavily threaded applications and multitasking beyond what the </a:t>
            </a:r>
            <a:r>
              <a:rPr lang="en-US" sz="1800" dirty="0" smtClean="0">
                <a:solidFill>
                  <a:srgbClr val="002060"/>
                </a:solidFill>
                <a:latin typeface="Monotype Corsiva" pitchFamily="66" charset="0"/>
                <a:hlinkClick r:id="rId4" tooltip="amd/ryzen 7"/>
              </a:rPr>
              <a:t>Ryzen 7</a:t>
            </a:r>
            <a:r>
              <a:rPr lang="en-US" sz="1800" dirty="0" smtClean="0">
                <a:solidFill>
                  <a:srgbClr val="002060"/>
                </a:solidFill>
                <a:latin typeface="Monotype Corsiva" pitchFamily="66" charset="0"/>
              </a:rPr>
              <a:t> processors can provide.</a:t>
            </a:r>
          </a:p>
          <a:p>
            <a:pPr algn="just"/>
            <a:r>
              <a:rPr lang="en-US" sz="1800" dirty="0" smtClean="0">
                <a:solidFill>
                  <a:srgbClr val="002060"/>
                </a:solidFill>
                <a:latin typeface="Monotype Corsiva" pitchFamily="66" charset="0"/>
              </a:rPr>
              <a:t>While Threadripper uses the same </a:t>
            </a:r>
            <a:r>
              <a:rPr lang="en-US" sz="1800" dirty="0" smtClean="0">
                <a:solidFill>
                  <a:srgbClr val="002060"/>
                </a:solidFill>
                <a:latin typeface="Monotype Corsiva" pitchFamily="66" charset="0"/>
                <a:hlinkClick r:id="rId5" tooltip="dies"/>
              </a:rPr>
              <a:t>dies</a:t>
            </a:r>
            <a:r>
              <a:rPr lang="en-US" sz="1800" dirty="0" smtClean="0">
                <a:solidFill>
                  <a:srgbClr val="002060"/>
                </a:solidFill>
                <a:latin typeface="Monotype Corsiva" pitchFamily="66" charset="0"/>
              </a:rPr>
              <a:t> as the ones used for Ryzen, their performance characteristics are a little different. Since every die has a slightly different performance characteristics, even from within the same </a:t>
            </a:r>
            <a:r>
              <a:rPr lang="en-US" sz="1800" dirty="0" smtClean="0">
                <a:solidFill>
                  <a:srgbClr val="002060"/>
                </a:solidFill>
                <a:latin typeface="Monotype Corsiva" pitchFamily="66" charset="0"/>
                <a:hlinkClick r:id="rId6" tooltip="wafer (page does not exist)"/>
              </a:rPr>
              <a:t>wafer</a:t>
            </a:r>
            <a:r>
              <a:rPr lang="en-US" sz="1800" dirty="0" smtClean="0">
                <a:solidFill>
                  <a:srgbClr val="002060"/>
                </a:solidFill>
                <a:latin typeface="Monotype Corsiva" pitchFamily="66" charset="0"/>
              </a:rPr>
              <a:t>, AMD sorts those dies based on this performance. The top 5% Ryzen dies are then used for the Threadripper models. Higher-performance dies allow for higher efficiency in terms of power consumption at higher clock speeds and in theory allow for higher overclocking overhead.</a:t>
            </a:r>
          </a:p>
          <a:p>
            <a:pPr algn="just"/>
            <a:endParaRPr lang="en-US" sz="1600" dirty="0">
              <a:solidFill>
                <a:srgbClr val="002060"/>
              </a:solidFill>
              <a:latin typeface="Monotype Corsiva" pitchFamily="66" charset="0"/>
            </a:endParaRPr>
          </a:p>
        </p:txBody>
      </p:sp>
      <p:sp>
        <p:nvSpPr>
          <p:cNvPr id="2" name="Title 1"/>
          <p:cNvSpPr>
            <a:spLocks noGrp="1"/>
          </p:cNvSpPr>
          <p:nvPr>
            <p:ph type="title"/>
          </p:nvPr>
        </p:nvSpPr>
        <p:spPr>
          <a:xfrm>
            <a:off x="2971800" y="381000"/>
            <a:ext cx="4953000" cy="457200"/>
          </a:xfrm>
        </p:spPr>
        <p:txBody>
          <a:bodyPr>
            <a:normAutofit fontScale="90000"/>
          </a:bodyPr>
          <a:lstStyle/>
          <a:p>
            <a:r>
              <a:rPr lang="en-US" dirty="0" smtClean="0">
                <a:solidFill>
                  <a:srgbClr val="C7096D"/>
                </a:solidFill>
                <a:latin typeface="Monotype Corsiva" pitchFamily="66" charset="0"/>
              </a:rPr>
              <a:t>Ryzen – threadripper </a:t>
            </a:r>
            <a:endParaRPr lang="en-US" dirty="0">
              <a:solidFill>
                <a:srgbClr val="C7096D"/>
              </a:solidFill>
              <a:latin typeface="Monotype Corsiva" pitchFamily="66" charset="0"/>
            </a:endParaRPr>
          </a:p>
        </p:txBody>
      </p:sp>
      <p:pic>
        <p:nvPicPr>
          <p:cNvPr id="5" name="Picture 4" descr="250px-ryzen_threadripper_logo.png"/>
          <p:cNvPicPr>
            <a:picLocks noChangeAspect="1"/>
          </p:cNvPicPr>
          <p:nvPr/>
        </p:nvPicPr>
        <p:blipFill>
          <a:blip r:embed="rId7"/>
          <a:stretch>
            <a:fillRect/>
          </a:stretch>
        </p:blipFill>
        <p:spPr>
          <a:xfrm>
            <a:off x="838200" y="1981200"/>
            <a:ext cx="2743200" cy="2409562"/>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5257800" y="1600200"/>
            <a:ext cx="6731000" cy="5029200"/>
          </a:xfrm>
        </p:spPr>
        <p:txBody>
          <a:bodyPr>
            <a:noAutofit/>
          </a:bodyPr>
          <a:lstStyle/>
          <a:p>
            <a:pPr algn="just"/>
            <a:r>
              <a:rPr lang="en-US" sz="1800" b="1" dirty="0" smtClean="0">
                <a:solidFill>
                  <a:srgbClr val="002060"/>
                </a:solidFill>
                <a:latin typeface="Monotype Corsiva" pitchFamily="66" charset="0"/>
              </a:rPr>
              <a:t>Athlon</a:t>
            </a:r>
            <a:r>
              <a:rPr lang="en-US" sz="1800" dirty="0" smtClean="0">
                <a:solidFill>
                  <a:srgbClr val="002060"/>
                </a:solidFill>
                <a:latin typeface="Monotype Corsiva" pitchFamily="66" charset="0"/>
              </a:rPr>
              <a:t> is the brand name applied to a series of </a:t>
            </a:r>
            <a:r>
              <a:rPr lang="en-US" sz="1800" dirty="0" smtClean="0">
                <a:solidFill>
                  <a:srgbClr val="002060"/>
                </a:solidFill>
                <a:latin typeface="Monotype Corsiva" pitchFamily="66" charset="0"/>
                <a:hlinkClick r:id="rId2" tooltip="X86"/>
              </a:rPr>
              <a:t>x86-compatible</a:t>
            </a:r>
            <a:r>
              <a:rPr lang="en-US" sz="1800" dirty="0" smtClean="0">
                <a:solidFill>
                  <a:srgbClr val="002060"/>
                </a:solidFill>
                <a:latin typeface="Monotype Corsiva" pitchFamily="66" charset="0"/>
              </a:rPr>
              <a:t> </a:t>
            </a:r>
            <a:r>
              <a:rPr lang="en-US" sz="1800" dirty="0" smtClean="0">
                <a:solidFill>
                  <a:srgbClr val="002060"/>
                </a:solidFill>
                <a:latin typeface="Monotype Corsiva" pitchFamily="66" charset="0"/>
                <a:hlinkClick r:id="rId3" tooltip="Microprocessor"/>
              </a:rPr>
              <a:t>microprocessors</a:t>
            </a:r>
            <a:r>
              <a:rPr lang="en-US" sz="1800" dirty="0" smtClean="0">
                <a:solidFill>
                  <a:srgbClr val="002060"/>
                </a:solidFill>
                <a:latin typeface="Monotype Corsiva" pitchFamily="66" charset="0"/>
              </a:rPr>
              <a:t> designed and manufactured by </a:t>
            </a:r>
            <a:r>
              <a:rPr lang="en-US" sz="1800" dirty="0" smtClean="0">
                <a:solidFill>
                  <a:srgbClr val="002060"/>
                </a:solidFill>
                <a:latin typeface="Monotype Corsiva" pitchFamily="66" charset="0"/>
                <a:hlinkClick r:id="rId4"/>
              </a:rPr>
              <a:t>Advanced Micro Devices</a:t>
            </a:r>
            <a:r>
              <a:rPr lang="en-US" sz="1800" dirty="0" smtClean="0">
                <a:solidFill>
                  <a:srgbClr val="002060"/>
                </a:solidFill>
                <a:latin typeface="Monotype Corsiva" pitchFamily="66" charset="0"/>
              </a:rPr>
              <a:t> (AMD).</a:t>
            </a:r>
          </a:p>
          <a:p>
            <a:pPr algn="just"/>
            <a:r>
              <a:rPr lang="en-US" sz="1800" dirty="0" smtClean="0">
                <a:solidFill>
                  <a:srgbClr val="002060"/>
                </a:solidFill>
                <a:latin typeface="Monotype Corsiva" pitchFamily="66" charset="0"/>
              </a:rPr>
              <a:t> The original Athlon (now called Athlon Classic) was the first seventh-generation x86 processor and was the first desktop processor to reach speeds of one gigahertz (GHz).</a:t>
            </a:r>
          </a:p>
          <a:p>
            <a:pPr algn="just"/>
            <a:r>
              <a:rPr lang="en-US" sz="1800" dirty="0" smtClean="0">
                <a:solidFill>
                  <a:srgbClr val="002060"/>
                </a:solidFill>
                <a:latin typeface="Monotype Corsiva" pitchFamily="66" charset="0"/>
              </a:rPr>
              <a:t> It made its debut as AMD's high-end processor brand on June 23, 1999.</a:t>
            </a:r>
            <a:endParaRPr lang="en-US" sz="1800" baseline="30000" dirty="0" smtClean="0">
              <a:solidFill>
                <a:srgbClr val="002060"/>
              </a:solidFill>
              <a:latin typeface="Monotype Corsiva" pitchFamily="66" charset="0"/>
            </a:endParaRPr>
          </a:p>
          <a:p>
            <a:pPr algn="just"/>
            <a:r>
              <a:rPr lang="en-US" sz="1800" dirty="0" smtClean="0">
                <a:solidFill>
                  <a:srgbClr val="002060"/>
                </a:solidFill>
                <a:latin typeface="Monotype Corsiva" pitchFamily="66" charset="0"/>
              </a:rPr>
              <a:t>Over the years AMD has used the Athlon name with the 64-bit </a:t>
            </a:r>
            <a:r>
              <a:rPr lang="en-US" sz="1800" dirty="0" smtClean="0">
                <a:solidFill>
                  <a:srgbClr val="002060"/>
                </a:solidFill>
                <a:latin typeface="Monotype Corsiva" pitchFamily="66" charset="0"/>
                <a:hlinkClick r:id="rId5" tooltip="Athlon 64"/>
              </a:rPr>
              <a:t>Athlon 64</a:t>
            </a:r>
            <a:r>
              <a:rPr lang="en-US" sz="1800" dirty="0" smtClean="0">
                <a:solidFill>
                  <a:srgbClr val="002060"/>
                </a:solidFill>
                <a:latin typeface="Monotype Corsiva" pitchFamily="66" charset="0"/>
              </a:rPr>
              <a:t> architecture, the </a:t>
            </a:r>
            <a:r>
              <a:rPr lang="en-US" sz="1800" dirty="0" smtClean="0">
                <a:solidFill>
                  <a:srgbClr val="002060"/>
                </a:solidFill>
                <a:latin typeface="Monotype Corsiva" pitchFamily="66" charset="0"/>
                <a:hlinkClick r:id="rId6" tooltip="Athlon II"/>
              </a:rPr>
              <a:t>Athlon II</a:t>
            </a:r>
            <a:r>
              <a:rPr lang="en-US" sz="1800" dirty="0" smtClean="0">
                <a:solidFill>
                  <a:srgbClr val="002060"/>
                </a:solidFill>
                <a:latin typeface="Monotype Corsiva" pitchFamily="66" charset="0"/>
              </a:rPr>
              <a:t>, and </a:t>
            </a:r>
            <a:r>
              <a:rPr lang="en-US" sz="1800" dirty="0" smtClean="0">
                <a:solidFill>
                  <a:srgbClr val="002060"/>
                </a:solidFill>
                <a:latin typeface="Monotype Corsiva" pitchFamily="66" charset="0"/>
                <a:hlinkClick r:id="rId7" tooltip="Advanced Micro Devices"/>
              </a:rPr>
              <a:t>Accelerated Processing Unit</a:t>
            </a:r>
            <a:r>
              <a:rPr lang="en-US" sz="1800" dirty="0" smtClean="0">
                <a:solidFill>
                  <a:srgbClr val="002060"/>
                </a:solidFill>
                <a:latin typeface="Monotype Corsiva" pitchFamily="66" charset="0"/>
              </a:rPr>
              <a:t> (APU) chips targeting the </a:t>
            </a:r>
            <a:r>
              <a:rPr lang="en-US" sz="1800" dirty="0" smtClean="0">
                <a:solidFill>
                  <a:srgbClr val="002060"/>
                </a:solidFill>
                <a:latin typeface="Monotype Corsiva" pitchFamily="66" charset="0"/>
                <a:hlinkClick r:id="rId8" tooltip="Socket AM1"/>
              </a:rPr>
              <a:t>Socket AM1</a:t>
            </a:r>
            <a:r>
              <a:rPr lang="en-US" sz="1800" dirty="0" smtClean="0">
                <a:solidFill>
                  <a:srgbClr val="002060"/>
                </a:solidFill>
                <a:latin typeface="Monotype Corsiva" pitchFamily="66" charset="0"/>
              </a:rPr>
              <a:t> desktop </a:t>
            </a:r>
            <a:r>
              <a:rPr lang="en-US" sz="1800" dirty="0" smtClean="0">
                <a:solidFill>
                  <a:srgbClr val="002060"/>
                </a:solidFill>
                <a:latin typeface="Monotype Corsiva" pitchFamily="66" charset="0"/>
                <a:hlinkClick r:id="rId9" tooltip="System on a chip"/>
              </a:rPr>
              <a:t>SoC</a:t>
            </a:r>
            <a:r>
              <a:rPr lang="en-US" sz="1800" dirty="0" smtClean="0">
                <a:solidFill>
                  <a:srgbClr val="002060"/>
                </a:solidFill>
                <a:latin typeface="Monotype Corsiva" pitchFamily="66" charset="0"/>
              </a:rPr>
              <a:t> architecture, and </a:t>
            </a:r>
            <a:r>
              <a:rPr lang="en-US" sz="1800" dirty="0" smtClean="0">
                <a:solidFill>
                  <a:srgbClr val="002060"/>
                </a:solidFill>
                <a:latin typeface="Monotype Corsiva" pitchFamily="66" charset="0"/>
                <a:hlinkClick r:id="rId10" tooltip="Socket AM4"/>
              </a:rPr>
              <a:t>Socket AM4</a:t>
            </a:r>
            <a:r>
              <a:rPr lang="en-US" sz="1800" dirty="0" smtClean="0">
                <a:solidFill>
                  <a:srgbClr val="002060"/>
                </a:solidFill>
                <a:latin typeface="Monotype Corsiva" pitchFamily="66" charset="0"/>
              </a:rPr>
              <a:t> </a:t>
            </a:r>
            <a:r>
              <a:rPr lang="en-US" sz="1800" dirty="0" smtClean="0">
                <a:solidFill>
                  <a:srgbClr val="002060"/>
                </a:solidFill>
                <a:latin typeface="Monotype Corsiva" pitchFamily="66" charset="0"/>
                <a:hlinkClick r:id="rId11"/>
              </a:rPr>
              <a:t>Zen microarchitecture</a:t>
            </a:r>
            <a:r>
              <a:rPr lang="en-US" sz="1800" dirty="0" smtClean="0">
                <a:solidFill>
                  <a:srgbClr val="002060"/>
                </a:solidFill>
                <a:latin typeface="Monotype Corsiva" pitchFamily="66" charset="0"/>
              </a:rPr>
              <a:t>.</a:t>
            </a:r>
            <a:endParaRPr lang="en-US" sz="1800" baseline="30000" dirty="0" smtClean="0">
              <a:solidFill>
                <a:srgbClr val="002060"/>
              </a:solidFill>
              <a:latin typeface="Monotype Corsiva" pitchFamily="66" charset="0"/>
            </a:endParaRPr>
          </a:p>
          <a:p>
            <a:pPr algn="just"/>
            <a:r>
              <a:rPr lang="en-US" sz="1800" dirty="0" smtClean="0">
                <a:solidFill>
                  <a:srgbClr val="002060"/>
                </a:solidFill>
                <a:latin typeface="Monotype Corsiva" pitchFamily="66" charset="0"/>
              </a:rPr>
              <a:t>The modern Zen-based Athlon with a </a:t>
            </a:r>
            <a:r>
              <a:rPr lang="en-US" sz="1800" dirty="0" smtClean="0">
                <a:solidFill>
                  <a:srgbClr val="002060"/>
                </a:solidFill>
                <a:latin typeface="Monotype Corsiva" pitchFamily="66" charset="0"/>
                <a:hlinkClick r:id="rId12" tooltip="Radeon"/>
              </a:rPr>
              <a:t>Radeon Graphics</a:t>
            </a:r>
            <a:r>
              <a:rPr lang="en-US" sz="1800" dirty="0" smtClean="0">
                <a:solidFill>
                  <a:srgbClr val="002060"/>
                </a:solidFill>
                <a:latin typeface="Monotype Corsiva" pitchFamily="66" charset="0"/>
              </a:rPr>
              <a:t> processor was introduced in 2019 as AMD's highest-performance entry-level processor.</a:t>
            </a:r>
            <a:r>
              <a:rPr lang="en-US" sz="1800" baseline="30000" dirty="0" smtClean="0">
                <a:solidFill>
                  <a:srgbClr val="002060"/>
                </a:solidFill>
                <a:latin typeface="Monotype Corsiva" pitchFamily="66" charset="0"/>
              </a:rPr>
              <a:t>[</a:t>
            </a:r>
          </a:p>
          <a:p>
            <a:pPr algn="just"/>
            <a:r>
              <a:rPr lang="en-US" sz="1800" dirty="0" smtClean="0">
                <a:solidFill>
                  <a:srgbClr val="002060"/>
                </a:solidFill>
                <a:latin typeface="Monotype Corsiva" pitchFamily="66" charset="0"/>
              </a:rPr>
              <a:t> Athlon name originally used for AMD's mid-range processors</a:t>
            </a:r>
            <a:r>
              <a:rPr lang="en-US" sz="1800" baseline="30000" dirty="0" smtClean="0">
                <a:solidFill>
                  <a:srgbClr val="002060"/>
                </a:solidFill>
                <a:latin typeface="Monotype Corsiva" pitchFamily="66" charset="0"/>
              </a:rPr>
              <a:t> </a:t>
            </a:r>
            <a:r>
              <a:rPr lang="en-US" sz="1800" dirty="0" smtClean="0">
                <a:solidFill>
                  <a:srgbClr val="002060"/>
                </a:solidFill>
                <a:latin typeface="Monotype Corsiva" pitchFamily="66" charset="0"/>
              </a:rPr>
              <a:t>with combined CPU/GPU processors with the GPU disabled,</a:t>
            </a:r>
            <a:r>
              <a:rPr lang="en-US" sz="1800" baseline="30000" dirty="0" smtClean="0">
                <a:solidFill>
                  <a:srgbClr val="002060"/>
                </a:solidFill>
                <a:latin typeface="Monotype Corsiva" pitchFamily="66" charset="0"/>
              </a:rPr>
              <a:t> </a:t>
            </a:r>
            <a:r>
              <a:rPr lang="en-US" sz="1800" dirty="0" smtClean="0">
                <a:solidFill>
                  <a:srgbClr val="002060"/>
                </a:solidFill>
                <a:latin typeface="Monotype Corsiva" pitchFamily="66" charset="0"/>
              </a:rPr>
              <a:t>AMD currently uses Athlon for budget APUs</a:t>
            </a:r>
            <a:r>
              <a:rPr lang="en-US" sz="1800" baseline="30000" dirty="0" smtClean="0">
                <a:solidFill>
                  <a:srgbClr val="002060"/>
                </a:solidFill>
                <a:latin typeface="Monotype Corsiva" pitchFamily="66" charset="0"/>
              </a:rPr>
              <a:t> </a:t>
            </a:r>
            <a:r>
              <a:rPr lang="en-US" sz="1800" dirty="0" smtClean="0">
                <a:solidFill>
                  <a:srgbClr val="002060"/>
                </a:solidFill>
                <a:latin typeface="Monotype Corsiva" pitchFamily="66" charset="0"/>
              </a:rPr>
              <a:t>with integrated graphics. AMD positions the Athlon against its rival, the </a:t>
            </a:r>
            <a:r>
              <a:rPr lang="en-US" sz="1800" dirty="0" smtClean="0">
                <a:solidFill>
                  <a:srgbClr val="002060"/>
                </a:solidFill>
                <a:latin typeface="Monotype Corsiva" pitchFamily="66" charset="0"/>
                <a:hlinkClick r:id="rId13" tooltip="Intel Pentium"/>
              </a:rPr>
              <a:t>Intel Pentium</a:t>
            </a:r>
            <a:r>
              <a:rPr lang="en-US" sz="1800" dirty="0" smtClean="0">
                <a:latin typeface="Monotype Corsiva" pitchFamily="66" charset="0"/>
              </a:rPr>
              <a:t>.</a:t>
            </a:r>
          </a:p>
          <a:p>
            <a:endParaRPr lang="en-US" sz="1800" dirty="0">
              <a:latin typeface="Monotype Corsiva" pitchFamily="66" charset="0"/>
            </a:endParaRPr>
          </a:p>
        </p:txBody>
      </p:sp>
      <p:sp>
        <p:nvSpPr>
          <p:cNvPr id="2" name="Title 1"/>
          <p:cNvSpPr>
            <a:spLocks noGrp="1"/>
          </p:cNvSpPr>
          <p:nvPr>
            <p:ph type="title"/>
          </p:nvPr>
        </p:nvSpPr>
        <p:spPr>
          <a:xfrm>
            <a:off x="4419600" y="381000"/>
            <a:ext cx="3657600" cy="533400"/>
          </a:xfrm>
        </p:spPr>
        <p:txBody>
          <a:bodyPr>
            <a:noAutofit/>
          </a:bodyPr>
          <a:lstStyle/>
          <a:p>
            <a:r>
              <a:rPr lang="en-US" sz="2800" dirty="0" smtClean="0">
                <a:solidFill>
                  <a:srgbClr val="4B03CD"/>
                </a:solidFill>
                <a:latin typeface="Algerian" pitchFamily="82" charset="0"/>
              </a:rPr>
              <a:t>Amd – athlon </a:t>
            </a:r>
            <a:endParaRPr lang="en-US" sz="2800" dirty="0">
              <a:solidFill>
                <a:srgbClr val="4B03CD"/>
              </a:solidFill>
              <a:latin typeface="Algerian" pitchFamily="82" charset="0"/>
            </a:endParaRPr>
          </a:p>
        </p:txBody>
      </p:sp>
      <p:pic>
        <p:nvPicPr>
          <p:cNvPr id="5" name="Picture 4" descr="amd-athlon-3000g_da8r.jpg"/>
          <p:cNvPicPr>
            <a:picLocks noChangeAspect="1"/>
          </p:cNvPicPr>
          <p:nvPr/>
        </p:nvPicPr>
        <p:blipFill>
          <a:blip r:embed="rId14"/>
          <a:stretch>
            <a:fillRect/>
          </a:stretch>
        </p:blipFill>
        <p:spPr>
          <a:xfrm>
            <a:off x="2819400" y="1981200"/>
            <a:ext cx="2438400" cy="1295400"/>
          </a:xfrm>
          <a:prstGeom prst="rect">
            <a:avLst/>
          </a:prstGeom>
        </p:spPr>
      </p:pic>
      <p:pic>
        <p:nvPicPr>
          <p:cNvPr id="6" name="Picture 5" descr="download (8).jpg"/>
          <p:cNvPicPr>
            <a:picLocks noChangeAspect="1"/>
          </p:cNvPicPr>
          <p:nvPr/>
        </p:nvPicPr>
        <p:blipFill>
          <a:blip r:embed="rId15"/>
          <a:stretch>
            <a:fillRect/>
          </a:stretch>
        </p:blipFill>
        <p:spPr>
          <a:xfrm>
            <a:off x="381002" y="1981200"/>
            <a:ext cx="2449287" cy="1600200"/>
          </a:xfrm>
          <a:prstGeom prst="rect">
            <a:avLst/>
          </a:prstGeom>
        </p:spPr>
      </p:pic>
      <p:pic>
        <p:nvPicPr>
          <p:cNvPr id="7" name="Picture 6" descr="download (9).jpg"/>
          <p:cNvPicPr>
            <a:picLocks noChangeAspect="1"/>
          </p:cNvPicPr>
          <p:nvPr/>
        </p:nvPicPr>
        <p:blipFill>
          <a:blip r:embed="rId16"/>
          <a:stretch>
            <a:fillRect/>
          </a:stretch>
        </p:blipFill>
        <p:spPr>
          <a:xfrm>
            <a:off x="2819400" y="3276600"/>
            <a:ext cx="2438400" cy="2057400"/>
          </a:xfrm>
          <a:prstGeom prst="rect">
            <a:avLst/>
          </a:prstGeom>
        </p:spPr>
      </p:pic>
      <p:pic>
        <p:nvPicPr>
          <p:cNvPr id="9" name="Picture 8" descr="download (10).jpg"/>
          <p:cNvPicPr>
            <a:picLocks noChangeAspect="1"/>
          </p:cNvPicPr>
          <p:nvPr/>
        </p:nvPicPr>
        <p:blipFill>
          <a:blip r:embed="rId17"/>
          <a:stretch>
            <a:fillRect/>
          </a:stretch>
        </p:blipFill>
        <p:spPr>
          <a:xfrm>
            <a:off x="304802" y="3505200"/>
            <a:ext cx="2552700" cy="17526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6400" y="1600200"/>
            <a:ext cx="1803400" cy="1600200"/>
          </a:xfrm>
        </p:spPr>
        <p:txBody>
          <a:bodyPr>
            <a:noAutofit/>
          </a:bodyPr>
          <a:lstStyle/>
          <a:p>
            <a:r>
              <a:rPr lang="en-US" sz="2400" dirty="0" smtClean="0">
                <a:solidFill>
                  <a:srgbClr val="002060"/>
                </a:solidFill>
                <a:latin typeface="Monotype Corsiva" pitchFamily="66" charset="0"/>
              </a:rPr>
              <a:t>Athlon 550</a:t>
            </a:r>
          </a:p>
          <a:p>
            <a:r>
              <a:rPr lang="en-US" sz="2400" dirty="0" smtClean="0">
                <a:solidFill>
                  <a:srgbClr val="002060"/>
                </a:solidFill>
                <a:latin typeface="Monotype Corsiva" pitchFamily="66" charset="0"/>
              </a:rPr>
              <a:t>Athlon 600</a:t>
            </a:r>
          </a:p>
          <a:p>
            <a:r>
              <a:rPr lang="en-US" sz="2400" dirty="0" smtClean="0">
                <a:solidFill>
                  <a:srgbClr val="002060"/>
                </a:solidFill>
                <a:latin typeface="Monotype Corsiva" pitchFamily="66" charset="0"/>
              </a:rPr>
              <a:t>Athlon 650</a:t>
            </a:r>
          </a:p>
          <a:p>
            <a:r>
              <a:rPr lang="en-US" sz="2400" dirty="0" smtClean="0">
                <a:solidFill>
                  <a:srgbClr val="002060"/>
                </a:solidFill>
                <a:latin typeface="Monotype Corsiva" pitchFamily="66" charset="0"/>
              </a:rPr>
              <a:t>Athlon 700</a:t>
            </a:r>
            <a:endParaRPr lang="en-US" sz="2400" dirty="0">
              <a:solidFill>
                <a:srgbClr val="002060"/>
              </a:solidFill>
              <a:latin typeface="Monotype Corsiva" pitchFamily="66" charset="0"/>
            </a:endParaRPr>
          </a:p>
        </p:txBody>
      </p:sp>
      <p:sp>
        <p:nvSpPr>
          <p:cNvPr id="2" name="Title 1"/>
          <p:cNvSpPr>
            <a:spLocks noGrp="1"/>
          </p:cNvSpPr>
          <p:nvPr>
            <p:ph type="title"/>
          </p:nvPr>
        </p:nvSpPr>
        <p:spPr/>
        <p:txBody>
          <a:bodyPr>
            <a:normAutofit/>
          </a:bodyPr>
          <a:lstStyle/>
          <a:p>
            <a:r>
              <a:rPr lang="en-US" sz="3200" i="1" dirty="0" smtClean="0">
                <a:solidFill>
                  <a:srgbClr val="FF0000"/>
                </a:solidFill>
                <a:latin typeface="Algerian" pitchFamily="82" charset="0"/>
              </a:rPr>
              <a:t>Different types of athlon</a:t>
            </a:r>
            <a:endParaRPr lang="en-US" sz="3200" i="1" dirty="0">
              <a:solidFill>
                <a:srgbClr val="FF0000"/>
              </a:solidFill>
              <a:latin typeface="Algerian" pitchFamily="82"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7055652</TotalTime>
  <Words>5705</Words>
  <Application>Microsoft Office PowerPoint</Application>
  <PresentationFormat>Custom</PresentationFormat>
  <Paragraphs>854</Paragraphs>
  <Slides>166</Slides>
  <Notes>4</Notes>
  <HiddenSlides>0</HiddenSlides>
  <MMClips>0</MMClips>
  <ScaleCrop>false</ScaleCrop>
  <HeadingPairs>
    <vt:vector size="4" baseType="variant">
      <vt:variant>
        <vt:lpstr>Theme</vt:lpstr>
      </vt:variant>
      <vt:variant>
        <vt:i4>1</vt:i4>
      </vt:variant>
      <vt:variant>
        <vt:lpstr>Slide Titles</vt:lpstr>
      </vt:variant>
      <vt:variant>
        <vt:i4>166</vt:i4>
      </vt:variant>
    </vt:vector>
  </HeadingPairs>
  <TitlesOfParts>
    <vt:vector size="167" baseType="lpstr">
      <vt:lpstr>Concourse</vt:lpstr>
      <vt:lpstr>Computer Network Lab Experiment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IntroductiOn  TO  computer hardware </vt:lpstr>
      <vt:lpstr>Slide 38</vt:lpstr>
      <vt:lpstr>Types of computer  hardware</vt:lpstr>
      <vt:lpstr>Input devices</vt:lpstr>
      <vt:lpstr>1. KEYBOARD</vt:lpstr>
      <vt:lpstr>2. MOUSE </vt:lpstr>
      <vt:lpstr>3.  Joystick</vt:lpstr>
      <vt:lpstr>4. LIGHT PEN</vt:lpstr>
      <vt:lpstr>5. TRACKBALL</vt:lpstr>
      <vt:lpstr>6.SCANNER</vt:lpstr>
      <vt:lpstr>Slide 47</vt:lpstr>
      <vt:lpstr>Slide 48</vt:lpstr>
      <vt:lpstr>Slide 49</vt:lpstr>
      <vt:lpstr>Slide 50</vt:lpstr>
      <vt:lpstr>7. GRAPHIC TABLET</vt:lpstr>
      <vt:lpstr>8.MICROPHONE </vt:lpstr>
      <vt:lpstr>9. MAGNETIC INK CHARACTER READER  (MICR)</vt:lpstr>
      <vt:lpstr>10. OPTICAL CHARACTER READER (OCR)</vt:lpstr>
      <vt:lpstr>11. BARCODE READER  </vt:lpstr>
      <vt:lpstr>12.  OPTICAL MARK READER (OMR)</vt:lpstr>
      <vt:lpstr>13. DIGITIZER</vt:lpstr>
      <vt:lpstr>14.  DIGITAL CAMERA </vt:lpstr>
      <vt:lpstr>15. PADDLE </vt:lpstr>
      <vt:lpstr>16. STEERING WHEEL </vt:lpstr>
      <vt:lpstr>17. GESTURE RECOGNITION DEVICES  </vt:lpstr>
      <vt:lpstr>18.  LIGHT GUN </vt:lpstr>
      <vt:lpstr>19. TOUCHPAD</vt:lpstr>
      <vt:lpstr>20.  REMOTE </vt:lpstr>
      <vt:lpstr>21. TOUCH SCREEN </vt:lpstr>
      <vt:lpstr>22. VR</vt:lpstr>
      <vt:lpstr>23. WEBCAM</vt:lpstr>
      <vt:lpstr>24. BIOMETRIC DEVICES</vt:lpstr>
      <vt:lpstr>2. CPU</vt:lpstr>
      <vt:lpstr>tYpes  of processors</vt:lpstr>
      <vt:lpstr>Different types of pentium processors</vt:lpstr>
      <vt:lpstr>FEATURES OF PROCESSOR</vt:lpstr>
      <vt:lpstr>Pentium processors</vt:lpstr>
      <vt:lpstr>PENTIUM PRO</vt:lpstr>
      <vt:lpstr> Pentium II </vt:lpstr>
      <vt:lpstr>Pentium III </vt:lpstr>
      <vt:lpstr>Pentium 4</vt:lpstr>
      <vt:lpstr>Pentium d</vt:lpstr>
      <vt:lpstr>Pentium  m</vt:lpstr>
      <vt:lpstr>Pentium dual core</vt:lpstr>
      <vt:lpstr>Core processor</vt:lpstr>
      <vt:lpstr>Slide 82</vt:lpstr>
      <vt:lpstr>Slide 83</vt:lpstr>
      <vt:lpstr>Slide 84</vt:lpstr>
      <vt:lpstr>core i3 </vt:lpstr>
      <vt:lpstr>Core  i5</vt:lpstr>
      <vt:lpstr>core i7</vt:lpstr>
      <vt:lpstr>Core i9</vt:lpstr>
      <vt:lpstr>Slide 89</vt:lpstr>
      <vt:lpstr>Amd – ryzen and athlon</vt:lpstr>
      <vt:lpstr>What is ryzen?</vt:lpstr>
      <vt:lpstr>Different amd ryzen processor</vt:lpstr>
      <vt:lpstr>Ryzen 3</vt:lpstr>
      <vt:lpstr>Ryzen 5</vt:lpstr>
      <vt:lpstr>Ryzen 7</vt:lpstr>
      <vt:lpstr>Ryzen 9</vt:lpstr>
      <vt:lpstr>Ryzen – threadripper </vt:lpstr>
      <vt:lpstr>Amd – athlon </vt:lpstr>
      <vt:lpstr>Different types of athlon</vt:lpstr>
      <vt:lpstr>Athlon 550</vt:lpstr>
      <vt:lpstr>Athlon 600</vt:lpstr>
      <vt:lpstr>Athlon 650</vt:lpstr>
      <vt:lpstr>Athlon 700</vt:lpstr>
      <vt:lpstr>Computer memory</vt:lpstr>
      <vt:lpstr>Slide 105</vt:lpstr>
      <vt:lpstr>Primary memory</vt:lpstr>
      <vt:lpstr>Random access memory(ram)</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Read only memory(rom)</vt:lpstr>
      <vt:lpstr>Difference between ram and rom</vt:lpstr>
      <vt:lpstr>Secondary memory</vt:lpstr>
      <vt:lpstr>Cache memory</vt:lpstr>
      <vt:lpstr>Flash memory</vt:lpstr>
      <vt:lpstr>Output devices</vt:lpstr>
      <vt:lpstr>MONITOR</vt:lpstr>
      <vt:lpstr>Slide 128</vt:lpstr>
      <vt:lpstr>Slide 129</vt:lpstr>
      <vt:lpstr>Slide 130</vt:lpstr>
      <vt:lpstr>Slide 131</vt:lpstr>
      <vt:lpstr>Slide 132</vt:lpstr>
      <vt:lpstr> PRINTER</vt:lpstr>
      <vt:lpstr>Slide 134</vt:lpstr>
      <vt:lpstr>Slide 135</vt:lpstr>
      <vt:lpstr>Slide 136</vt:lpstr>
      <vt:lpstr>Slide 137</vt:lpstr>
      <vt:lpstr>Slide 138</vt:lpstr>
      <vt:lpstr>Slide 139</vt:lpstr>
      <vt:lpstr>Slide 140</vt:lpstr>
      <vt:lpstr>Slide 141</vt:lpstr>
      <vt:lpstr>SPEAKER</vt:lpstr>
      <vt:lpstr>HEADPHONES</vt:lpstr>
      <vt:lpstr> PROJECTOR</vt:lpstr>
      <vt:lpstr>GPS</vt:lpstr>
      <vt:lpstr>SOUND CARD</vt:lpstr>
      <vt:lpstr>VIDEO CARD</vt:lpstr>
      <vt:lpstr>BRAILLE READER</vt:lpstr>
      <vt:lpstr>PLOTTER</vt:lpstr>
      <vt:lpstr>Introduction of Ports in Computers</vt:lpstr>
      <vt:lpstr>Features of computer ports</vt:lpstr>
      <vt:lpstr>Types of Ports:</vt:lpstr>
      <vt:lpstr>Serial ports</vt:lpstr>
      <vt:lpstr>Parallel ports</vt:lpstr>
      <vt:lpstr>PS/2 ports</vt:lpstr>
      <vt:lpstr>Universal serial bus  port</vt:lpstr>
      <vt:lpstr>Vga ports</vt:lpstr>
      <vt:lpstr>Digital video interface(dvi)</vt:lpstr>
      <vt:lpstr>Display  port</vt:lpstr>
      <vt:lpstr>Rca connector</vt:lpstr>
      <vt:lpstr>Component video</vt:lpstr>
      <vt:lpstr>Hdmi port</vt:lpstr>
      <vt:lpstr>Slide 163</vt:lpstr>
      <vt:lpstr>Slide 164</vt:lpstr>
      <vt:lpstr>Slide 165</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submitted by  Anupama .H.P MCA S2</dc:title>
  <dc:creator>Unknown User</dc:creator>
  <cp:lastModifiedBy>SREEJITH</cp:lastModifiedBy>
  <cp:revision>529</cp:revision>
  <dcterms:created xsi:type="dcterms:W3CDTF">2021-05-18T18:25:17Z</dcterms:created>
  <dcterms:modified xsi:type="dcterms:W3CDTF">2021-06-13T18:16:53Z</dcterms:modified>
</cp:coreProperties>
</file>